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A74DF5-B28C-4A8B-819A-95D2648814DD}">
          <p14:sldIdLst/>
        </p14:section>
        <p14:section name="Untitled Section" id="{20FEAC49-B753-4291-8B37-5F5EF337AA66}">
          <p14:sldIdLst/>
        </p14:section>
        <p14:section name="Untitled Section" id="{6B22DB6C-FFD5-487C-A368-86A431299241}">
          <p14:sldIdLst/>
        </p14:section>
        <p14:section name="Untitled Section" id="{94DF6F84-C844-4DE9-8B3E-64AD5C6601C6}">
          <p14:sldIdLst/>
        </p14:section>
        <p14:section name="Untitled Section" id="{FA2CB919-801E-4AEF-A893-0F06E678EBAD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Untitled Section" id="{964CF124-9FBA-4A50-8C08-B32748E31AA4}">
          <p14:sldIdLst>
            <p14:sldId id="288"/>
            <p14:sldId id="289"/>
            <p14:sldId id="290"/>
            <p14:sldId id="291"/>
          </p14:sldIdLst>
        </p14:section>
        <p14:section name="Untitled Section" id="{AFA68C66-E414-4ABD-AF3C-8052C4E18B55}">
          <p14:sldIdLst>
            <p14:sldId id="293"/>
            <p14:sldId id="294"/>
            <p14:sldId id="295"/>
            <p14:sldId id="296"/>
          </p14:sldIdLst>
        </p14:section>
        <p14:section name="Untitled Section" id="{8A492803-822A-45B6-8C56-BB25811F10F6}">
          <p14:sldIdLst>
            <p14:sldId id="297"/>
            <p14:sldId id="298"/>
            <p14:sldId id="299"/>
            <p14:sldId id="300"/>
            <p14:sldId id="301"/>
          </p14:sldIdLst>
        </p14:section>
        <p14:section name="Untitled Section" id="{1E78E71E-EA85-405F-8FB6-1049B3C2B998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Untitled Section" id="{BEA2F24E-C476-4C98-A19E-8784F47FBE90}">
          <p14:sldIdLst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4371" autoAdjust="0"/>
  </p:normalViewPr>
  <p:slideViewPr>
    <p:cSldViewPr snapToGrid="0" showGuides="1">
      <p:cViewPr varScale="1">
        <p:scale>
          <a:sx n="92" d="100"/>
          <a:sy n="92" d="100"/>
        </p:scale>
        <p:origin x="11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C24620D-2A6B-444A-B547-C0D91A7CD0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7C56E9-FD6B-41D8-B0B4-F5AF54399D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9B1ED-26A2-469D-86C8-7DA39A129C58}" type="datetimeFigureOut">
              <a:rPr lang="en-AU" smtClean="0"/>
              <a:t>8/07/2022</a:t>
            </a:fld>
            <a:endParaRPr lang="en-AU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97176C-C78A-4AAC-A78B-F1707B0AB6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2D2C10-2A26-43A4-8DBB-F54681C49A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96BF0-2919-4840-95DD-300DD26DF1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954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6D85A-BBA5-44F5-90C6-0598EE009E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8C1D-AC71-44DE-BCDD-0DAE9F250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3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? Prediction head</a:t>
            </a:r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58C1D-AC71-44DE-BCDD-0DAE9F2501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316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58C1D-AC71-44DE-BCDD-0DAE9F2501A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3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49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5135880"/>
          </a:xfrm>
          <a:custGeom>
            <a:avLst/>
            <a:gdLst/>
            <a:ahLst/>
            <a:cxnLst/>
            <a:rect l="l" t="t" r="r" b="b"/>
            <a:pathLst>
              <a:path w="9144000" h="5135880">
                <a:moveTo>
                  <a:pt x="9143998" y="0"/>
                </a:moveTo>
                <a:lnTo>
                  <a:pt x="0" y="0"/>
                </a:lnTo>
                <a:lnTo>
                  <a:pt x="0" y="5135430"/>
                </a:lnTo>
                <a:lnTo>
                  <a:pt x="9143998" y="5135430"/>
                </a:lnTo>
                <a:lnTo>
                  <a:pt x="9143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05400"/>
            <a:ext cx="12192000" cy="11277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5128333"/>
            <a:ext cx="12192000" cy="45720"/>
          </a:xfrm>
          <a:custGeom>
            <a:avLst/>
            <a:gdLst/>
            <a:ahLst/>
            <a:cxnLst/>
            <a:rect l="l" t="t" r="r" b="b"/>
            <a:pathLst>
              <a:path w="9144000" h="45720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55"/>
              </a:spcBef>
            </a:pPr>
            <a:endParaRPr lang="en-AU"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55"/>
              </a:spcBef>
            </a:pPr>
            <a:fld id="{81D60167-4931-47E6-BA6A-407CBD079E47}" type="slidenum">
              <a:rPr lang="en-AU" smtClean="0"/>
              <a:pPr marL="38100">
                <a:spcBef>
                  <a:spcPts val="55"/>
                </a:spcBef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787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with r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08060" y="427081"/>
            <a:ext cx="75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accent6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1063" y="175990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61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  <p15:guide id="2" pos="7129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6170A-47EA-4B5D-B466-9280672CD4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8450" y="3646869"/>
            <a:ext cx="3975100" cy="744538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Subsection 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1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42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">
    <p:bg>
      <p:bgPr>
        <a:solidFill>
          <a:srgbClr val="0E4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C21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rgbClr val="FC21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2988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8B79-A6D3-44C6-BD1E-E09300CFD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8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27051" y="6381751"/>
            <a:ext cx="57573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fld id="{A18BA003-E257-4D14-AB01-41CAFAB4B57B}" type="slidenum">
              <a:rPr lang="en-US" sz="1400" b="1" smtClean="0">
                <a:latin typeface="Sommet bold"/>
              </a:rPr>
              <a:pPr eaLnBrk="1" hangingPunct="1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400" b="1" dirty="0">
              <a:latin typeface="Sommet bold"/>
            </a:endParaRPr>
          </a:p>
        </p:txBody>
      </p:sp>
    </p:spTree>
    <p:extLst>
      <p:ext uri="{BB962C8B-B14F-4D97-AF65-F5344CB8AC3E}">
        <p14:creationId xmlns:p14="http://schemas.microsoft.com/office/powerpoint/2010/main" val="1144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55"/>
              </a:spcBef>
            </a:pPr>
            <a:endParaRPr lang="en-AU"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55"/>
              </a:spcBef>
            </a:pPr>
            <a:fld id="{81D60167-4931-47E6-BA6A-407CBD079E47}" type="slidenum">
              <a:rPr lang="en-AU" smtClean="0"/>
              <a:pPr marL="38100">
                <a:spcBef>
                  <a:spcPts val="55"/>
                </a:spcBef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245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55"/>
              </a:spcBef>
            </a:pPr>
            <a:endParaRPr lang="en-AU"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55"/>
              </a:spcBef>
            </a:pPr>
            <a:fld id="{81D60167-4931-47E6-BA6A-407CBD079E47}" type="slidenum">
              <a:rPr lang="en-AU" smtClean="0"/>
              <a:pPr marL="38100">
                <a:spcBef>
                  <a:spcPts val="55"/>
                </a:spcBef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521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Level 1</a:t>
            </a:r>
            <a:endParaRPr lang="zh-CN" altLang="en-US" dirty="0"/>
          </a:p>
          <a:p>
            <a:pPr lvl="1"/>
            <a:r>
              <a:rPr lang="en-US" altLang="zh-CN" dirty="0"/>
              <a:t>Level 2</a:t>
            </a:r>
            <a:endParaRPr lang="zh-CN" altLang="en-US" dirty="0"/>
          </a:p>
          <a:p>
            <a:pPr lvl="2"/>
            <a:r>
              <a:rPr lang="en-US" altLang="zh-CN" dirty="0"/>
              <a:t>Level 3</a:t>
            </a:r>
            <a:endParaRPr lang="zh-CN" altLang="en-US" dirty="0"/>
          </a:p>
          <a:p>
            <a:pPr lvl="3"/>
            <a:r>
              <a:rPr lang="en-US" altLang="zh-CN" dirty="0"/>
              <a:t>Level 4</a:t>
            </a:r>
            <a:endParaRPr lang="zh-CN" altLang="en-US" dirty="0"/>
          </a:p>
          <a:p>
            <a:pPr lvl="4"/>
            <a:r>
              <a:rPr lang="en-US" altLang="zh-CN" dirty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C2B8-B519-4620-9BF5-835074449E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6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05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05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7.png"/><Relationship Id="rId17" Type="http://schemas.openxmlformats.org/officeDocument/2006/relationships/image" Target="../media/image152.png"/><Relationship Id="rId2" Type="http://schemas.openxmlformats.org/officeDocument/2006/relationships/image" Target="../media/image105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6.png"/><Relationship Id="rId5" Type="http://schemas.openxmlformats.org/officeDocument/2006/relationships/image" Target="../media/image145.png"/><Relationship Id="rId1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4.png"/><Relationship Id="rId9" Type="http://schemas.openxmlformats.org/officeDocument/2006/relationships/image" Target="../media/image154.png"/><Relationship Id="rId14" Type="http://schemas.openxmlformats.org/officeDocument/2006/relationships/image" Target="../media/image14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60F1DEE-E634-445B-97A6-0CF8002560D8}"/>
              </a:ext>
            </a:extLst>
          </p:cNvPr>
          <p:cNvSpPr txBox="1"/>
          <p:nvPr/>
        </p:nvSpPr>
        <p:spPr>
          <a:xfrm>
            <a:off x="3047082" y="3044279"/>
            <a:ext cx="60978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/>
              <a:t>Prediction with GNNs</a:t>
            </a:r>
            <a:endParaRPr lang="en-AU" sz="4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7257288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1"/>
            <a:ext cx="7978140" cy="14916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105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Graph-level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prediction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Make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prediction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using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all 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embeddings in our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79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Suppose</a:t>
            </a:r>
            <a:r>
              <a:rPr sz="3200" spc="-15" dirty="0">
                <a:latin typeface="Calibri"/>
                <a:cs typeface="Calibri"/>
              </a:rPr>
              <a:t> we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want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make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792AA"/>
                </a:solidFill>
                <a:latin typeface="Cambria Math"/>
                <a:cs typeface="Cambria Math"/>
              </a:rPr>
              <a:t>𝑘</a:t>
            </a:r>
            <a:r>
              <a:rPr sz="3200" spc="-5" dirty="0">
                <a:solidFill>
                  <a:srgbClr val="3792AA"/>
                </a:solidFill>
                <a:latin typeface="Calibri"/>
                <a:cs typeface="Calibri"/>
              </a:rPr>
              <a:t>-way prediction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78004" y="3121152"/>
            <a:ext cx="1911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300" spc="640" dirty="0">
                <a:latin typeface="Cambria Math"/>
                <a:cs typeface="Cambria Math"/>
              </a:rPr>
              <a:t>!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16376" y="2906484"/>
            <a:ext cx="363220" cy="271145"/>
          </a:xfrm>
          <a:custGeom>
            <a:avLst/>
            <a:gdLst/>
            <a:ahLst/>
            <a:cxnLst/>
            <a:rect l="l" t="t" r="r" b="b"/>
            <a:pathLst>
              <a:path w="363220" h="271144">
                <a:moveTo>
                  <a:pt x="276586" y="0"/>
                </a:moveTo>
                <a:lnTo>
                  <a:pt x="272735" y="10981"/>
                </a:lnTo>
                <a:lnTo>
                  <a:pt x="288397" y="17778"/>
                </a:lnTo>
                <a:lnTo>
                  <a:pt x="301867" y="27187"/>
                </a:lnTo>
                <a:lnTo>
                  <a:pt x="329215" y="70800"/>
                </a:lnTo>
                <a:lnTo>
                  <a:pt x="337202" y="110843"/>
                </a:lnTo>
                <a:lnTo>
                  <a:pt x="338200" y="133926"/>
                </a:lnTo>
                <a:lnTo>
                  <a:pt x="337198" y="157789"/>
                </a:lnTo>
                <a:lnTo>
                  <a:pt x="329175" y="198937"/>
                </a:lnTo>
                <a:lnTo>
                  <a:pt x="301884" y="243249"/>
                </a:lnTo>
                <a:lnTo>
                  <a:pt x="273163" y="259580"/>
                </a:lnTo>
                <a:lnTo>
                  <a:pt x="276586" y="270563"/>
                </a:lnTo>
                <a:lnTo>
                  <a:pt x="313491" y="253251"/>
                </a:lnTo>
                <a:lnTo>
                  <a:pt x="340626" y="223282"/>
                </a:lnTo>
                <a:lnTo>
                  <a:pt x="357313" y="183150"/>
                </a:lnTo>
                <a:lnTo>
                  <a:pt x="362875" y="135352"/>
                </a:lnTo>
                <a:lnTo>
                  <a:pt x="361480" y="110548"/>
                </a:lnTo>
                <a:lnTo>
                  <a:pt x="350320" y="66584"/>
                </a:lnTo>
                <a:lnTo>
                  <a:pt x="328186" y="30793"/>
                </a:lnTo>
                <a:lnTo>
                  <a:pt x="296202" y="7082"/>
                </a:lnTo>
                <a:lnTo>
                  <a:pt x="276586" y="0"/>
                </a:lnTo>
                <a:close/>
              </a:path>
              <a:path w="363220" h="271144">
                <a:moveTo>
                  <a:pt x="86288" y="0"/>
                </a:moveTo>
                <a:lnTo>
                  <a:pt x="49473" y="17346"/>
                </a:lnTo>
                <a:lnTo>
                  <a:pt x="22320" y="47423"/>
                </a:lnTo>
                <a:lnTo>
                  <a:pt x="5579" y="87626"/>
                </a:lnTo>
                <a:lnTo>
                  <a:pt x="0" y="135352"/>
                </a:lnTo>
                <a:lnTo>
                  <a:pt x="1390" y="160209"/>
                </a:lnTo>
                <a:lnTo>
                  <a:pt x="12515" y="204174"/>
                </a:lnTo>
                <a:lnTo>
                  <a:pt x="34595" y="239849"/>
                </a:lnTo>
                <a:lnTo>
                  <a:pt x="66615" y="263489"/>
                </a:lnTo>
                <a:lnTo>
                  <a:pt x="86288" y="270563"/>
                </a:lnTo>
                <a:lnTo>
                  <a:pt x="89711" y="259580"/>
                </a:lnTo>
                <a:lnTo>
                  <a:pt x="74294" y="252752"/>
                </a:lnTo>
                <a:lnTo>
                  <a:pt x="60990" y="243249"/>
                </a:lnTo>
                <a:lnTo>
                  <a:pt x="33699" y="198937"/>
                </a:lnTo>
                <a:lnTo>
                  <a:pt x="25676" y="157789"/>
                </a:lnTo>
                <a:lnTo>
                  <a:pt x="24673" y="133926"/>
                </a:lnTo>
                <a:lnTo>
                  <a:pt x="25676" y="110843"/>
                </a:lnTo>
                <a:lnTo>
                  <a:pt x="33699" y="70800"/>
                </a:lnTo>
                <a:lnTo>
                  <a:pt x="61097" y="27187"/>
                </a:lnTo>
                <a:lnTo>
                  <a:pt x="90139" y="10981"/>
                </a:lnTo>
                <a:lnTo>
                  <a:pt x="86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16709" y="2909316"/>
            <a:ext cx="69627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  <a:tab pos="937260" algn="l"/>
                <a:tab pos="1442085" algn="l"/>
                <a:tab pos="4319270" algn="l"/>
              </a:tabLst>
            </a:pPr>
            <a:r>
              <a:rPr sz="3200" spc="-1864" dirty="0">
                <a:latin typeface="Cambria Math"/>
                <a:cs typeface="Cambria Math"/>
              </a:rPr>
              <a:t>𝒚</a:t>
            </a:r>
            <a:r>
              <a:rPr sz="3200" spc="795" dirty="0">
                <a:latin typeface="Cambria Math"/>
                <a:cs typeface="Cambria Math"/>
              </a:rPr>
              <a:t>-</a:t>
            </a:r>
            <a:r>
              <a:rPr sz="3450" spc="345" baseline="-15700" dirty="0">
                <a:latin typeface="Cambria Math"/>
                <a:cs typeface="Cambria Math"/>
              </a:rPr>
              <a:t>0</a:t>
            </a:r>
            <a:r>
              <a:rPr sz="3450" baseline="-15700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	Hea</a:t>
            </a:r>
            <a:r>
              <a:rPr sz="3200" spc="-5" dirty="0">
                <a:latin typeface="Cambria Math"/>
                <a:cs typeface="Cambria Math"/>
              </a:rPr>
              <a:t>d</a:t>
            </a:r>
            <a:r>
              <a:rPr sz="3450" spc="179" baseline="-15700" dirty="0">
                <a:latin typeface="Cambria Math"/>
                <a:cs typeface="Cambria Math"/>
              </a:rPr>
              <a:t>-12</a:t>
            </a:r>
            <a:r>
              <a:rPr sz="3450" spc="277" baseline="-15700" dirty="0">
                <a:latin typeface="Cambria Math"/>
                <a:cs typeface="Cambria Math"/>
              </a:rPr>
              <a:t>3</a:t>
            </a:r>
            <a:r>
              <a:rPr sz="3450" spc="457" baseline="-15700" dirty="0">
                <a:latin typeface="Cambria Math"/>
                <a:cs typeface="Cambria Math"/>
              </a:rPr>
              <a:t>4</a:t>
            </a:r>
            <a:r>
              <a:rPr sz="3200" spc="-5" dirty="0">
                <a:latin typeface="Cambria Math"/>
                <a:cs typeface="Cambria Math"/>
              </a:rPr>
              <a:t>({</a:t>
            </a:r>
            <a:r>
              <a:rPr sz="3200" dirty="0">
                <a:latin typeface="Cambria Math"/>
                <a:cs typeface="Cambria Math"/>
              </a:rPr>
              <a:t>𝐡</a:t>
            </a:r>
            <a:r>
              <a:rPr sz="3200" spc="270" dirty="0">
                <a:latin typeface="Cambria Math"/>
                <a:cs typeface="Cambria Math"/>
              </a:rPr>
              <a:t> </a:t>
            </a:r>
            <a:r>
              <a:rPr sz="3450" spc="525" baseline="38647" dirty="0">
                <a:latin typeface="Cambria Math"/>
                <a:cs typeface="Cambria Math"/>
              </a:rPr>
              <a:t>"</a:t>
            </a:r>
            <a:r>
              <a:rPr sz="3450" baseline="38647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9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ℝ</a:t>
            </a:r>
            <a:r>
              <a:rPr sz="3450" spc="397" baseline="27777" dirty="0">
                <a:latin typeface="Cambria Math"/>
                <a:cs typeface="Cambria Math"/>
              </a:rPr>
              <a:t>#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∀𝑣</a:t>
            </a:r>
            <a:r>
              <a:rPr sz="3200" spc="2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90" dirty="0">
                <a:latin typeface="Cambria Math"/>
                <a:cs typeface="Cambria Math"/>
              </a:rPr>
              <a:t> </a:t>
            </a:r>
            <a:r>
              <a:rPr sz="3200" spc="135" dirty="0">
                <a:latin typeface="Cambria Math"/>
                <a:cs typeface="Cambria Math"/>
              </a:rPr>
              <a:t>𝐺</a:t>
            </a:r>
            <a:r>
              <a:rPr sz="3200" spc="-5" dirty="0">
                <a:latin typeface="Cambria Math"/>
                <a:cs typeface="Cambria Math"/>
              </a:rPr>
              <a:t>}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39365" y="3633181"/>
            <a:ext cx="1795145" cy="1762125"/>
            <a:chOff x="2915364" y="3633180"/>
            <a:chExt cx="1795145" cy="17621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364" y="3745546"/>
              <a:ext cx="1542480" cy="14096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64348" y="5084728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64347" y="5084728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1580" y="408490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5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1581" y="408490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5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66280" y="364588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6280" y="364588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7363" y="4134625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67364" y="413462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13318" y="460911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13317" y="460911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264387" y="4834205"/>
            <a:ext cx="109855" cy="323215"/>
            <a:chOff x="2740386" y="4834204"/>
            <a:chExt cx="109855" cy="323215"/>
          </a:xfrm>
        </p:grpSpPr>
        <p:sp>
          <p:nvSpPr>
            <p:cNvPr id="20" name="object 20"/>
            <p:cNvSpPr/>
            <p:nvPr/>
          </p:nvSpPr>
          <p:spPr>
            <a:xfrm>
              <a:off x="2753085" y="484690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5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53086" y="484690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5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6454188" y="4386768"/>
            <a:ext cx="1062990" cy="85725"/>
          </a:xfrm>
          <a:custGeom>
            <a:avLst/>
            <a:gdLst/>
            <a:ahLst/>
            <a:cxnLst/>
            <a:rect l="l" t="t" r="r" b="b"/>
            <a:pathLst>
              <a:path w="1062989" h="85725">
                <a:moveTo>
                  <a:pt x="22207" y="28573"/>
                </a:moveTo>
                <a:lnTo>
                  <a:pt x="6396" y="28573"/>
                </a:lnTo>
                <a:lnTo>
                  <a:pt x="0" y="34970"/>
                </a:lnTo>
                <a:lnTo>
                  <a:pt x="0" y="50753"/>
                </a:lnTo>
                <a:lnTo>
                  <a:pt x="6396" y="57148"/>
                </a:lnTo>
                <a:lnTo>
                  <a:pt x="22207" y="57148"/>
                </a:lnTo>
                <a:lnTo>
                  <a:pt x="28602" y="50753"/>
                </a:lnTo>
                <a:lnTo>
                  <a:pt x="28604" y="34970"/>
                </a:lnTo>
                <a:lnTo>
                  <a:pt x="22207" y="28573"/>
                </a:lnTo>
                <a:close/>
              </a:path>
              <a:path w="1062989" h="85725">
                <a:moveTo>
                  <a:pt x="79385" y="28575"/>
                </a:moveTo>
                <a:lnTo>
                  <a:pt x="63574" y="28575"/>
                </a:lnTo>
                <a:lnTo>
                  <a:pt x="57179" y="34970"/>
                </a:lnTo>
                <a:lnTo>
                  <a:pt x="57177" y="50753"/>
                </a:lnTo>
                <a:lnTo>
                  <a:pt x="63574" y="57150"/>
                </a:lnTo>
                <a:lnTo>
                  <a:pt x="79385" y="57150"/>
                </a:lnTo>
                <a:lnTo>
                  <a:pt x="85782" y="50753"/>
                </a:lnTo>
                <a:lnTo>
                  <a:pt x="85782" y="34970"/>
                </a:lnTo>
                <a:lnTo>
                  <a:pt x="79385" y="28575"/>
                </a:lnTo>
                <a:close/>
              </a:path>
              <a:path w="1062989" h="85725">
                <a:moveTo>
                  <a:pt x="136564" y="28575"/>
                </a:moveTo>
                <a:lnTo>
                  <a:pt x="120754" y="28575"/>
                </a:lnTo>
                <a:lnTo>
                  <a:pt x="114357" y="34970"/>
                </a:lnTo>
                <a:lnTo>
                  <a:pt x="114357" y="50753"/>
                </a:lnTo>
                <a:lnTo>
                  <a:pt x="120754" y="57150"/>
                </a:lnTo>
                <a:lnTo>
                  <a:pt x="136564" y="57150"/>
                </a:lnTo>
                <a:lnTo>
                  <a:pt x="142960" y="50753"/>
                </a:lnTo>
                <a:lnTo>
                  <a:pt x="142961" y="34970"/>
                </a:lnTo>
                <a:lnTo>
                  <a:pt x="136564" y="28575"/>
                </a:lnTo>
                <a:close/>
              </a:path>
              <a:path w="1062989" h="85725">
                <a:moveTo>
                  <a:pt x="193742" y="28575"/>
                </a:moveTo>
                <a:lnTo>
                  <a:pt x="177932" y="28575"/>
                </a:lnTo>
                <a:lnTo>
                  <a:pt x="171535" y="34970"/>
                </a:lnTo>
                <a:lnTo>
                  <a:pt x="171535" y="50753"/>
                </a:lnTo>
                <a:lnTo>
                  <a:pt x="177932" y="57150"/>
                </a:lnTo>
                <a:lnTo>
                  <a:pt x="193742" y="57150"/>
                </a:lnTo>
                <a:lnTo>
                  <a:pt x="200139" y="50753"/>
                </a:lnTo>
                <a:lnTo>
                  <a:pt x="200139" y="34970"/>
                </a:lnTo>
                <a:lnTo>
                  <a:pt x="193742" y="28575"/>
                </a:lnTo>
                <a:close/>
              </a:path>
              <a:path w="1062989" h="85725">
                <a:moveTo>
                  <a:pt x="250921" y="28575"/>
                </a:moveTo>
                <a:lnTo>
                  <a:pt x="235111" y="28575"/>
                </a:lnTo>
                <a:lnTo>
                  <a:pt x="228714" y="34970"/>
                </a:lnTo>
                <a:lnTo>
                  <a:pt x="228714" y="50753"/>
                </a:lnTo>
                <a:lnTo>
                  <a:pt x="235111" y="57150"/>
                </a:lnTo>
                <a:lnTo>
                  <a:pt x="250921" y="57150"/>
                </a:lnTo>
                <a:lnTo>
                  <a:pt x="257317" y="50753"/>
                </a:lnTo>
                <a:lnTo>
                  <a:pt x="257317" y="34970"/>
                </a:lnTo>
                <a:lnTo>
                  <a:pt x="250921" y="28575"/>
                </a:lnTo>
                <a:close/>
              </a:path>
              <a:path w="1062989" h="85725">
                <a:moveTo>
                  <a:pt x="308099" y="28575"/>
                </a:moveTo>
                <a:lnTo>
                  <a:pt x="292289" y="28575"/>
                </a:lnTo>
                <a:lnTo>
                  <a:pt x="285892" y="34970"/>
                </a:lnTo>
                <a:lnTo>
                  <a:pt x="285892" y="50753"/>
                </a:lnTo>
                <a:lnTo>
                  <a:pt x="292289" y="57150"/>
                </a:lnTo>
                <a:lnTo>
                  <a:pt x="308099" y="57150"/>
                </a:lnTo>
                <a:lnTo>
                  <a:pt x="314496" y="50753"/>
                </a:lnTo>
                <a:lnTo>
                  <a:pt x="314495" y="34970"/>
                </a:lnTo>
                <a:lnTo>
                  <a:pt x="308099" y="28575"/>
                </a:lnTo>
                <a:close/>
              </a:path>
              <a:path w="1062989" h="85725">
                <a:moveTo>
                  <a:pt x="365278" y="28575"/>
                </a:moveTo>
                <a:lnTo>
                  <a:pt x="349468" y="28575"/>
                </a:lnTo>
                <a:lnTo>
                  <a:pt x="343071" y="34971"/>
                </a:lnTo>
                <a:lnTo>
                  <a:pt x="343071" y="50753"/>
                </a:lnTo>
                <a:lnTo>
                  <a:pt x="349468" y="57150"/>
                </a:lnTo>
                <a:lnTo>
                  <a:pt x="365278" y="57150"/>
                </a:lnTo>
                <a:lnTo>
                  <a:pt x="371674" y="50753"/>
                </a:lnTo>
                <a:lnTo>
                  <a:pt x="371674" y="34971"/>
                </a:lnTo>
                <a:lnTo>
                  <a:pt x="365278" y="28575"/>
                </a:lnTo>
                <a:close/>
              </a:path>
              <a:path w="1062989" h="85725">
                <a:moveTo>
                  <a:pt x="422456" y="28575"/>
                </a:moveTo>
                <a:lnTo>
                  <a:pt x="406646" y="28575"/>
                </a:lnTo>
                <a:lnTo>
                  <a:pt x="400249" y="34971"/>
                </a:lnTo>
                <a:lnTo>
                  <a:pt x="400249" y="50753"/>
                </a:lnTo>
                <a:lnTo>
                  <a:pt x="406646" y="57150"/>
                </a:lnTo>
                <a:lnTo>
                  <a:pt x="422456" y="57150"/>
                </a:lnTo>
                <a:lnTo>
                  <a:pt x="428853" y="50753"/>
                </a:lnTo>
                <a:lnTo>
                  <a:pt x="428853" y="34971"/>
                </a:lnTo>
                <a:lnTo>
                  <a:pt x="422456" y="28575"/>
                </a:lnTo>
                <a:close/>
              </a:path>
              <a:path w="1062989" h="85725">
                <a:moveTo>
                  <a:pt x="479635" y="28575"/>
                </a:moveTo>
                <a:lnTo>
                  <a:pt x="463825" y="28575"/>
                </a:lnTo>
                <a:lnTo>
                  <a:pt x="457428" y="34971"/>
                </a:lnTo>
                <a:lnTo>
                  <a:pt x="457428" y="50753"/>
                </a:lnTo>
                <a:lnTo>
                  <a:pt x="463825" y="57150"/>
                </a:lnTo>
                <a:lnTo>
                  <a:pt x="479635" y="57150"/>
                </a:lnTo>
                <a:lnTo>
                  <a:pt x="486031" y="50753"/>
                </a:lnTo>
                <a:lnTo>
                  <a:pt x="486031" y="34971"/>
                </a:lnTo>
                <a:lnTo>
                  <a:pt x="479635" y="28575"/>
                </a:lnTo>
                <a:close/>
              </a:path>
              <a:path w="1062989" h="85725">
                <a:moveTo>
                  <a:pt x="536813" y="28575"/>
                </a:moveTo>
                <a:lnTo>
                  <a:pt x="521003" y="28575"/>
                </a:lnTo>
                <a:lnTo>
                  <a:pt x="514606" y="34971"/>
                </a:lnTo>
                <a:lnTo>
                  <a:pt x="514606" y="50753"/>
                </a:lnTo>
                <a:lnTo>
                  <a:pt x="521003" y="57150"/>
                </a:lnTo>
                <a:lnTo>
                  <a:pt x="536813" y="57150"/>
                </a:lnTo>
                <a:lnTo>
                  <a:pt x="543210" y="50753"/>
                </a:lnTo>
                <a:lnTo>
                  <a:pt x="543210" y="34971"/>
                </a:lnTo>
                <a:lnTo>
                  <a:pt x="536813" y="28575"/>
                </a:lnTo>
                <a:close/>
              </a:path>
              <a:path w="1062989" h="85725">
                <a:moveTo>
                  <a:pt x="593992" y="28575"/>
                </a:moveTo>
                <a:lnTo>
                  <a:pt x="578182" y="28575"/>
                </a:lnTo>
                <a:lnTo>
                  <a:pt x="571785" y="34971"/>
                </a:lnTo>
                <a:lnTo>
                  <a:pt x="571785" y="50753"/>
                </a:lnTo>
                <a:lnTo>
                  <a:pt x="578182" y="57150"/>
                </a:lnTo>
                <a:lnTo>
                  <a:pt x="593992" y="57150"/>
                </a:lnTo>
                <a:lnTo>
                  <a:pt x="600388" y="50753"/>
                </a:lnTo>
                <a:lnTo>
                  <a:pt x="600388" y="34971"/>
                </a:lnTo>
                <a:lnTo>
                  <a:pt x="593992" y="28575"/>
                </a:lnTo>
                <a:close/>
              </a:path>
              <a:path w="1062989" h="85725">
                <a:moveTo>
                  <a:pt x="651170" y="28575"/>
                </a:moveTo>
                <a:lnTo>
                  <a:pt x="635360" y="28575"/>
                </a:lnTo>
                <a:lnTo>
                  <a:pt x="628963" y="34971"/>
                </a:lnTo>
                <a:lnTo>
                  <a:pt x="628963" y="50753"/>
                </a:lnTo>
                <a:lnTo>
                  <a:pt x="635360" y="57150"/>
                </a:lnTo>
                <a:lnTo>
                  <a:pt x="651170" y="57150"/>
                </a:lnTo>
                <a:lnTo>
                  <a:pt x="657567" y="50753"/>
                </a:lnTo>
                <a:lnTo>
                  <a:pt x="657567" y="34971"/>
                </a:lnTo>
                <a:lnTo>
                  <a:pt x="651170" y="28575"/>
                </a:lnTo>
                <a:close/>
              </a:path>
              <a:path w="1062989" h="85725">
                <a:moveTo>
                  <a:pt x="708350" y="28575"/>
                </a:moveTo>
                <a:lnTo>
                  <a:pt x="692539" y="28575"/>
                </a:lnTo>
                <a:lnTo>
                  <a:pt x="686142" y="34971"/>
                </a:lnTo>
                <a:lnTo>
                  <a:pt x="686142" y="50753"/>
                </a:lnTo>
                <a:lnTo>
                  <a:pt x="692539" y="57150"/>
                </a:lnTo>
                <a:lnTo>
                  <a:pt x="708350" y="57150"/>
                </a:lnTo>
                <a:lnTo>
                  <a:pt x="714745" y="50753"/>
                </a:lnTo>
                <a:lnTo>
                  <a:pt x="714745" y="34971"/>
                </a:lnTo>
                <a:lnTo>
                  <a:pt x="708350" y="28575"/>
                </a:lnTo>
                <a:close/>
              </a:path>
              <a:path w="1062989" h="85725">
                <a:moveTo>
                  <a:pt x="765528" y="28575"/>
                </a:moveTo>
                <a:lnTo>
                  <a:pt x="749717" y="28575"/>
                </a:lnTo>
                <a:lnTo>
                  <a:pt x="743320" y="34971"/>
                </a:lnTo>
                <a:lnTo>
                  <a:pt x="743320" y="50753"/>
                </a:lnTo>
                <a:lnTo>
                  <a:pt x="749717" y="57150"/>
                </a:lnTo>
                <a:lnTo>
                  <a:pt x="765528" y="57150"/>
                </a:lnTo>
                <a:lnTo>
                  <a:pt x="771925" y="50753"/>
                </a:lnTo>
                <a:lnTo>
                  <a:pt x="771925" y="34971"/>
                </a:lnTo>
                <a:lnTo>
                  <a:pt x="765528" y="28575"/>
                </a:lnTo>
                <a:close/>
              </a:path>
              <a:path w="1062989" h="85725">
                <a:moveTo>
                  <a:pt x="822707" y="28575"/>
                </a:moveTo>
                <a:lnTo>
                  <a:pt x="806897" y="28575"/>
                </a:lnTo>
                <a:lnTo>
                  <a:pt x="800500" y="34971"/>
                </a:lnTo>
                <a:lnTo>
                  <a:pt x="800500" y="50753"/>
                </a:lnTo>
                <a:lnTo>
                  <a:pt x="806897" y="57150"/>
                </a:lnTo>
                <a:lnTo>
                  <a:pt x="822707" y="57150"/>
                </a:lnTo>
                <a:lnTo>
                  <a:pt x="829102" y="50753"/>
                </a:lnTo>
                <a:lnTo>
                  <a:pt x="829102" y="34971"/>
                </a:lnTo>
                <a:lnTo>
                  <a:pt x="822707" y="28575"/>
                </a:lnTo>
                <a:close/>
              </a:path>
              <a:path w="1062989" h="85725">
                <a:moveTo>
                  <a:pt x="879885" y="28575"/>
                </a:moveTo>
                <a:lnTo>
                  <a:pt x="864074" y="28575"/>
                </a:lnTo>
                <a:lnTo>
                  <a:pt x="857677" y="34971"/>
                </a:lnTo>
                <a:lnTo>
                  <a:pt x="857677" y="50753"/>
                </a:lnTo>
                <a:lnTo>
                  <a:pt x="864074" y="57150"/>
                </a:lnTo>
                <a:lnTo>
                  <a:pt x="879885" y="57150"/>
                </a:lnTo>
                <a:lnTo>
                  <a:pt x="886282" y="50753"/>
                </a:lnTo>
                <a:lnTo>
                  <a:pt x="886282" y="34971"/>
                </a:lnTo>
                <a:lnTo>
                  <a:pt x="879885" y="28575"/>
                </a:lnTo>
                <a:close/>
              </a:path>
              <a:path w="1062989" h="85725">
                <a:moveTo>
                  <a:pt x="937064" y="28575"/>
                </a:moveTo>
                <a:lnTo>
                  <a:pt x="921254" y="28575"/>
                </a:lnTo>
                <a:lnTo>
                  <a:pt x="914857" y="34971"/>
                </a:lnTo>
                <a:lnTo>
                  <a:pt x="914857" y="50753"/>
                </a:lnTo>
                <a:lnTo>
                  <a:pt x="921254" y="57150"/>
                </a:lnTo>
                <a:lnTo>
                  <a:pt x="937064" y="57150"/>
                </a:lnTo>
                <a:lnTo>
                  <a:pt x="943460" y="50753"/>
                </a:lnTo>
                <a:lnTo>
                  <a:pt x="943460" y="34971"/>
                </a:lnTo>
                <a:lnTo>
                  <a:pt x="937064" y="28575"/>
                </a:lnTo>
                <a:close/>
              </a:path>
              <a:path w="1062989" h="85725">
                <a:moveTo>
                  <a:pt x="976934" y="55652"/>
                </a:moveTo>
                <a:lnTo>
                  <a:pt x="976934" y="85725"/>
                </a:lnTo>
                <a:lnTo>
                  <a:pt x="1034084" y="57150"/>
                </a:lnTo>
                <a:lnTo>
                  <a:pt x="978432" y="57150"/>
                </a:lnTo>
                <a:lnTo>
                  <a:pt x="976934" y="55652"/>
                </a:lnTo>
                <a:close/>
              </a:path>
              <a:path w="1062989" h="85725">
                <a:moveTo>
                  <a:pt x="994242" y="28575"/>
                </a:moveTo>
                <a:lnTo>
                  <a:pt x="978432" y="28575"/>
                </a:lnTo>
                <a:lnTo>
                  <a:pt x="976934" y="30072"/>
                </a:lnTo>
                <a:lnTo>
                  <a:pt x="976934" y="55652"/>
                </a:lnTo>
                <a:lnTo>
                  <a:pt x="978432" y="57150"/>
                </a:lnTo>
                <a:lnTo>
                  <a:pt x="994242" y="57150"/>
                </a:lnTo>
                <a:lnTo>
                  <a:pt x="1000639" y="50753"/>
                </a:lnTo>
                <a:lnTo>
                  <a:pt x="1000639" y="34971"/>
                </a:lnTo>
                <a:lnTo>
                  <a:pt x="994242" y="28575"/>
                </a:lnTo>
                <a:close/>
              </a:path>
              <a:path w="1062989" h="85725">
                <a:moveTo>
                  <a:pt x="1034084" y="28575"/>
                </a:moveTo>
                <a:lnTo>
                  <a:pt x="994242" y="28575"/>
                </a:lnTo>
                <a:lnTo>
                  <a:pt x="1000639" y="34971"/>
                </a:lnTo>
                <a:lnTo>
                  <a:pt x="1000639" y="50753"/>
                </a:lnTo>
                <a:lnTo>
                  <a:pt x="994242" y="57150"/>
                </a:lnTo>
                <a:lnTo>
                  <a:pt x="1034084" y="57150"/>
                </a:lnTo>
                <a:lnTo>
                  <a:pt x="1062659" y="42862"/>
                </a:lnTo>
                <a:lnTo>
                  <a:pt x="1034084" y="28575"/>
                </a:lnTo>
                <a:close/>
              </a:path>
              <a:path w="1062989" h="85725">
                <a:moveTo>
                  <a:pt x="976934" y="30072"/>
                </a:moveTo>
                <a:lnTo>
                  <a:pt x="972035" y="34971"/>
                </a:lnTo>
                <a:lnTo>
                  <a:pt x="972035" y="50753"/>
                </a:lnTo>
                <a:lnTo>
                  <a:pt x="976934" y="55652"/>
                </a:lnTo>
                <a:lnTo>
                  <a:pt x="976934" y="30072"/>
                </a:lnTo>
                <a:close/>
              </a:path>
              <a:path w="1062989" h="85725">
                <a:moveTo>
                  <a:pt x="976934" y="0"/>
                </a:moveTo>
                <a:lnTo>
                  <a:pt x="976934" y="30072"/>
                </a:lnTo>
                <a:lnTo>
                  <a:pt x="978432" y="28575"/>
                </a:lnTo>
                <a:lnTo>
                  <a:pt x="1034084" y="28575"/>
                </a:lnTo>
                <a:lnTo>
                  <a:pt x="9769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7839678" y="4186887"/>
            <a:ext cx="167005" cy="524510"/>
            <a:chOff x="6315677" y="4186887"/>
            <a:chExt cx="167005" cy="524510"/>
          </a:xfrm>
        </p:grpSpPr>
        <p:sp>
          <p:nvSpPr>
            <p:cNvPr id="24" name="object 24"/>
            <p:cNvSpPr/>
            <p:nvPr/>
          </p:nvSpPr>
          <p:spPr>
            <a:xfrm>
              <a:off x="6328377" y="4199587"/>
              <a:ext cx="141605" cy="499109"/>
            </a:xfrm>
            <a:custGeom>
              <a:avLst/>
              <a:gdLst/>
              <a:ahLst/>
              <a:cxnLst/>
              <a:rect l="l" t="t" r="r" b="b"/>
              <a:pathLst>
                <a:path w="141604" h="499110">
                  <a:moveTo>
                    <a:pt x="141582" y="0"/>
                  </a:moveTo>
                  <a:lnTo>
                    <a:pt x="0" y="0"/>
                  </a:lnTo>
                  <a:lnTo>
                    <a:pt x="0" y="499067"/>
                  </a:lnTo>
                  <a:lnTo>
                    <a:pt x="141582" y="499067"/>
                  </a:lnTo>
                  <a:lnTo>
                    <a:pt x="141582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28377" y="4199587"/>
              <a:ext cx="141605" cy="499109"/>
            </a:xfrm>
            <a:custGeom>
              <a:avLst/>
              <a:gdLst/>
              <a:ahLst/>
              <a:cxnLst/>
              <a:rect l="l" t="t" r="r" b="b"/>
              <a:pathLst>
                <a:path w="141604" h="499110">
                  <a:moveTo>
                    <a:pt x="141582" y="0"/>
                  </a:moveTo>
                  <a:lnTo>
                    <a:pt x="0" y="0"/>
                  </a:lnTo>
                  <a:lnTo>
                    <a:pt x="0" y="499068"/>
                  </a:lnTo>
                  <a:lnTo>
                    <a:pt x="141582" y="499068"/>
                  </a:lnTo>
                  <a:lnTo>
                    <a:pt x="141582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961405" y="3769867"/>
            <a:ext cx="2139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5" dirty="0">
                <a:solidFill>
                  <a:srgbClr val="C00000"/>
                </a:solidFill>
                <a:latin typeface="Calibri"/>
                <a:cs typeface="Calibri"/>
              </a:rPr>
              <a:t>Graph-level</a:t>
            </a:r>
            <a:r>
              <a:rPr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C00000"/>
                </a:solidFill>
                <a:latin typeface="Calibri"/>
                <a:cs typeface="Calibri"/>
              </a:rPr>
              <a:t>prediction</a:t>
            </a:r>
            <a:endParaRPr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346490" y="5231081"/>
            <a:ext cx="1343660" cy="1478280"/>
            <a:chOff x="5822490" y="5231081"/>
            <a:chExt cx="1343660" cy="147828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5269" y="5231081"/>
              <a:ext cx="893656" cy="13256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822480" y="6446888"/>
              <a:ext cx="1343660" cy="262255"/>
            </a:xfrm>
            <a:custGeom>
              <a:avLst/>
              <a:gdLst/>
              <a:ahLst/>
              <a:cxnLst/>
              <a:rect l="l" t="t" r="r" b="b"/>
              <a:pathLst>
                <a:path w="1343659" h="262254">
                  <a:moveTo>
                    <a:pt x="304177" y="0"/>
                  </a:moveTo>
                  <a:lnTo>
                    <a:pt x="0" y="0"/>
                  </a:lnTo>
                  <a:lnTo>
                    <a:pt x="0" y="236575"/>
                  </a:lnTo>
                  <a:lnTo>
                    <a:pt x="304177" y="236575"/>
                  </a:lnTo>
                  <a:lnTo>
                    <a:pt x="304177" y="0"/>
                  </a:lnTo>
                  <a:close/>
                </a:path>
                <a:path w="1343659" h="262254">
                  <a:moveTo>
                    <a:pt x="1343418" y="33807"/>
                  </a:moveTo>
                  <a:lnTo>
                    <a:pt x="1039253" y="33807"/>
                  </a:lnTo>
                  <a:lnTo>
                    <a:pt x="1039253" y="261924"/>
                  </a:lnTo>
                  <a:lnTo>
                    <a:pt x="1343418" y="261924"/>
                  </a:lnTo>
                  <a:lnTo>
                    <a:pt x="1343418" y="33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412597" y="5589270"/>
            <a:ext cx="1102995" cy="21672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300" b="1" spc="10" dirty="0">
                <a:solidFill>
                  <a:srgbClr val="C00000"/>
                </a:solidFill>
                <a:latin typeface="Calibri"/>
                <a:cs typeface="Calibri"/>
              </a:rPr>
              <a:t>(2)</a:t>
            </a:r>
            <a:r>
              <a:rPr sz="13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300" b="1" spc="5" dirty="0">
                <a:solidFill>
                  <a:srgbClr val="C00000"/>
                </a:solidFill>
                <a:latin typeface="Calibri"/>
                <a:cs typeface="Calibri"/>
              </a:rPr>
              <a:t>Aggregation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12597" y="6011728"/>
            <a:ext cx="870585" cy="21672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300" b="1" spc="10" dirty="0">
                <a:solidFill>
                  <a:srgbClr val="5A6378"/>
                </a:solidFill>
                <a:latin typeface="Calibri"/>
                <a:cs typeface="Calibri"/>
              </a:rPr>
              <a:t>(1)</a:t>
            </a:r>
            <a:r>
              <a:rPr sz="1300" b="1" spc="-5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z="1300" b="1" spc="10" dirty="0">
                <a:solidFill>
                  <a:srgbClr val="5A6378"/>
                </a:solidFill>
                <a:latin typeface="Calibri"/>
                <a:cs typeface="Calibri"/>
              </a:rPr>
              <a:t>Message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650660" y="5551275"/>
            <a:ext cx="709930" cy="372110"/>
          </a:xfrm>
          <a:custGeom>
            <a:avLst/>
            <a:gdLst/>
            <a:ahLst/>
            <a:cxnLst/>
            <a:rect l="l" t="t" r="r" b="b"/>
            <a:pathLst>
              <a:path w="709929" h="372110">
                <a:moveTo>
                  <a:pt x="0" y="0"/>
                </a:moveTo>
                <a:lnTo>
                  <a:pt x="709730" y="0"/>
                </a:lnTo>
                <a:lnTo>
                  <a:pt x="709730" y="371763"/>
                </a:lnTo>
                <a:lnTo>
                  <a:pt x="0" y="371763"/>
                </a:lnTo>
                <a:lnTo>
                  <a:pt x="0" y="0"/>
                </a:lnTo>
                <a:close/>
              </a:path>
            </a:pathLst>
          </a:custGeom>
          <a:ln w="1689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165672" y="5490971"/>
            <a:ext cx="4580255" cy="10922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8140" indent="-320040">
              <a:spcBef>
                <a:spcPts val="459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spc="70" dirty="0">
                <a:solidFill>
                  <a:srgbClr val="C00000"/>
                </a:solidFill>
                <a:latin typeface="Cambria Math"/>
                <a:cs typeface="Cambria Math"/>
              </a:rPr>
              <a:t>Head</a:t>
            </a:r>
            <a:r>
              <a:rPr sz="3450" spc="104" baseline="-15700" dirty="0">
                <a:solidFill>
                  <a:srgbClr val="C00000"/>
                </a:solidFill>
                <a:latin typeface="Cambria Math"/>
                <a:cs typeface="Cambria Math"/>
              </a:rPr>
              <a:t>-1234</a:t>
            </a:r>
            <a:r>
              <a:rPr sz="3200" spc="70" dirty="0">
                <a:solidFill>
                  <a:srgbClr val="C00000"/>
                </a:solidFill>
                <a:latin typeface="Cambria Math"/>
                <a:cs typeface="Cambria Math"/>
              </a:rPr>
              <a:t>(⋅)</a:t>
            </a:r>
            <a:r>
              <a:rPr sz="3200" spc="-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sz="32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similar</a:t>
            </a:r>
            <a:r>
              <a:rPr sz="32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endParaRPr sz="3200">
              <a:latin typeface="Calibri"/>
              <a:cs typeface="Calibri"/>
            </a:endParaRPr>
          </a:p>
          <a:p>
            <a:pPr marL="357505">
              <a:spcBef>
                <a:spcPts val="360"/>
              </a:spcBef>
            </a:pPr>
            <a:r>
              <a:rPr sz="3200" spc="-15" dirty="0">
                <a:solidFill>
                  <a:srgbClr val="C00000"/>
                </a:solidFill>
                <a:latin typeface="Cambria Math"/>
                <a:cs typeface="Cambria Math"/>
              </a:rPr>
              <a:t>AGG(⋅)</a:t>
            </a:r>
            <a:r>
              <a:rPr sz="3200" spc="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GNN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C00000"/>
                </a:solidFill>
                <a:latin typeface="Calibri"/>
                <a:cs typeface="Calibri"/>
              </a:rPr>
              <a:t>layer!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31CB376-CCCB-4A1F-838B-BAF5CEA4A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76" y="939697"/>
            <a:ext cx="9005789" cy="57694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7257288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48654" y="1661159"/>
            <a:ext cx="1911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300" spc="640" dirty="0">
                <a:latin typeface="Cambria Math"/>
                <a:cs typeface="Cambria Math"/>
              </a:rPr>
              <a:t>!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87024" y="1445984"/>
            <a:ext cx="363220" cy="271145"/>
          </a:xfrm>
          <a:custGeom>
            <a:avLst/>
            <a:gdLst/>
            <a:ahLst/>
            <a:cxnLst/>
            <a:rect l="l" t="t" r="r" b="b"/>
            <a:pathLst>
              <a:path w="363220" h="271144">
                <a:moveTo>
                  <a:pt x="276586" y="0"/>
                </a:moveTo>
                <a:lnTo>
                  <a:pt x="272736" y="10981"/>
                </a:lnTo>
                <a:lnTo>
                  <a:pt x="288398" y="17778"/>
                </a:lnTo>
                <a:lnTo>
                  <a:pt x="301868" y="27187"/>
                </a:lnTo>
                <a:lnTo>
                  <a:pt x="329217" y="70800"/>
                </a:lnTo>
                <a:lnTo>
                  <a:pt x="337204" y="110843"/>
                </a:lnTo>
                <a:lnTo>
                  <a:pt x="338202" y="133926"/>
                </a:lnTo>
                <a:lnTo>
                  <a:pt x="337199" y="157789"/>
                </a:lnTo>
                <a:lnTo>
                  <a:pt x="329177" y="198937"/>
                </a:lnTo>
                <a:lnTo>
                  <a:pt x="301885" y="243249"/>
                </a:lnTo>
                <a:lnTo>
                  <a:pt x="273164" y="259580"/>
                </a:lnTo>
                <a:lnTo>
                  <a:pt x="276586" y="270563"/>
                </a:lnTo>
                <a:lnTo>
                  <a:pt x="313492" y="253251"/>
                </a:lnTo>
                <a:lnTo>
                  <a:pt x="340626" y="223282"/>
                </a:lnTo>
                <a:lnTo>
                  <a:pt x="357314" y="183150"/>
                </a:lnTo>
                <a:lnTo>
                  <a:pt x="362877" y="135352"/>
                </a:lnTo>
                <a:lnTo>
                  <a:pt x="361481" y="110548"/>
                </a:lnTo>
                <a:lnTo>
                  <a:pt x="350321" y="66584"/>
                </a:lnTo>
                <a:lnTo>
                  <a:pt x="328187" y="30793"/>
                </a:lnTo>
                <a:lnTo>
                  <a:pt x="296203" y="7082"/>
                </a:lnTo>
                <a:lnTo>
                  <a:pt x="276586" y="0"/>
                </a:lnTo>
                <a:close/>
              </a:path>
              <a:path w="363220" h="271144">
                <a:moveTo>
                  <a:pt x="86290" y="0"/>
                </a:moveTo>
                <a:lnTo>
                  <a:pt x="49474" y="17346"/>
                </a:lnTo>
                <a:lnTo>
                  <a:pt x="22321" y="47423"/>
                </a:lnTo>
                <a:lnTo>
                  <a:pt x="5580" y="87626"/>
                </a:lnTo>
                <a:lnTo>
                  <a:pt x="0" y="135352"/>
                </a:lnTo>
                <a:lnTo>
                  <a:pt x="1390" y="160209"/>
                </a:lnTo>
                <a:lnTo>
                  <a:pt x="12515" y="204174"/>
                </a:lnTo>
                <a:lnTo>
                  <a:pt x="34596" y="239849"/>
                </a:lnTo>
                <a:lnTo>
                  <a:pt x="66616" y="263489"/>
                </a:lnTo>
                <a:lnTo>
                  <a:pt x="86290" y="270563"/>
                </a:lnTo>
                <a:lnTo>
                  <a:pt x="89712" y="259580"/>
                </a:lnTo>
                <a:lnTo>
                  <a:pt x="74295" y="252752"/>
                </a:lnTo>
                <a:lnTo>
                  <a:pt x="60991" y="243249"/>
                </a:lnTo>
                <a:lnTo>
                  <a:pt x="33700" y="198937"/>
                </a:lnTo>
                <a:lnTo>
                  <a:pt x="25677" y="157789"/>
                </a:lnTo>
                <a:lnTo>
                  <a:pt x="24674" y="133926"/>
                </a:lnTo>
                <a:lnTo>
                  <a:pt x="25677" y="110843"/>
                </a:lnTo>
                <a:lnTo>
                  <a:pt x="33700" y="70800"/>
                </a:lnTo>
                <a:lnTo>
                  <a:pt x="61097" y="27187"/>
                </a:lnTo>
                <a:lnTo>
                  <a:pt x="90140" y="10981"/>
                </a:lnTo>
                <a:lnTo>
                  <a:pt x="86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04009" y="1449324"/>
            <a:ext cx="78587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70205" algn="l"/>
                <a:tab pos="370840" algn="l"/>
                <a:tab pos="5203190" algn="l"/>
              </a:tabLst>
            </a:pPr>
            <a:r>
              <a:rPr sz="3200" spc="5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 </a:t>
            </a:r>
            <a:r>
              <a:rPr sz="3200" dirty="0">
                <a:latin typeface="Cambria Math"/>
                <a:cs typeface="Cambria Math"/>
              </a:rPr>
              <a:t>Hea</a:t>
            </a:r>
            <a:r>
              <a:rPr sz="3200" spc="-5" dirty="0">
                <a:latin typeface="Cambria Math"/>
                <a:cs typeface="Cambria Math"/>
              </a:rPr>
              <a:t>d</a:t>
            </a:r>
            <a:r>
              <a:rPr sz="3450" spc="179" baseline="-15700" dirty="0">
                <a:latin typeface="Cambria Math"/>
                <a:cs typeface="Cambria Math"/>
              </a:rPr>
              <a:t>-12</a:t>
            </a:r>
            <a:r>
              <a:rPr sz="3450" spc="277" baseline="-15700" dirty="0">
                <a:latin typeface="Cambria Math"/>
                <a:cs typeface="Cambria Math"/>
              </a:rPr>
              <a:t>3</a:t>
            </a:r>
            <a:r>
              <a:rPr sz="3450" spc="457" baseline="-15700" dirty="0">
                <a:latin typeface="Cambria Math"/>
                <a:cs typeface="Cambria Math"/>
              </a:rPr>
              <a:t>4</a:t>
            </a:r>
            <a:r>
              <a:rPr sz="3200" spc="-5" dirty="0">
                <a:latin typeface="Cambria Math"/>
                <a:cs typeface="Cambria Math"/>
              </a:rPr>
              <a:t>({</a:t>
            </a:r>
            <a:r>
              <a:rPr sz="3200" dirty="0">
                <a:latin typeface="Cambria Math"/>
                <a:cs typeface="Cambria Math"/>
              </a:rPr>
              <a:t>𝐡</a:t>
            </a:r>
            <a:r>
              <a:rPr sz="3200" spc="270" dirty="0">
                <a:latin typeface="Cambria Math"/>
                <a:cs typeface="Cambria Math"/>
              </a:rPr>
              <a:t> </a:t>
            </a:r>
            <a:r>
              <a:rPr sz="3450" spc="525" baseline="38647" dirty="0">
                <a:latin typeface="Cambria Math"/>
                <a:cs typeface="Cambria Math"/>
              </a:rPr>
              <a:t>"</a:t>
            </a:r>
            <a:r>
              <a:rPr sz="3450" baseline="38647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9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ℝ</a:t>
            </a:r>
            <a:r>
              <a:rPr sz="3450" spc="397" baseline="28985" dirty="0">
                <a:latin typeface="Cambria Math"/>
                <a:cs typeface="Cambria Math"/>
              </a:rPr>
              <a:t>#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∀𝑣</a:t>
            </a:r>
            <a:r>
              <a:rPr sz="3200" spc="2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90" dirty="0">
                <a:latin typeface="Cambria Math"/>
                <a:cs typeface="Cambria Math"/>
              </a:rPr>
              <a:t> </a:t>
            </a:r>
            <a:r>
              <a:rPr sz="3200" spc="135" dirty="0">
                <a:latin typeface="Cambria Math"/>
                <a:cs typeface="Cambria Math"/>
              </a:rPr>
              <a:t>𝐺</a:t>
            </a:r>
            <a:r>
              <a:rPr sz="3200" spc="-5" dirty="0">
                <a:latin typeface="Cambria Math"/>
                <a:cs typeface="Cambria Math"/>
              </a:rPr>
              <a:t>}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108" y="1982724"/>
            <a:ext cx="43980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(1)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Global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mean</a:t>
            </a:r>
            <a:r>
              <a:rPr sz="32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pooling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31274" y="2563584"/>
            <a:ext cx="363220" cy="271145"/>
          </a:xfrm>
          <a:custGeom>
            <a:avLst/>
            <a:gdLst/>
            <a:ahLst/>
            <a:cxnLst/>
            <a:rect l="l" t="t" r="r" b="b"/>
            <a:pathLst>
              <a:path w="363220" h="271144">
                <a:moveTo>
                  <a:pt x="276585" y="0"/>
                </a:moveTo>
                <a:lnTo>
                  <a:pt x="272735" y="10981"/>
                </a:lnTo>
                <a:lnTo>
                  <a:pt x="288397" y="17778"/>
                </a:lnTo>
                <a:lnTo>
                  <a:pt x="301867" y="27187"/>
                </a:lnTo>
                <a:lnTo>
                  <a:pt x="329215" y="70800"/>
                </a:lnTo>
                <a:lnTo>
                  <a:pt x="337202" y="110843"/>
                </a:lnTo>
                <a:lnTo>
                  <a:pt x="338200" y="133926"/>
                </a:lnTo>
                <a:lnTo>
                  <a:pt x="337198" y="157789"/>
                </a:lnTo>
                <a:lnTo>
                  <a:pt x="329175" y="198937"/>
                </a:lnTo>
                <a:lnTo>
                  <a:pt x="301884" y="243249"/>
                </a:lnTo>
                <a:lnTo>
                  <a:pt x="273163" y="259580"/>
                </a:lnTo>
                <a:lnTo>
                  <a:pt x="276585" y="270563"/>
                </a:lnTo>
                <a:lnTo>
                  <a:pt x="313490" y="253251"/>
                </a:lnTo>
                <a:lnTo>
                  <a:pt x="340625" y="223282"/>
                </a:lnTo>
                <a:lnTo>
                  <a:pt x="357313" y="183150"/>
                </a:lnTo>
                <a:lnTo>
                  <a:pt x="362875" y="135352"/>
                </a:lnTo>
                <a:lnTo>
                  <a:pt x="361480" y="110548"/>
                </a:lnTo>
                <a:lnTo>
                  <a:pt x="350319" y="66584"/>
                </a:lnTo>
                <a:lnTo>
                  <a:pt x="328186" y="30793"/>
                </a:lnTo>
                <a:lnTo>
                  <a:pt x="296201" y="7082"/>
                </a:lnTo>
                <a:lnTo>
                  <a:pt x="276585" y="0"/>
                </a:lnTo>
                <a:close/>
              </a:path>
              <a:path w="363220" h="271144">
                <a:moveTo>
                  <a:pt x="86288" y="0"/>
                </a:moveTo>
                <a:lnTo>
                  <a:pt x="49473" y="17346"/>
                </a:lnTo>
                <a:lnTo>
                  <a:pt x="22320" y="47423"/>
                </a:lnTo>
                <a:lnTo>
                  <a:pt x="5579" y="87626"/>
                </a:lnTo>
                <a:lnTo>
                  <a:pt x="0" y="135352"/>
                </a:lnTo>
                <a:lnTo>
                  <a:pt x="1390" y="160209"/>
                </a:lnTo>
                <a:lnTo>
                  <a:pt x="12515" y="204174"/>
                </a:lnTo>
                <a:lnTo>
                  <a:pt x="34595" y="239849"/>
                </a:lnTo>
                <a:lnTo>
                  <a:pt x="66615" y="263489"/>
                </a:lnTo>
                <a:lnTo>
                  <a:pt x="86288" y="270563"/>
                </a:lnTo>
                <a:lnTo>
                  <a:pt x="89711" y="259580"/>
                </a:lnTo>
                <a:lnTo>
                  <a:pt x="74294" y="252752"/>
                </a:lnTo>
                <a:lnTo>
                  <a:pt x="60990" y="243249"/>
                </a:lnTo>
                <a:lnTo>
                  <a:pt x="33699" y="198937"/>
                </a:lnTo>
                <a:lnTo>
                  <a:pt x="25676" y="157789"/>
                </a:lnTo>
                <a:lnTo>
                  <a:pt x="24673" y="133926"/>
                </a:lnTo>
                <a:lnTo>
                  <a:pt x="25676" y="110843"/>
                </a:lnTo>
                <a:lnTo>
                  <a:pt x="33699" y="70800"/>
                </a:lnTo>
                <a:lnTo>
                  <a:pt x="61097" y="27187"/>
                </a:lnTo>
                <a:lnTo>
                  <a:pt x="90139" y="10981"/>
                </a:lnTo>
                <a:lnTo>
                  <a:pt x="86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41663" y="2567940"/>
            <a:ext cx="57524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617220" algn="l"/>
                <a:tab pos="3109595" algn="l"/>
              </a:tabLst>
            </a:pPr>
            <a:r>
              <a:rPr sz="3200" spc="-1864" dirty="0">
                <a:latin typeface="Cambria Math"/>
                <a:cs typeface="Cambria Math"/>
              </a:rPr>
              <a:t>𝒚</a:t>
            </a:r>
            <a:r>
              <a:rPr sz="3200" spc="795" dirty="0">
                <a:latin typeface="Cambria Math"/>
                <a:cs typeface="Cambria Math"/>
              </a:rPr>
              <a:t>-</a:t>
            </a:r>
            <a:r>
              <a:rPr sz="3450" spc="345" baseline="-15700" dirty="0">
                <a:latin typeface="Cambria Math"/>
                <a:cs typeface="Cambria Math"/>
              </a:rPr>
              <a:t>0</a:t>
            </a:r>
            <a:r>
              <a:rPr sz="3450" baseline="-15700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M</a:t>
            </a:r>
            <a:r>
              <a:rPr sz="3200" spc="-5" dirty="0">
                <a:solidFill>
                  <a:srgbClr val="C00000"/>
                </a:solidFill>
                <a:latin typeface="Cambria Math"/>
                <a:cs typeface="Cambria Math"/>
              </a:rPr>
              <a:t>e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an</a:t>
            </a:r>
            <a:r>
              <a:rPr sz="3200" spc="-5" dirty="0">
                <a:latin typeface="Cambria Math"/>
                <a:cs typeface="Cambria Math"/>
              </a:rPr>
              <a:t>({</a:t>
            </a:r>
            <a:r>
              <a:rPr sz="3200" dirty="0">
                <a:latin typeface="Cambria Math"/>
                <a:cs typeface="Cambria Math"/>
              </a:rPr>
              <a:t>𝐡</a:t>
            </a:r>
            <a:r>
              <a:rPr sz="3200" spc="270" dirty="0">
                <a:latin typeface="Cambria Math"/>
                <a:cs typeface="Cambria Math"/>
              </a:rPr>
              <a:t> </a:t>
            </a:r>
            <a:r>
              <a:rPr sz="3450" spc="525" baseline="38647" dirty="0">
                <a:latin typeface="Cambria Math"/>
                <a:cs typeface="Cambria Math"/>
              </a:rPr>
              <a:t>"</a:t>
            </a:r>
            <a:r>
              <a:rPr sz="3450" baseline="38647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9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ℝ</a:t>
            </a:r>
            <a:r>
              <a:rPr sz="3450" spc="397" baseline="28985" dirty="0">
                <a:latin typeface="Cambria Math"/>
                <a:cs typeface="Cambria Math"/>
              </a:rPr>
              <a:t>#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∀𝑣</a:t>
            </a:r>
            <a:r>
              <a:rPr sz="3200" spc="2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90" dirty="0">
                <a:latin typeface="Cambria Math"/>
                <a:cs typeface="Cambria Math"/>
              </a:rPr>
              <a:t> </a:t>
            </a:r>
            <a:r>
              <a:rPr sz="3200" spc="135" dirty="0">
                <a:latin typeface="Cambria Math"/>
                <a:cs typeface="Cambria Math"/>
              </a:rPr>
              <a:t>𝐺</a:t>
            </a:r>
            <a:r>
              <a:rPr sz="3200" spc="-5" dirty="0">
                <a:latin typeface="Cambria Math"/>
                <a:cs typeface="Cambria Math"/>
              </a:rPr>
              <a:t>}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2108" y="2779777"/>
            <a:ext cx="4159250" cy="782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2275" algn="r">
              <a:lnSpc>
                <a:spcPts val="2440"/>
              </a:lnSpc>
              <a:spcBef>
                <a:spcPts val="100"/>
              </a:spcBef>
            </a:pPr>
            <a:r>
              <a:rPr sz="2300" spc="640" dirty="0">
                <a:latin typeface="Cambria Math"/>
                <a:cs typeface="Cambria Math"/>
              </a:rPr>
              <a:t>!</a:t>
            </a:r>
            <a:endParaRPr sz="2300">
              <a:latin typeface="Cambria Math"/>
              <a:cs typeface="Cambria Math"/>
            </a:endParaRPr>
          </a:p>
          <a:p>
            <a:pPr marL="332740" indent="-320040">
              <a:lnSpc>
                <a:spcPts val="352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(2)</a:t>
            </a:r>
            <a:r>
              <a:rPr sz="32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Global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max</a:t>
            </a:r>
            <a:r>
              <a:rPr sz="32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pooling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8603" y="3858767"/>
            <a:ext cx="1911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300" spc="640" dirty="0">
                <a:latin typeface="Cambria Math"/>
                <a:cs typeface="Cambria Math"/>
              </a:rPr>
              <a:t>!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6974" y="3643084"/>
            <a:ext cx="363220" cy="271145"/>
          </a:xfrm>
          <a:custGeom>
            <a:avLst/>
            <a:gdLst/>
            <a:ahLst/>
            <a:cxnLst/>
            <a:rect l="l" t="t" r="r" b="b"/>
            <a:pathLst>
              <a:path w="363220" h="271145">
                <a:moveTo>
                  <a:pt x="276585" y="0"/>
                </a:moveTo>
                <a:lnTo>
                  <a:pt x="272735" y="10981"/>
                </a:lnTo>
                <a:lnTo>
                  <a:pt x="288397" y="17778"/>
                </a:lnTo>
                <a:lnTo>
                  <a:pt x="301867" y="27187"/>
                </a:lnTo>
                <a:lnTo>
                  <a:pt x="329215" y="70800"/>
                </a:lnTo>
                <a:lnTo>
                  <a:pt x="337202" y="110843"/>
                </a:lnTo>
                <a:lnTo>
                  <a:pt x="338200" y="133926"/>
                </a:lnTo>
                <a:lnTo>
                  <a:pt x="337198" y="157789"/>
                </a:lnTo>
                <a:lnTo>
                  <a:pt x="329175" y="198937"/>
                </a:lnTo>
                <a:lnTo>
                  <a:pt x="301884" y="243249"/>
                </a:lnTo>
                <a:lnTo>
                  <a:pt x="273163" y="259580"/>
                </a:lnTo>
                <a:lnTo>
                  <a:pt x="276585" y="270563"/>
                </a:lnTo>
                <a:lnTo>
                  <a:pt x="313490" y="253251"/>
                </a:lnTo>
                <a:lnTo>
                  <a:pt x="340625" y="223282"/>
                </a:lnTo>
                <a:lnTo>
                  <a:pt x="357313" y="183150"/>
                </a:lnTo>
                <a:lnTo>
                  <a:pt x="362875" y="135352"/>
                </a:lnTo>
                <a:lnTo>
                  <a:pt x="361480" y="110548"/>
                </a:lnTo>
                <a:lnTo>
                  <a:pt x="350319" y="66584"/>
                </a:lnTo>
                <a:lnTo>
                  <a:pt x="328186" y="30793"/>
                </a:lnTo>
                <a:lnTo>
                  <a:pt x="296201" y="7082"/>
                </a:lnTo>
                <a:lnTo>
                  <a:pt x="276585" y="0"/>
                </a:lnTo>
                <a:close/>
              </a:path>
              <a:path w="363220" h="271145">
                <a:moveTo>
                  <a:pt x="86288" y="0"/>
                </a:moveTo>
                <a:lnTo>
                  <a:pt x="49473" y="17346"/>
                </a:lnTo>
                <a:lnTo>
                  <a:pt x="22320" y="47423"/>
                </a:lnTo>
                <a:lnTo>
                  <a:pt x="5579" y="87626"/>
                </a:lnTo>
                <a:lnTo>
                  <a:pt x="0" y="135352"/>
                </a:lnTo>
                <a:lnTo>
                  <a:pt x="1390" y="160209"/>
                </a:lnTo>
                <a:lnTo>
                  <a:pt x="12515" y="204174"/>
                </a:lnTo>
                <a:lnTo>
                  <a:pt x="34595" y="239849"/>
                </a:lnTo>
                <a:lnTo>
                  <a:pt x="66615" y="263489"/>
                </a:lnTo>
                <a:lnTo>
                  <a:pt x="86288" y="270563"/>
                </a:lnTo>
                <a:lnTo>
                  <a:pt x="89711" y="259580"/>
                </a:lnTo>
                <a:lnTo>
                  <a:pt x="74294" y="252752"/>
                </a:lnTo>
                <a:lnTo>
                  <a:pt x="60990" y="243249"/>
                </a:lnTo>
                <a:lnTo>
                  <a:pt x="33699" y="198937"/>
                </a:lnTo>
                <a:lnTo>
                  <a:pt x="25676" y="157789"/>
                </a:lnTo>
                <a:lnTo>
                  <a:pt x="24673" y="133926"/>
                </a:lnTo>
                <a:lnTo>
                  <a:pt x="25676" y="110843"/>
                </a:lnTo>
                <a:lnTo>
                  <a:pt x="33699" y="70800"/>
                </a:lnTo>
                <a:lnTo>
                  <a:pt x="61097" y="27187"/>
                </a:lnTo>
                <a:lnTo>
                  <a:pt x="90139" y="10981"/>
                </a:lnTo>
                <a:lnTo>
                  <a:pt x="86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43263" y="3646932"/>
            <a:ext cx="5549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  <a:tabLst>
                <a:tab pos="629920" algn="l"/>
                <a:tab pos="2893695" algn="l"/>
              </a:tabLst>
            </a:pPr>
            <a:r>
              <a:rPr sz="3200" spc="-1864" dirty="0">
                <a:latin typeface="Cambria Math"/>
                <a:cs typeface="Cambria Math"/>
              </a:rPr>
              <a:t>𝒚</a:t>
            </a:r>
            <a:r>
              <a:rPr sz="3200" spc="795" dirty="0">
                <a:latin typeface="Cambria Math"/>
                <a:cs typeface="Cambria Math"/>
              </a:rPr>
              <a:t>-</a:t>
            </a:r>
            <a:r>
              <a:rPr sz="3450" spc="345" baseline="-15700" dirty="0">
                <a:latin typeface="Cambria Math"/>
                <a:cs typeface="Cambria Math"/>
              </a:rPr>
              <a:t>0</a:t>
            </a:r>
            <a:r>
              <a:rPr sz="3450" baseline="-15700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M</a:t>
            </a:r>
            <a:r>
              <a:rPr sz="3200" spc="-5" dirty="0">
                <a:solidFill>
                  <a:srgbClr val="C00000"/>
                </a:solidFill>
                <a:latin typeface="Cambria Math"/>
                <a:cs typeface="Cambria Math"/>
              </a:rPr>
              <a:t>a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x</a:t>
            </a:r>
            <a:r>
              <a:rPr sz="3200" spc="-5" dirty="0">
                <a:latin typeface="Cambria Math"/>
                <a:cs typeface="Cambria Math"/>
              </a:rPr>
              <a:t>({</a:t>
            </a:r>
            <a:r>
              <a:rPr sz="3200" dirty="0">
                <a:latin typeface="Cambria Math"/>
                <a:cs typeface="Cambria Math"/>
              </a:rPr>
              <a:t>𝐡</a:t>
            </a:r>
            <a:r>
              <a:rPr sz="3200" spc="270" dirty="0">
                <a:latin typeface="Cambria Math"/>
                <a:cs typeface="Cambria Math"/>
              </a:rPr>
              <a:t> </a:t>
            </a:r>
            <a:r>
              <a:rPr sz="3450" spc="525" baseline="38647" dirty="0">
                <a:latin typeface="Cambria Math"/>
                <a:cs typeface="Cambria Math"/>
              </a:rPr>
              <a:t>"</a:t>
            </a:r>
            <a:r>
              <a:rPr sz="3450" baseline="38647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9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ℝ</a:t>
            </a:r>
            <a:r>
              <a:rPr sz="3450" spc="397" baseline="28985" dirty="0">
                <a:latin typeface="Cambria Math"/>
                <a:cs typeface="Cambria Math"/>
              </a:rPr>
              <a:t>#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∀𝑣</a:t>
            </a:r>
            <a:r>
              <a:rPr sz="3200" spc="2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90" dirty="0">
                <a:latin typeface="Cambria Math"/>
                <a:cs typeface="Cambria Math"/>
              </a:rPr>
              <a:t> </a:t>
            </a:r>
            <a:r>
              <a:rPr sz="3200" spc="135" dirty="0">
                <a:latin typeface="Cambria Math"/>
                <a:cs typeface="Cambria Math"/>
              </a:rPr>
              <a:t>𝐺</a:t>
            </a:r>
            <a:r>
              <a:rPr sz="3200" spc="-5" dirty="0">
                <a:latin typeface="Cambria Math"/>
                <a:cs typeface="Cambria Math"/>
              </a:rPr>
              <a:t>}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2108" y="4128516"/>
            <a:ext cx="41554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(3)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Global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sum</a:t>
            </a:r>
            <a:r>
              <a:rPr sz="32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pooling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35199" y="4709884"/>
            <a:ext cx="363220" cy="271145"/>
          </a:xfrm>
          <a:custGeom>
            <a:avLst/>
            <a:gdLst/>
            <a:ahLst/>
            <a:cxnLst/>
            <a:rect l="l" t="t" r="r" b="b"/>
            <a:pathLst>
              <a:path w="363220" h="271145">
                <a:moveTo>
                  <a:pt x="276586" y="0"/>
                </a:moveTo>
                <a:lnTo>
                  <a:pt x="272735" y="10981"/>
                </a:lnTo>
                <a:lnTo>
                  <a:pt x="288397" y="17778"/>
                </a:lnTo>
                <a:lnTo>
                  <a:pt x="301867" y="27187"/>
                </a:lnTo>
                <a:lnTo>
                  <a:pt x="329215" y="70800"/>
                </a:lnTo>
                <a:lnTo>
                  <a:pt x="337202" y="110843"/>
                </a:lnTo>
                <a:lnTo>
                  <a:pt x="338200" y="133926"/>
                </a:lnTo>
                <a:lnTo>
                  <a:pt x="337198" y="157789"/>
                </a:lnTo>
                <a:lnTo>
                  <a:pt x="329175" y="198937"/>
                </a:lnTo>
                <a:lnTo>
                  <a:pt x="301884" y="243249"/>
                </a:lnTo>
                <a:lnTo>
                  <a:pt x="273163" y="259580"/>
                </a:lnTo>
                <a:lnTo>
                  <a:pt x="276586" y="270563"/>
                </a:lnTo>
                <a:lnTo>
                  <a:pt x="313491" y="253251"/>
                </a:lnTo>
                <a:lnTo>
                  <a:pt x="340625" y="223282"/>
                </a:lnTo>
                <a:lnTo>
                  <a:pt x="357313" y="183150"/>
                </a:lnTo>
                <a:lnTo>
                  <a:pt x="362875" y="135352"/>
                </a:lnTo>
                <a:lnTo>
                  <a:pt x="361480" y="110548"/>
                </a:lnTo>
                <a:lnTo>
                  <a:pt x="350319" y="66584"/>
                </a:lnTo>
                <a:lnTo>
                  <a:pt x="328186" y="30793"/>
                </a:lnTo>
                <a:lnTo>
                  <a:pt x="296202" y="7082"/>
                </a:lnTo>
                <a:lnTo>
                  <a:pt x="276586" y="0"/>
                </a:lnTo>
                <a:close/>
              </a:path>
              <a:path w="363220" h="271145">
                <a:moveTo>
                  <a:pt x="86288" y="0"/>
                </a:moveTo>
                <a:lnTo>
                  <a:pt x="49473" y="17346"/>
                </a:lnTo>
                <a:lnTo>
                  <a:pt x="22320" y="47423"/>
                </a:lnTo>
                <a:lnTo>
                  <a:pt x="5579" y="87626"/>
                </a:lnTo>
                <a:lnTo>
                  <a:pt x="0" y="135352"/>
                </a:lnTo>
                <a:lnTo>
                  <a:pt x="1390" y="160209"/>
                </a:lnTo>
                <a:lnTo>
                  <a:pt x="12515" y="204174"/>
                </a:lnTo>
                <a:lnTo>
                  <a:pt x="34595" y="239849"/>
                </a:lnTo>
                <a:lnTo>
                  <a:pt x="66615" y="263489"/>
                </a:lnTo>
                <a:lnTo>
                  <a:pt x="86288" y="270563"/>
                </a:lnTo>
                <a:lnTo>
                  <a:pt x="89711" y="259580"/>
                </a:lnTo>
                <a:lnTo>
                  <a:pt x="74294" y="252752"/>
                </a:lnTo>
                <a:lnTo>
                  <a:pt x="60990" y="243249"/>
                </a:lnTo>
                <a:lnTo>
                  <a:pt x="33699" y="198937"/>
                </a:lnTo>
                <a:lnTo>
                  <a:pt x="25676" y="157789"/>
                </a:lnTo>
                <a:lnTo>
                  <a:pt x="24673" y="133926"/>
                </a:lnTo>
                <a:lnTo>
                  <a:pt x="25676" y="110843"/>
                </a:lnTo>
                <a:lnTo>
                  <a:pt x="33699" y="70800"/>
                </a:lnTo>
                <a:lnTo>
                  <a:pt x="61097" y="27187"/>
                </a:lnTo>
                <a:lnTo>
                  <a:pt x="90139" y="10981"/>
                </a:lnTo>
                <a:lnTo>
                  <a:pt x="86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37675" y="4713732"/>
            <a:ext cx="55606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617220" algn="l"/>
                <a:tab pos="2917190" algn="l"/>
              </a:tabLst>
            </a:pPr>
            <a:r>
              <a:rPr sz="3200" spc="-1864" dirty="0">
                <a:latin typeface="Cambria Math"/>
                <a:cs typeface="Cambria Math"/>
              </a:rPr>
              <a:t>𝒚</a:t>
            </a:r>
            <a:r>
              <a:rPr sz="3200" spc="795" dirty="0">
                <a:latin typeface="Cambria Math"/>
                <a:cs typeface="Cambria Math"/>
              </a:rPr>
              <a:t>-</a:t>
            </a:r>
            <a:r>
              <a:rPr sz="3450" spc="345" baseline="-15700" dirty="0">
                <a:latin typeface="Cambria Math"/>
                <a:cs typeface="Cambria Math"/>
              </a:rPr>
              <a:t>0</a:t>
            </a:r>
            <a:r>
              <a:rPr sz="3450" baseline="-15700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S</a:t>
            </a:r>
            <a:r>
              <a:rPr sz="3200" spc="-5" dirty="0">
                <a:solidFill>
                  <a:srgbClr val="C00000"/>
                </a:solidFill>
                <a:latin typeface="Cambria Math"/>
                <a:cs typeface="Cambria Math"/>
              </a:rPr>
              <a:t>um</a:t>
            </a:r>
            <a:r>
              <a:rPr sz="3200" spc="-5" dirty="0">
                <a:latin typeface="Cambria Math"/>
                <a:cs typeface="Cambria Math"/>
              </a:rPr>
              <a:t>({</a:t>
            </a:r>
            <a:r>
              <a:rPr sz="3200" dirty="0">
                <a:latin typeface="Cambria Math"/>
                <a:cs typeface="Cambria Math"/>
              </a:rPr>
              <a:t>𝐡</a:t>
            </a:r>
            <a:r>
              <a:rPr sz="3200" spc="270" dirty="0">
                <a:latin typeface="Cambria Math"/>
                <a:cs typeface="Cambria Math"/>
              </a:rPr>
              <a:t> </a:t>
            </a:r>
            <a:r>
              <a:rPr sz="3450" spc="525" baseline="38647" dirty="0">
                <a:latin typeface="Cambria Math"/>
                <a:cs typeface="Cambria Math"/>
              </a:rPr>
              <a:t>"</a:t>
            </a:r>
            <a:r>
              <a:rPr sz="3450" baseline="38647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9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ℝ</a:t>
            </a:r>
            <a:r>
              <a:rPr sz="3450" spc="397" baseline="28985" dirty="0">
                <a:latin typeface="Cambria Math"/>
                <a:cs typeface="Cambria Math"/>
              </a:rPr>
              <a:t>#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∀𝑣</a:t>
            </a:r>
            <a:r>
              <a:rPr sz="3200" spc="2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90" dirty="0">
                <a:latin typeface="Cambria Math"/>
                <a:cs typeface="Cambria Math"/>
              </a:rPr>
              <a:t> </a:t>
            </a:r>
            <a:r>
              <a:rPr sz="3200" spc="135" dirty="0">
                <a:latin typeface="Cambria Math"/>
                <a:cs typeface="Cambria Math"/>
              </a:rPr>
              <a:t>𝐺</a:t>
            </a:r>
            <a:r>
              <a:rPr sz="3200" spc="-5" dirty="0">
                <a:latin typeface="Cambria Math"/>
                <a:cs typeface="Cambria Math"/>
              </a:rPr>
              <a:t>}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42108" y="4925567"/>
            <a:ext cx="7246620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8430" algn="ctr">
              <a:lnSpc>
                <a:spcPts val="2440"/>
              </a:lnSpc>
              <a:spcBef>
                <a:spcPts val="100"/>
              </a:spcBef>
            </a:pPr>
            <a:r>
              <a:rPr sz="2300" spc="640" dirty="0">
                <a:latin typeface="Cambria Math"/>
                <a:cs typeface="Cambria Math"/>
              </a:rPr>
              <a:t>!</a:t>
            </a:r>
            <a:endParaRPr sz="2300">
              <a:latin typeface="Cambria Math"/>
              <a:cs typeface="Cambria Math"/>
            </a:endParaRPr>
          </a:p>
          <a:p>
            <a:pPr marL="332740" indent="-320040">
              <a:lnSpc>
                <a:spcPts val="352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These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options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work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great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small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graphs</a:t>
            </a:r>
            <a:endParaRPr sz="3200">
              <a:latin typeface="Calibri"/>
              <a:cs typeface="Calibri"/>
            </a:endParaRPr>
          </a:p>
          <a:p>
            <a:pPr marL="332740" indent="-320040">
              <a:spcBef>
                <a:spcPts val="7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Can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we</a:t>
            </a:r>
            <a:r>
              <a:rPr sz="3200" b="1" spc="-5" dirty="0">
                <a:latin typeface="Calibri"/>
                <a:cs typeface="Calibri"/>
              </a:rPr>
              <a:t> do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better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for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large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graphs?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06331" y="20828"/>
            <a:ext cx="58305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K.</a:t>
            </a:r>
            <a:r>
              <a:rPr sz="1200" spc="-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Xu*,</a:t>
            </a:r>
            <a:r>
              <a:rPr sz="1200" spc="-7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rbel"/>
                <a:cs typeface="Corbel"/>
              </a:rPr>
              <a:t>W.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Hu*,</a:t>
            </a:r>
            <a:r>
              <a:rPr sz="120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Leskovec,</a:t>
            </a:r>
            <a:r>
              <a:rPr sz="12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S.</a:t>
            </a:r>
            <a:r>
              <a:rPr sz="120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Jegelka.</a:t>
            </a:r>
            <a:r>
              <a:rPr sz="1200" spc="-5" dirty="0">
                <a:solidFill>
                  <a:srgbClr val="168BBA"/>
                </a:solid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How 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Powerful</a:t>
            </a:r>
            <a:r>
              <a:rPr sz="1200" u="sng" spc="-6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Are</a:t>
            </a:r>
            <a:r>
              <a:rPr sz="1200" u="sng" spc="-4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Neural Networks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ICLR 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2019</a:t>
            </a:r>
            <a:endParaRPr sz="1200">
              <a:latin typeface="Corbel"/>
              <a:cs typeface="Corbel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76BE823-3153-407D-B4ED-196AF3FF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88" y="1028312"/>
            <a:ext cx="9063920" cy="56783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1376"/>
            <a:ext cx="5483352" cy="56387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658738" y="5177409"/>
            <a:ext cx="2370455" cy="307975"/>
          </a:xfrm>
          <a:custGeom>
            <a:avLst/>
            <a:gdLst/>
            <a:ahLst/>
            <a:cxnLst/>
            <a:rect l="l" t="t" r="r" b="b"/>
            <a:pathLst>
              <a:path w="2370454" h="307975">
                <a:moveTo>
                  <a:pt x="101892" y="13246"/>
                </a:moveTo>
                <a:lnTo>
                  <a:pt x="97536" y="838"/>
                </a:lnTo>
                <a:lnTo>
                  <a:pt x="75361" y="8839"/>
                </a:lnTo>
                <a:lnTo>
                  <a:pt x="55918" y="20447"/>
                </a:lnTo>
                <a:lnTo>
                  <a:pt x="25222" y="54444"/>
                </a:lnTo>
                <a:lnTo>
                  <a:pt x="6299" y="99885"/>
                </a:lnTo>
                <a:lnTo>
                  <a:pt x="0" y="153847"/>
                </a:lnTo>
                <a:lnTo>
                  <a:pt x="1562" y="181940"/>
                </a:lnTo>
                <a:lnTo>
                  <a:pt x="14147" y="231648"/>
                </a:lnTo>
                <a:lnTo>
                  <a:pt x="39103" y="271970"/>
                </a:lnTo>
                <a:lnTo>
                  <a:pt x="75298" y="298691"/>
                </a:lnTo>
                <a:lnTo>
                  <a:pt x="97536" y="306692"/>
                </a:lnTo>
                <a:lnTo>
                  <a:pt x="101409" y="294271"/>
                </a:lnTo>
                <a:lnTo>
                  <a:pt x="83985" y="286550"/>
                </a:lnTo>
                <a:lnTo>
                  <a:pt x="68935" y="275818"/>
                </a:lnTo>
                <a:lnTo>
                  <a:pt x="46024" y="245262"/>
                </a:lnTo>
                <a:lnTo>
                  <a:pt x="32423" y="203708"/>
                </a:lnTo>
                <a:lnTo>
                  <a:pt x="27889" y="152234"/>
                </a:lnTo>
                <a:lnTo>
                  <a:pt x="29019" y="126136"/>
                </a:lnTo>
                <a:lnTo>
                  <a:pt x="38087" y="80873"/>
                </a:lnTo>
                <a:lnTo>
                  <a:pt x="56324" y="45161"/>
                </a:lnTo>
                <a:lnTo>
                  <a:pt x="84251" y="20929"/>
                </a:lnTo>
                <a:lnTo>
                  <a:pt x="101892" y="13246"/>
                </a:lnTo>
                <a:close/>
              </a:path>
              <a:path w="2370454" h="307975">
                <a:moveTo>
                  <a:pt x="226187" y="0"/>
                </a:moveTo>
                <a:lnTo>
                  <a:pt x="221996" y="0"/>
                </a:lnTo>
                <a:lnTo>
                  <a:pt x="204241" y="1320"/>
                </a:lnTo>
                <a:lnTo>
                  <a:pt x="165328" y="17335"/>
                </a:lnTo>
                <a:lnTo>
                  <a:pt x="147713" y="51752"/>
                </a:lnTo>
                <a:lnTo>
                  <a:pt x="146646" y="70472"/>
                </a:lnTo>
                <a:lnTo>
                  <a:pt x="146773" y="74320"/>
                </a:lnTo>
                <a:lnTo>
                  <a:pt x="147485" y="81699"/>
                </a:lnTo>
                <a:lnTo>
                  <a:pt x="148666" y="89547"/>
                </a:lnTo>
                <a:lnTo>
                  <a:pt x="150329" y="97866"/>
                </a:lnTo>
                <a:lnTo>
                  <a:pt x="152857" y="109258"/>
                </a:lnTo>
                <a:lnTo>
                  <a:pt x="154114" y="116890"/>
                </a:lnTo>
                <a:lnTo>
                  <a:pt x="154114" y="128181"/>
                </a:lnTo>
                <a:lnTo>
                  <a:pt x="151561" y="134226"/>
                </a:lnTo>
                <a:lnTo>
                  <a:pt x="141351" y="143573"/>
                </a:lnTo>
                <a:lnTo>
                  <a:pt x="133642" y="146075"/>
                </a:lnTo>
                <a:lnTo>
                  <a:pt x="123329" y="146392"/>
                </a:lnTo>
                <a:lnTo>
                  <a:pt x="123329" y="159613"/>
                </a:lnTo>
                <a:lnTo>
                  <a:pt x="133642" y="159943"/>
                </a:lnTo>
                <a:lnTo>
                  <a:pt x="141351" y="162433"/>
                </a:lnTo>
                <a:lnTo>
                  <a:pt x="151561" y="171792"/>
                </a:lnTo>
                <a:lnTo>
                  <a:pt x="154114" y="177838"/>
                </a:lnTo>
                <a:lnTo>
                  <a:pt x="154114" y="189128"/>
                </a:lnTo>
                <a:lnTo>
                  <a:pt x="152857" y="196748"/>
                </a:lnTo>
                <a:lnTo>
                  <a:pt x="150329" y="208153"/>
                </a:lnTo>
                <a:lnTo>
                  <a:pt x="148666" y="216458"/>
                </a:lnTo>
                <a:lnTo>
                  <a:pt x="147485" y="224307"/>
                </a:lnTo>
                <a:lnTo>
                  <a:pt x="146773" y="231698"/>
                </a:lnTo>
                <a:lnTo>
                  <a:pt x="146545" y="238620"/>
                </a:lnTo>
                <a:lnTo>
                  <a:pt x="147713" y="254901"/>
                </a:lnTo>
                <a:lnTo>
                  <a:pt x="165328" y="290131"/>
                </a:lnTo>
                <a:lnTo>
                  <a:pt x="204241" y="306146"/>
                </a:lnTo>
                <a:lnTo>
                  <a:pt x="221996" y="307467"/>
                </a:lnTo>
                <a:lnTo>
                  <a:pt x="226187" y="307467"/>
                </a:lnTo>
                <a:lnTo>
                  <a:pt x="226187" y="295211"/>
                </a:lnTo>
                <a:lnTo>
                  <a:pt x="223774" y="295211"/>
                </a:lnTo>
                <a:lnTo>
                  <a:pt x="212712" y="294449"/>
                </a:lnTo>
                <a:lnTo>
                  <a:pt x="177253" y="266573"/>
                </a:lnTo>
                <a:lnTo>
                  <a:pt x="173951" y="241528"/>
                </a:lnTo>
                <a:lnTo>
                  <a:pt x="174155" y="235546"/>
                </a:lnTo>
                <a:lnTo>
                  <a:pt x="174752" y="228904"/>
                </a:lnTo>
                <a:lnTo>
                  <a:pt x="175768" y="221602"/>
                </a:lnTo>
                <a:lnTo>
                  <a:pt x="177177" y="213626"/>
                </a:lnTo>
                <a:lnTo>
                  <a:pt x="179324" y="202552"/>
                </a:lnTo>
                <a:lnTo>
                  <a:pt x="180403" y="194652"/>
                </a:lnTo>
                <a:lnTo>
                  <a:pt x="180403" y="180797"/>
                </a:lnTo>
                <a:lnTo>
                  <a:pt x="177711" y="173291"/>
                </a:lnTo>
                <a:lnTo>
                  <a:pt x="166966" y="161582"/>
                </a:lnTo>
                <a:lnTo>
                  <a:pt x="160566" y="157251"/>
                </a:lnTo>
                <a:lnTo>
                  <a:pt x="153149" y="154457"/>
                </a:lnTo>
                <a:lnTo>
                  <a:pt x="153149" y="151561"/>
                </a:lnTo>
                <a:lnTo>
                  <a:pt x="160566" y="148755"/>
                </a:lnTo>
                <a:lnTo>
                  <a:pt x="166966" y="144437"/>
                </a:lnTo>
                <a:lnTo>
                  <a:pt x="177711" y="132715"/>
                </a:lnTo>
                <a:lnTo>
                  <a:pt x="180403" y="125222"/>
                </a:lnTo>
                <a:lnTo>
                  <a:pt x="180403" y="111353"/>
                </a:lnTo>
                <a:lnTo>
                  <a:pt x="179324" y="103454"/>
                </a:lnTo>
                <a:lnTo>
                  <a:pt x="177177" y="92379"/>
                </a:lnTo>
                <a:lnTo>
                  <a:pt x="175768" y="84416"/>
                </a:lnTo>
                <a:lnTo>
                  <a:pt x="174752" y="77114"/>
                </a:lnTo>
                <a:lnTo>
                  <a:pt x="174155" y="70472"/>
                </a:lnTo>
                <a:lnTo>
                  <a:pt x="173951" y="64490"/>
                </a:lnTo>
                <a:lnTo>
                  <a:pt x="174777" y="51523"/>
                </a:lnTo>
                <a:lnTo>
                  <a:pt x="202933" y="15290"/>
                </a:lnTo>
                <a:lnTo>
                  <a:pt x="223774" y="12255"/>
                </a:lnTo>
                <a:lnTo>
                  <a:pt x="226187" y="12255"/>
                </a:lnTo>
                <a:lnTo>
                  <a:pt x="226187" y="0"/>
                </a:lnTo>
                <a:close/>
              </a:path>
              <a:path w="2370454" h="307975">
                <a:moveTo>
                  <a:pt x="2246579" y="146558"/>
                </a:moveTo>
                <a:lnTo>
                  <a:pt x="2236254" y="146240"/>
                </a:lnTo>
                <a:lnTo>
                  <a:pt x="2228545" y="143738"/>
                </a:lnTo>
                <a:lnTo>
                  <a:pt x="2218334" y="134378"/>
                </a:lnTo>
                <a:lnTo>
                  <a:pt x="2215781" y="128333"/>
                </a:lnTo>
                <a:lnTo>
                  <a:pt x="2215781" y="117055"/>
                </a:lnTo>
                <a:lnTo>
                  <a:pt x="2217039" y="109423"/>
                </a:lnTo>
                <a:lnTo>
                  <a:pt x="2219566" y="98031"/>
                </a:lnTo>
                <a:lnTo>
                  <a:pt x="2221230" y="89712"/>
                </a:lnTo>
                <a:lnTo>
                  <a:pt x="2222411" y="81864"/>
                </a:lnTo>
                <a:lnTo>
                  <a:pt x="2223122" y="74472"/>
                </a:lnTo>
                <a:lnTo>
                  <a:pt x="2223363" y="67551"/>
                </a:lnTo>
                <a:lnTo>
                  <a:pt x="2222182" y="51841"/>
                </a:lnTo>
                <a:lnTo>
                  <a:pt x="2204580" y="17335"/>
                </a:lnTo>
                <a:lnTo>
                  <a:pt x="2165654" y="1320"/>
                </a:lnTo>
                <a:lnTo>
                  <a:pt x="2147900" y="0"/>
                </a:lnTo>
                <a:lnTo>
                  <a:pt x="2143709" y="0"/>
                </a:lnTo>
                <a:lnTo>
                  <a:pt x="2143709" y="12255"/>
                </a:lnTo>
                <a:lnTo>
                  <a:pt x="2146135" y="12255"/>
                </a:lnTo>
                <a:lnTo>
                  <a:pt x="2157184" y="13017"/>
                </a:lnTo>
                <a:lnTo>
                  <a:pt x="2192642" y="40563"/>
                </a:lnTo>
                <a:lnTo>
                  <a:pt x="2195944" y="64655"/>
                </a:lnTo>
                <a:lnTo>
                  <a:pt x="2195753" y="70624"/>
                </a:lnTo>
                <a:lnTo>
                  <a:pt x="2195144" y="77266"/>
                </a:lnTo>
                <a:lnTo>
                  <a:pt x="2194141" y="84569"/>
                </a:lnTo>
                <a:lnTo>
                  <a:pt x="2192731" y="92544"/>
                </a:lnTo>
                <a:lnTo>
                  <a:pt x="2190572" y="103619"/>
                </a:lnTo>
                <a:lnTo>
                  <a:pt x="2189505" y="111518"/>
                </a:lnTo>
                <a:lnTo>
                  <a:pt x="2189505" y="125387"/>
                </a:lnTo>
                <a:lnTo>
                  <a:pt x="2192185" y="132880"/>
                </a:lnTo>
                <a:lnTo>
                  <a:pt x="2202942" y="144602"/>
                </a:lnTo>
                <a:lnTo>
                  <a:pt x="2209330" y="148920"/>
                </a:lnTo>
                <a:lnTo>
                  <a:pt x="2216747" y="151714"/>
                </a:lnTo>
                <a:lnTo>
                  <a:pt x="2216747" y="154622"/>
                </a:lnTo>
                <a:lnTo>
                  <a:pt x="2209330" y="157416"/>
                </a:lnTo>
                <a:lnTo>
                  <a:pt x="2202942" y="161734"/>
                </a:lnTo>
                <a:lnTo>
                  <a:pt x="2192185" y="173456"/>
                </a:lnTo>
                <a:lnTo>
                  <a:pt x="2189505" y="180949"/>
                </a:lnTo>
                <a:lnTo>
                  <a:pt x="2189505" y="194818"/>
                </a:lnTo>
                <a:lnTo>
                  <a:pt x="2190572" y="202717"/>
                </a:lnTo>
                <a:lnTo>
                  <a:pt x="2192731" y="213791"/>
                </a:lnTo>
                <a:lnTo>
                  <a:pt x="2194141" y="221767"/>
                </a:lnTo>
                <a:lnTo>
                  <a:pt x="2195144" y="229069"/>
                </a:lnTo>
                <a:lnTo>
                  <a:pt x="2195753" y="235712"/>
                </a:lnTo>
                <a:lnTo>
                  <a:pt x="2195944" y="241681"/>
                </a:lnTo>
                <a:lnTo>
                  <a:pt x="2195118" y="255219"/>
                </a:lnTo>
                <a:lnTo>
                  <a:pt x="2175484" y="288366"/>
                </a:lnTo>
                <a:lnTo>
                  <a:pt x="2146135" y="295211"/>
                </a:lnTo>
                <a:lnTo>
                  <a:pt x="2143709" y="295211"/>
                </a:lnTo>
                <a:lnTo>
                  <a:pt x="2143709" y="307467"/>
                </a:lnTo>
                <a:lnTo>
                  <a:pt x="2147900" y="307467"/>
                </a:lnTo>
                <a:lnTo>
                  <a:pt x="2165654" y="306146"/>
                </a:lnTo>
                <a:lnTo>
                  <a:pt x="2204580" y="290131"/>
                </a:lnTo>
                <a:lnTo>
                  <a:pt x="2222182" y="254990"/>
                </a:lnTo>
                <a:lnTo>
                  <a:pt x="2223363" y="238785"/>
                </a:lnTo>
                <a:lnTo>
                  <a:pt x="2223122" y="231863"/>
                </a:lnTo>
                <a:lnTo>
                  <a:pt x="2222411" y="224472"/>
                </a:lnTo>
                <a:lnTo>
                  <a:pt x="2221230" y="216623"/>
                </a:lnTo>
                <a:lnTo>
                  <a:pt x="2219566" y="208305"/>
                </a:lnTo>
                <a:lnTo>
                  <a:pt x="2217039" y="196913"/>
                </a:lnTo>
                <a:lnTo>
                  <a:pt x="2215781" y="189280"/>
                </a:lnTo>
                <a:lnTo>
                  <a:pt x="2215781" y="178003"/>
                </a:lnTo>
                <a:lnTo>
                  <a:pt x="2218334" y="171945"/>
                </a:lnTo>
                <a:lnTo>
                  <a:pt x="2228545" y="162598"/>
                </a:lnTo>
                <a:lnTo>
                  <a:pt x="2236254" y="160096"/>
                </a:lnTo>
                <a:lnTo>
                  <a:pt x="2246579" y="159778"/>
                </a:lnTo>
                <a:lnTo>
                  <a:pt x="2246579" y="146558"/>
                </a:lnTo>
                <a:close/>
              </a:path>
              <a:path w="2370454" h="307975">
                <a:moveTo>
                  <a:pt x="2369883" y="153847"/>
                </a:moveTo>
                <a:lnTo>
                  <a:pt x="2363584" y="99885"/>
                </a:lnTo>
                <a:lnTo>
                  <a:pt x="2344661" y="54444"/>
                </a:lnTo>
                <a:lnTo>
                  <a:pt x="2313965" y="20447"/>
                </a:lnTo>
                <a:lnTo>
                  <a:pt x="2272347" y="838"/>
                </a:lnTo>
                <a:lnTo>
                  <a:pt x="2267991" y="13246"/>
                </a:lnTo>
                <a:lnTo>
                  <a:pt x="2285695" y="20929"/>
                </a:lnTo>
                <a:lnTo>
                  <a:pt x="2300922" y="31572"/>
                </a:lnTo>
                <a:lnTo>
                  <a:pt x="2331834" y="80873"/>
                </a:lnTo>
                <a:lnTo>
                  <a:pt x="2340864" y="126136"/>
                </a:lnTo>
                <a:lnTo>
                  <a:pt x="2341994" y="152234"/>
                </a:lnTo>
                <a:lnTo>
                  <a:pt x="2340864" y="179209"/>
                </a:lnTo>
                <a:lnTo>
                  <a:pt x="2331796" y="225717"/>
                </a:lnTo>
                <a:lnTo>
                  <a:pt x="2313597" y="262051"/>
                </a:lnTo>
                <a:lnTo>
                  <a:pt x="2268474" y="294271"/>
                </a:lnTo>
                <a:lnTo>
                  <a:pt x="2272347" y="306692"/>
                </a:lnTo>
                <a:lnTo>
                  <a:pt x="2314067" y="287121"/>
                </a:lnTo>
                <a:lnTo>
                  <a:pt x="2344737" y="253238"/>
                </a:lnTo>
                <a:lnTo>
                  <a:pt x="2363597" y="207873"/>
                </a:lnTo>
                <a:lnTo>
                  <a:pt x="2368321" y="181940"/>
                </a:lnTo>
                <a:lnTo>
                  <a:pt x="2369883" y="1538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6358" y="5660009"/>
            <a:ext cx="3100705" cy="307975"/>
          </a:xfrm>
          <a:custGeom>
            <a:avLst/>
            <a:gdLst/>
            <a:ahLst/>
            <a:cxnLst/>
            <a:rect l="l" t="t" r="r" b="b"/>
            <a:pathLst>
              <a:path w="3100704" h="307975">
                <a:moveTo>
                  <a:pt x="101892" y="13246"/>
                </a:moveTo>
                <a:lnTo>
                  <a:pt x="97536" y="838"/>
                </a:lnTo>
                <a:lnTo>
                  <a:pt x="75361" y="8839"/>
                </a:lnTo>
                <a:lnTo>
                  <a:pt x="55918" y="20447"/>
                </a:lnTo>
                <a:lnTo>
                  <a:pt x="25222" y="54444"/>
                </a:lnTo>
                <a:lnTo>
                  <a:pt x="6299" y="99885"/>
                </a:lnTo>
                <a:lnTo>
                  <a:pt x="0" y="153847"/>
                </a:lnTo>
                <a:lnTo>
                  <a:pt x="1562" y="181940"/>
                </a:lnTo>
                <a:lnTo>
                  <a:pt x="14147" y="231635"/>
                </a:lnTo>
                <a:lnTo>
                  <a:pt x="39103" y="271970"/>
                </a:lnTo>
                <a:lnTo>
                  <a:pt x="75298" y="298691"/>
                </a:lnTo>
                <a:lnTo>
                  <a:pt x="97536" y="306692"/>
                </a:lnTo>
                <a:lnTo>
                  <a:pt x="101409" y="294271"/>
                </a:lnTo>
                <a:lnTo>
                  <a:pt x="83985" y="286550"/>
                </a:lnTo>
                <a:lnTo>
                  <a:pt x="68935" y="275818"/>
                </a:lnTo>
                <a:lnTo>
                  <a:pt x="46024" y="245262"/>
                </a:lnTo>
                <a:lnTo>
                  <a:pt x="32423" y="203708"/>
                </a:lnTo>
                <a:lnTo>
                  <a:pt x="27889" y="152234"/>
                </a:lnTo>
                <a:lnTo>
                  <a:pt x="29019" y="126136"/>
                </a:lnTo>
                <a:lnTo>
                  <a:pt x="38087" y="80873"/>
                </a:lnTo>
                <a:lnTo>
                  <a:pt x="56324" y="45161"/>
                </a:lnTo>
                <a:lnTo>
                  <a:pt x="84251" y="20929"/>
                </a:lnTo>
                <a:lnTo>
                  <a:pt x="101892" y="13246"/>
                </a:lnTo>
                <a:close/>
              </a:path>
              <a:path w="3100704" h="307975">
                <a:moveTo>
                  <a:pt x="226187" y="0"/>
                </a:moveTo>
                <a:lnTo>
                  <a:pt x="221996" y="0"/>
                </a:lnTo>
                <a:lnTo>
                  <a:pt x="204241" y="1320"/>
                </a:lnTo>
                <a:lnTo>
                  <a:pt x="165328" y="17335"/>
                </a:lnTo>
                <a:lnTo>
                  <a:pt x="147713" y="51752"/>
                </a:lnTo>
                <a:lnTo>
                  <a:pt x="146646" y="70472"/>
                </a:lnTo>
                <a:lnTo>
                  <a:pt x="146773" y="74320"/>
                </a:lnTo>
                <a:lnTo>
                  <a:pt x="147485" y="81699"/>
                </a:lnTo>
                <a:lnTo>
                  <a:pt x="148666" y="89547"/>
                </a:lnTo>
                <a:lnTo>
                  <a:pt x="150329" y="97866"/>
                </a:lnTo>
                <a:lnTo>
                  <a:pt x="152857" y="109258"/>
                </a:lnTo>
                <a:lnTo>
                  <a:pt x="154114" y="116890"/>
                </a:lnTo>
                <a:lnTo>
                  <a:pt x="154114" y="128181"/>
                </a:lnTo>
                <a:lnTo>
                  <a:pt x="151561" y="134226"/>
                </a:lnTo>
                <a:lnTo>
                  <a:pt x="141351" y="143573"/>
                </a:lnTo>
                <a:lnTo>
                  <a:pt x="133642" y="146075"/>
                </a:lnTo>
                <a:lnTo>
                  <a:pt x="123329" y="146392"/>
                </a:lnTo>
                <a:lnTo>
                  <a:pt x="123329" y="159613"/>
                </a:lnTo>
                <a:lnTo>
                  <a:pt x="133642" y="159943"/>
                </a:lnTo>
                <a:lnTo>
                  <a:pt x="141351" y="162433"/>
                </a:lnTo>
                <a:lnTo>
                  <a:pt x="151561" y="171792"/>
                </a:lnTo>
                <a:lnTo>
                  <a:pt x="154114" y="177838"/>
                </a:lnTo>
                <a:lnTo>
                  <a:pt x="154114" y="189128"/>
                </a:lnTo>
                <a:lnTo>
                  <a:pt x="152857" y="196748"/>
                </a:lnTo>
                <a:lnTo>
                  <a:pt x="150329" y="208153"/>
                </a:lnTo>
                <a:lnTo>
                  <a:pt x="148666" y="216458"/>
                </a:lnTo>
                <a:lnTo>
                  <a:pt x="147485" y="224307"/>
                </a:lnTo>
                <a:lnTo>
                  <a:pt x="146773" y="231698"/>
                </a:lnTo>
                <a:lnTo>
                  <a:pt x="146545" y="238620"/>
                </a:lnTo>
                <a:lnTo>
                  <a:pt x="147713" y="254901"/>
                </a:lnTo>
                <a:lnTo>
                  <a:pt x="165328" y="290131"/>
                </a:lnTo>
                <a:lnTo>
                  <a:pt x="204241" y="306146"/>
                </a:lnTo>
                <a:lnTo>
                  <a:pt x="221996" y="307467"/>
                </a:lnTo>
                <a:lnTo>
                  <a:pt x="226187" y="307467"/>
                </a:lnTo>
                <a:lnTo>
                  <a:pt x="226187" y="295211"/>
                </a:lnTo>
                <a:lnTo>
                  <a:pt x="223774" y="295211"/>
                </a:lnTo>
                <a:lnTo>
                  <a:pt x="212712" y="294449"/>
                </a:lnTo>
                <a:lnTo>
                  <a:pt x="177253" y="266573"/>
                </a:lnTo>
                <a:lnTo>
                  <a:pt x="173951" y="241528"/>
                </a:lnTo>
                <a:lnTo>
                  <a:pt x="174155" y="235546"/>
                </a:lnTo>
                <a:lnTo>
                  <a:pt x="174752" y="228904"/>
                </a:lnTo>
                <a:lnTo>
                  <a:pt x="175768" y="221602"/>
                </a:lnTo>
                <a:lnTo>
                  <a:pt x="177177" y="213626"/>
                </a:lnTo>
                <a:lnTo>
                  <a:pt x="179324" y="202565"/>
                </a:lnTo>
                <a:lnTo>
                  <a:pt x="180403" y="194652"/>
                </a:lnTo>
                <a:lnTo>
                  <a:pt x="180403" y="180797"/>
                </a:lnTo>
                <a:lnTo>
                  <a:pt x="177711" y="173291"/>
                </a:lnTo>
                <a:lnTo>
                  <a:pt x="166966" y="161582"/>
                </a:lnTo>
                <a:lnTo>
                  <a:pt x="160566" y="157251"/>
                </a:lnTo>
                <a:lnTo>
                  <a:pt x="153149" y="154457"/>
                </a:lnTo>
                <a:lnTo>
                  <a:pt x="153149" y="151561"/>
                </a:lnTo>
                <a:lnTo>
                  <a:pt x="160566" y="148767"/>
                </a:lnTo>
                <a:lnTo>
                  <a:pt x="166966" y="144437"/>
                </a:lnTo>
                <a:lnTo>
                  <a:pt x="177711" y="132715"/>
                </a:lnTo>
                <a:lnTo>
                  <a:pt x="180403" y="125222"/>
                </a:lnTo>
                <a:lnTo>
                  <a:pt x="180403" y="111353"/>
                </a:lnTo>
                <a:lnTo>
                  <a:pt x="179324" y="103454"/>
                </a:lnTo>
                <a:lnTo>
                  <a:pt x="177177" y="92379"/>
                </a:lnTo>
                <a:lnTo>
                  <a:pt x="175768" y="84416"/>
                </a:lnTo>
                <a:lnTo>
                  <a:pt x="174752" y="77114"/>
                </a:lnTo>
                <a:lnTo>
                  <a:pt x="174155" y="70472"/>
                </a:lnTo>
                <a:lnTo>
                  <a:pt x="173951" y="64490"/>
                </a:lnTo>
                <a:lnTo>
                  <a:pt x="174777" y="51523"/>
                </a:lnTo>
                <a:lnTo>
                  <a:pt x="202933" y="15290"/>
                </a:lnTo>
                <a:lnTo>
                  <a:pt x="223774" y="12255"/>
                </a:lnTo>
                <a:lnTo>
                  <a:pt x="226187" y="12255"/>
                </a:lnTo>
                <a:lnTo>
                  <a:pt x="226187" y="0"/>
                </a:lnTo>
                <a:close/>
              </a:path>
              <a:path w="3100704" h="307975">
                <a:moveTo>
                  <a:pt x="2976829" y="146558"/>
                </a:moveTo>
                <a:lnTo>
                  <a:pt x="2966504" y="146240"/>
                </a:lnTo>
                <a:lnTo>
                  <a:pt x="2958795" y="143738"/>
                </a:lnTo>
                <a:lnTo>
                  <a:pt x="2948584" y="134391"/>
                </a:lnTo>
                <a:lnTo>
                  <a:pt x="2946031" y="128333"/>
                </a:lnTo>
                <a:lnTo>
                  <a:pt x="2946031" y="117055"/>
                </a:lnTo>
                <a:lnTo>
                  <a:pt x="2947289" y="109423"/>
                </a:lnTo>
                <a:lnTo>
                  <a:pt x="2949816" y="98031"/>
                </a:lnTo>
                <a:lnTo>
                  <a:pt x="2951480" y="89712"/>
                </a:lnTo>
                <a:lnTo>
                  <a:pt x="2952661" y="81864"/>
                </a:lnTo>
                <a:lnTo>
                  <a:pt x="2953372" y="74472"/>
                </a:lnTo>
                <a:lnTo>
                  <a:pt x="2953613" y="67551"/>
                </a:lnTo>
                <a:lnTo>
                  <a:pt x="2952432" y="51841"/>
                </a:lnTo>
                <a:lnTo>
                  <a:pt x="2934830" y="17335"/>
                </a:lnTo>
                <a:lnTo>
                  <a:pt x="2895904" y="1320"/>
                </a:lnTo>
                <a:lnTo>
                  <a:pt x="2878150" y="0"/>
                </a:lnTo>
                <a:lnTo>
                  <a:pt x="2873959" y="0"/>
                </a:lnTo>
                <a:lnTo>
                  <a:pt x="2873959" y="12255"/>
                </a:lnTo>
                <a:lnTo>
                  <a:pt x="2876385" y="12255"/>
                </a:lnTo>
                <a:lnTo>
                  <a:pt x="2887434" y="13017"/>
                </a:lnTo>
                <a:lnTo>
                  <a:pt x="2922892" y="40563"/>
                </a:lnTo>
                <a:lnTo>
                  <a:pt x="2926207" y="64655"/>
                </a:lnTo>
                <a:lnTo>
                  <a:pt x="2926003" y="70624"/>
                </a:lnTo>
                <a:lnTo>
                  <a:pt x="2925394" y="77266"/>
                </a:lnTo>
                <a:lnTo>
                  <a:pt x="2924391" y="84569"/>
                </a:lnTo>
                <a:lnTo>
                  <a:pt x="2922981" y="92544"/>
                </a:lnTo>
                <a:lnTo>
                  <a:pt x="2920822" y="103619"/>
                </a:lnTo>
                <a:lnTo>
                  <a:pt x="2919755" y="111518"/>
                </a:lnTo>
                <a:lnTo>
                  <a:pt x="2919755" y="125387"/>
                </a:lnTo>
                <a:lnTo>
                  <a:pt x="2922435" y="132880"/>
                </a:lnTo>
                <a:lnTo>
                  <a:pt x="2933192" y="144602"/>
                </a:lnTo>
                <a:lnTo>
                  <a:pt x="2939580" y="148920"/>
                </a:lnTo>
                <a:lnTo>
                  <a:pt x="2946997" y="151714"/>
                </a:lnTo>
                <a:lnTo>
                  <a:pt x="2946997" y="154622"/>
                </a:lnTo>
                <a:lnTo>
                  <a:pt x="2939580" y="157416"/>
                </a:lnTo>
                <a:lnTo>
                  <a:pt x="2933192" y="161734"/>
                </a:lnTo>
                <a:lnTo>
                  <a:pt x="2922435" y="173456"/>
                </a:lnTo>
                <a:lnTo>
                  <a:pt x="2919755" y="180949"/>
                </a:lnTo>
                <a:lnTo>
                  <a:pt x="2919755" y="194818"/>
                </a:lnTo>
                <a:lnTo>
                  <a:pt x="2920822" y="202717"/>
                </a:lnTo>
                <a:lnTo>
                  <a:pt x="2922981" y="213791"/>
                </a:lnTo>
                <a:lnTo>
                  <a:pt x="2924391" y="221767"/>
                </a:lnTo>
                <a:lnTo>
                  <a:pt x="2925394" y="229069"/>
                </a:lnTo>
                <a:lnTo>
                  <a:pt x="2926003" y="235712"/>
                </a:lnTo>
                <a:lnTo>
                  <a:pt x="2926207" y="241681"/>
                </a:lnTo>
                <a:lnTo>
                  <a:pt x="2925368" y="255206"/>
                </a:lnTo>
                <a:lnTo>
                  <a:pt x="2905734" y="288366"/>
                </a:lnTo>
                <a:lnTo>
                  <a:pt x="2876385" y="295211"/>
                </a:lnTo>
                <a:lnTo>
                  <a:pt x="2873959" y="295211"/>
                </a:lnTo>
                <a:lnTo>
                  <a:pt x="2873959" y="307467"/>
                </a:lnTo>
                <a:lnTo>
                  <a:pt x="2878150" y="307467"/>
                </a:lnTo>
                <a:lnTo>
                  <a:pt x="2895904" y="306146"/>
                </a:lnTo>
                <a:lnTo>
                  <a:pt x="2934830" y="290131"/>
                </a:lnTo>
                <a:lnTo>
                  <a:pt x="2952432" y="254990"/>
                </a:lnTo>
                <a:lnTo>
                  <a:pt x="2953613" y="238785"/>
                </a:lnTo>
                <a:lnTo>
                  <a:pt x="2953372" y="231863"/>
                </a:lnTo>
                <a:lnTo>
                  <a:pt x="2952661" y="224472"/>
                </a:lnTo>
                <a:lnTo>
                  <a:pt x="2951480" y="216623"/>
                </a:lnTo>
                <a:lnTo>
                  <a:pt x="2949816" y="208305"/>
                </a:lnTo>
                <a:lnTo>
                  <a:pt x="2947289" y="196913"/>
                </a:lnTo>
                <a:lnTo>
                  <a:pt x="2946031" y="189280"/>
                </a:lnTo>
                <a:lnTo>
                  <a:pt x="2946031" y="178003"/>
                </a:lnTo>
                <a:lnTo>
                  <a:pt x="2948584" y="171958"/>
                </a:lnTo>
                <a:lnTo>
                  <a:pt x="2958795" y="162598"/>
                </a:lnTo>
                <a:lnTo>
                  <a:pt x="2966504" y="160096"/>
                </a:lnTo>
                <a:lnTo>
                  <a:pt x="2976829" y="159778"/>
                </a:lnTo>
                <a:lnTo>
                  <a:pt x="2976829" y="146558"/>
                </a:lnTo>
                <a:close/>
              </a:path>
              <a:path w="3100704" h="307975">
                <a:moveTo>
                  <a:pt x="3100133" y="153847"/>
                </a:moveTo>
                <a:lnTo>
                  <a:pt x="3093834" y="99885"/>
                </a:lnTo>
                <a:lnTo>
                  <a:pt x="3074911" y="54444"/>
                </a:lnTo>
                <a:lnTo>
                  <a:pt x="3044215" y="20447"/>
                </a:lnTo>
                <a:lnTo>
                  <a:pt x="3002597" y="838"/>
                </a:lnTo>
                <a:lnTo>
                  <a:pt x="2998241" y="13246"/>
                </a:lnTo>
                <a:lnTo>
                  <a:pt x="3015945" y="20929"/>
                </a:lnTo>
                <a:lnTo>
                  <a:pt x="3031172" y="31572"/>
                </a:lnTo>
                <a:lnTo>
                  <a:pt x="3062084" y="80873"/>
                </a:lnTo>
                <a:lnTo>
                  <a:pt x="3071114" y="126136"/>
                </a:lnTo>
                <a:lnTo>
                  <a:pt x="3072244" y="152234"/>
                </a:lnTo>
                <a:lnTo>
                  <a:pt x="3071114" y="179209"/>
                </a:lnTo>
                <a:lnTo>
                  <a:pt x="3062046" y="225717"/>
                </a:lnTo>
                <a:lnTo>
                  <a:pt x="3043847" y="262051"/>
                </a:lnTo>
                <a:lnTo>
                  <a:pt x="2998724" y="294271"/>
                </a:lnTo>
                <a:lnTo>
                  <a:pt x="3002597" y="306692"/>
                </a:lnTo>
                <a:lnTo>
                  <a:pt x="3044317" y="287121"/>
                </a:lnTo>
                <a:lnTo>
                  <a:pt x="3074987" y="253238"/>
                </a:lnTo>
                <a:lnTo>
                  <a:pt x="3093847" y="207873"/>
                </a:lnTo>
                <a:lnTo>
                  <a:pt x="3098571" y="181940"/>
                </a:lnTo>
                <a:lnTo>
                  <a:pt x="3100133" y="1538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91309" y="1349755"/>
            <a:ext cx="8380095" cy="510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 marR="321945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000" b="1" dirty="0">
                <a:latin typeface="Calibri"/>
                <a:cs typeface="Calibri"/>
              </a:rPr>
              <a:t>Issue:</a:t>
            </a:r>
            <a:r>
              <a:rPr sz="3000" b="1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Global pooling </a:t>
            </a:r>
            <a:r>
              <a:rPr sz="3000" spc="-15" dirty="0">
                <a:latin typeface="Calibri"/>
                <a:cs typeface="Calibri"/>
              </a:rPr>
              <a:t>over</a:t>
            </a:r>
            <a:r>
              <a:rPr sz="3000" dirty="0">
                <a:latin typeface="Calibri"/>
                <a:cs typeface="Calibri"/>
              </a:rPr>
              <a:t> 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(large)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graph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will </a:t>
            </a:r>
            <a:r>
              <a:rPr sz="3000" dirty="0">
                <a:latin typeface="Calibri"/>
                <a:cs typeface="Calibri"/>
              </a:rPr>
              <a:t>lose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information</a:t>
            </a:r>
            <a:endParaRPr sz="3000">
              <a:latin typeface="Calibri"/>
              <a:cs typeface="Calibri"/>
            </a:endParaRPr>
          </a:p>
          <a:p>
            <a:pPr marL="383540" indent="-320040">
              <a:buClr>
                <a:srgbClr val="F0AD00"/>
              </a:buClr>
              <a:buSzPct val="8000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000" b="1" spc="-95" dirty="0">
                <a:latin typeface="Calibri"/>
                <a:cs typeface="Calibri"/>
              </a:rPr>
              <a:t>Toy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b="1" spc="-15" dirty="0">
                <a:latin typeface="Calibri"/>
                <a:cs typeface="Calibri"/>
              </a:rPr>
              <a:t>example: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we </a:t>
            </a:r>
            <a:r>
              <a:rPr sz="3000" spc="-5" dirty="0">
                <a:latin typeface="Calibri"/>
                <a:cs typeface="Calibri"/>
              </a:rPr>
              <a:t>use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1-dim node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embeddings</a:t>
            </a:r>
            <a:endParaRPr sz="3000">
              <a:latin typeface="Calibri"/>
              <a:cs typeface="Calibri"/>
            </a:endParaRPr>
          </a:p>
          <a:p>
            <a:pPr marL="676275" lvl="1" indent="-274955">
              <a:spcBef>
                <a:spcPts val="685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600" spc="-5" dirty="0">
                <a:latin typeface="Calibri"/>
                <a:cs typeface="Calibri"/>
              </a:rPr>
              <a:t>Node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embeddings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200" dirty="0">
                <a:latin typeface="Cambria Math"/>
                <a:cs typeface="Cambria Math"/>
              </a:rPr>
              <a:t>𝐺</a:t>
            </a:r>
            <a:r>
              <a:rPr sz="2850" spc="300" baseline="-16081" dirty="0">
                <a:latin typeface="Cambria Math"/>
                <a:cs typeface="Cambria Math"/>
              </a:rPr>
              <a:t>'</a:t>
            </a:r>
            <a:r>
              <a:rPr sz="2600" spc="200" dirty="0">
                <a:latin typeface="Calibri"/>
                <a:cs typeface="Calibri"/>
              </a:rPr>
              <a:t>: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{−1,</a:t>
            </a:r>
            <a:r>
              <a:rPr sz="2600" spc="-14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−2,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0,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1,</a:t>
            </a:r>
            <a:r>
              <a:rPr sz="2600" spc="-14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2}</a:t>
            </a:r>
            <a:endParaRPr sz="2600">
              <a:latin typeface="Cambria Math"/>
              <a:cs typeface="Cambria Math"/>
            </a:endParaRPr>
          </a:p>
          <a:p>
            <a:pPr marL="676275" lvl="1" indent="-274955">
              <a:spcBef>
                <a:spcPts val="575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600" spc="-5" dirty="0">
                <a:latin typeface="Calibri"/>
                <a:cs typeface="Calibri"/>
              </a:rPr>
              <a:t>Node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embeddings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110" dirty="0">
                <a:latin typeface="Cambria Math"/>
                <a:cs typeface="Cambria Math"/>
              </a:rPr>
              <a:t>𝐺</a:t>
            </a:r>
            <a:r>
              <a:rPr sz="2850" spc="165" baseline="-16081" dirty="0">
                <a:latin typeface="Cambria Math"/>
                <a:cs typeface="Cambria Math"/>
              </a:rPr>
              <a:t>(</a:t>
            </a:r>
            <a:r>
              <a:rPr sz="2600" spc="110" dirty="0">
                <a:latin typeface="Calibri"/>
                <a:cs typeface="Calibri"/>
              </a:rPr>
              <a:t>: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{−10,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−20,</a:t>
            </a:r>
            <a:r>
              <a:rPr sz="2600" spc="-14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0,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10,</a:t>
            </a:r>
            <a:r>
              <a:rPr sz="2600" spc="-14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20}</a:t>
            </a:r>
            <a:endParaRPr sz="2600">
              <a:latin typeface="Cambria Math"/>
              <a:cs typeface="Cambria Math"/>
            </a:endParaRPr>
          </a:p>
          <a:p>
            <a:pPr marL="676275" lvl="1" indent="-274955">
              <a:lnSpc>
                <a:spcPts val="3110"/>
              </a:lnSpc>
              <a:spcBef>
                <a:spcPts val="700"/>
              </a:spcBef>
              <a:buFont typeface="Wingdings"/>
              <a:buChar char=""/>
              <a:tabLst>
                <a:tab pos="676275" algn="l"/>
              </a:tabLst>
            </a:pPr>
            <a:r>
              <a:rPr sz="2600" spc="-5" dirty="0">
                <a:solidFill>
                  <a:srgbClr val="60B5CC"/>
                </a:solidFill>
                <a:latin typeface="Calibri"/>
                <a:cs typeface="Calibri"/>
              </a:rPr>
              <a:t>Clearly </a:t>
            </a:r>
            <a:r>
              <a:rPr sz="2600" spc="250" dirty="0">
                <a:solidFill>
                  <a:srgbClr val="60B5CC"/>
                </a:solidFill>
                <a:latin typeface="Cambria Math"/>
                <a:cs typeface="Cambria Math"/>
              </a:rPr>
              <a:t>𝐺</a:t>
            </a:r>
            <a:r>
              <a:rPr sz="2850" spc="375" baseline="-16081" dirty="0">
                <a:solidFill>
                  <a:srgbClr val="60B5CC"/>
                </a:solidFill>
                <a:latin typeface="Cambria Math"/>
                <a:cs typeface="Cambria Math"/>
              </a:rPr>
              <a:t>'</a:t>
            </a:r>
            <a:r>
              <a:rPr sz="2850" spc="405" baseline="-16081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60B5CC"/>
                </a:solidFill>
                <a:latin typeface="Calibri"/>
                <a:cs typeface="Calibri"/>
              </a:rPr>
              <a:t>and </a:t>
            </a:r>
            <a:r>
              <a:rPr sz="2600" spc="114" dirty="0">
                <a:solidFill>
                  <a:srgbClr val="60B5CC"/>
                </a:solidFill>
                <a:latin typeface="Cambria Math"/>
                <a:cs typeface="Cambria Math"/>
              </a:rPr>
              <a:t>𝐺</a:t>
            </a:r>
            <a:r>
              <a:rPr sz="2850" spc="172" baseline="-16081" dirty="0">
                <a:solidFill>
                  <a:srgbClr val="60B5CC"/>
                </a:solidFill>
                <a:latin typeface="Cambria Math"/>
                <a:cs typeface="Cambria Math"/>
              </a:rPr>
              <a:t>(</a:t>
            </a:r>
            <a:r>
              <a:rPr sz="2850" spc="412" baseline="-16081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600" spc="-20" dirty="0">
                <a:solidFill>
                  <a:srgbClr val="60B5CC"/>
                </a:solidFill>
                <a:latin typeface="Calibri"/>
                <a:cs typeface="Calibri"/>
              </a:rPr>
              <a:t>have</a:t>
            </a:r>
            <a:r>
              <a:rPr sz="2600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60B5CC"/>
                </a:solidFill>
                <a:latin typeface="Calibri"/>
                <a:cs typeface="Calibri"/>
              </a:rPr>
              <a:t>very </a:t>
            </a:r>
            <a:r>
              <a:rPr sz="2600" spc="-25" dirty="0">
                <a:solidFill>
                  <a:srgbClr val="60B5CC"/>
                </a:solidFill>
                <a:latin typeface="Calibri"/>
                <a:cs typeface="Calibri"/>
              </a:rPr>
              <a:t>different</a:t>
            </a:r>
            <a:r>
              <a:rPr sz="260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60B5CC"/>
                </a:solidFill>
                <a:latin typeface="Calibri"/>
                <a:cs typeface="Calibri"/>
              </a:rPr>
              <a:t>node embeddings</a:t>
            </a:r>
            <a:endParaRPr sz="2600">
              <a:latin typeface="Calibri"/>
              <a:cs typeface="Calibri"/>
            </a:endParaRPr>
          </a:p>
          <a:p>
            <a:pPr marL="676275">
              <a:lnSpc>
                <a:spcPts val="3100"/>
              </a:lnSpc>
            </a:pPr>
            <a:r>
              <a:rPr sz="2600" dirty="0">
                <a:solidFill>
                  <a:srgbClr val="C00000"/>
                </a:solidFill>
                <a:latin typeface="Wingdings"/>
                <a:cs typeface="Wingdings"/>
              </a:rPr>
              <a:t></a:t>
            </a:r>
            <a:r>
              <a:rPr sz="2600" spc="-6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Their</a:t>
            </a:r>
            <a:r>
              <a:rPr sz="26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C00000"/>
                </a:solidFill>
                <a:latin typeface="Calibri"/>
                <a:cs typeface="Calibri"/>
              </a:rPr>
              <a:t>structures</a:t>
            </a: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 should</a:t>
            </a:r>
            <a:r>
              <a:rPr sz="26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be</a:t>
            </a:r>
            <a:r>
              <a:rPr sz="26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C00000"/>
                </a:solidFill>
                <a:latin typeface="Calibri"/>
                <a:cs typeface="Calibri"/>
              </a:rPr>
              <a:t>different</a:t>
            </a:r>
            <a:endParaRPr sz="2600">
              <a:latin typeface="Calibri"/>
              <a:cs typeface="Calibri"/>
            </a:endParaRPr>
          </a:p>
          <a:p>
            <a:pPr marL="383540" indent="-320040">
              <a:lnSpc>
                <a:spcPts val="3590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000" b="1" dirty="0">
                <a:latin typeface="Calibri"/>
                <a:cs typeface="Calibri"/>
              </a:rPr>
              <a:t>If</a:t>
            </a:r>
            <a:r>
              <a:rPr sz="3000" b="1" spc="-15" dirty="0">
                <a:latin typeface="Calibri"/>
                <a:cs typeface="Calibri"/>
              </a:rPr>
              <a:t> we </a:t>
            </a:r>
            <a:r>
              <a:rPr sz="3000" b="1" dirty="0">
                <a:latin typeface="Calibri"/>
                <a:cs typeface="Calibri"/>
              </a:rPr>
              <a:t>do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global</a:t>
            </a:r>
            <a:r>
              <a:rPr sz="3000" b="1" spc="-15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sum</a:t>
            </a:r>
            <a:r>
              <a:rPr sz="3000" b="1" spc="-15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pooling:</a:t>
            </a:r>
            <a:endParaRPr sz="3000">
              <a:latin typeface="Calibri"/>
              <a:cs typeface="Calibri"/>
            </a:endParaRPr>
          </a:p>
          <a:p>
            <a:pPr marL="676275" lvl="1" indent="-274955">
              <a:spcBef>
                <a:spcPts val="590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  <a:tab pos="4803140" algn="l"/>
                <a:tab pos="7057390" algn="l"/>
              </a:tabLst>
            </a:pPr>
            <a:r>
              <a:rPr sz="2600" b="1" spc="-5" dirty="0">
                <a:latin typeface="Calibri"/>
                <a:cs typeface="Calibri"/>
              </a:rPr>
              <a:t>Prediction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for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spc="200" dirty="0">
                <a:latin typeface="Cambria Math"/>
                <a:cs typeface="Cambria Math"/>
              </a:rPr>
              <a:t>𝐺</a:t>
            </a:r>
            <a:r>
              <a:rPr sz="2850" spc="300" baseline="-16081" dirty="0">
                <a:latin typeface="Cambria Math"/>
                <a:cs typeface="Cambria Math"/>
              </a:rPr>
              <a:t>'</a:t>
            </a:r>
            <a:r>
              <a:rPr sz="2600" spc="200" dirty="0">
                <a:latin typeface="Calibri"/>
                <a:cs typeface="Calibri"/>
              </a:rPr>
              <a:t>: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360" dirty="0">
                <a:latin typeface="Cambria Math"/>
                <a:cs typeface="Cambria Math"/>
              </a:rPr>
              <a:t>𝑦1</a:t>
            </a:r>
            <a:r>
              <a:rPr sz="2850" spc="-540" baseline="-16081" dirty="0">
                <a:latin typeface="Cambria Math"/>
                <a:cs typeface="Cambria Math"/>
              </a:rPr>
              <a:t>)</a:t>
            </a:r>
            <a:r>
              <a:rPr sz="2850" spc="742" baseline="-16081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=</a:t>
            </a:r>
            <a:r>
              <a:rPr sz="2600" spc="14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Sum	−1,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−2,</a:t>
            </a:r>
            <a:r>
              <a:rPr sz="2600" spc="-13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0,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1,</a:t>
            </a:r>
            <a:r>
              <a:rPr sz="2600" spc="-130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2	=</a:t>
            </a:r>
            <a:r>
              <a:rPr sz="2600" spc="40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0</a:t>
            </a:r>
            <a:endParaRPr sz="2600">
              <a:latin typeface="Cambria Math"/>
              <a:cs typeface="Cambria Math"/>
            </a:endParaRPr>
          </a:p>
          <a:p>
            <a:pPr marL="676275" lvl="1" indent="-274955">
              <a:spcBef>
                <a:spcPts val="675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  <a:tab pos="4810760" algn="l"/>
                <a:tab pos="7795259" algn="l"/>
              </a:tabLst>
            </a:pPr>
            <a:r>
              <a:rPr sz="2600" b="1" spc="-5" dirty="0">
                <a:latin typeface="Calibri"/>
                <a:cs typeface="Calibri"/>
              </a:rPr>
              <a:t>Prediction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for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spc="110" dirty="0">
                <a:latin typeface="Cambria Math"/>
                <a:cs typeface="Cambria Math"/>
              </a:rPr>
              <a:t>𝐺</a:t>
            </a:r>
            <a:r>
              <a:rPr sz="2850" spc="165" baseline="-16081" dirty="0">
                <a:latin typeface="Cambria Math"/>
                <a:cs typeface="Cambria Math"/>
              </a:rPr>
              <a:t>(</a:t>
            </a:r>
            <a:r>
              <a:rPr sz="2600" spc="110" dirty="0">
                <a:latin typeface="Calibri"/>
                <a:cs typeface="Calibri"/>
              </a:rPr>
              <a:t>: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360" dirty="0">
                <a:latin typeface="Cambria Math"/>
                <a:cs typeface="Cambria Math"/>
              </a:rPr>
              <a:t>𝑦1</a:t>
            </a:r>
            <a:r>
              <a:rPr sz="2850" spc="-540" baseline="-16081" dirty="0">
                <a:latin typeface="Cambria Math"/>
                <a:cs typeface="Cambria Math"/>
              </a:rPr>
              <a:t>)</a:t>
            </a:r>
            <a:r>
              <a:rPr sz="2850" spc="742" baseline="-16081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=</a:t>
            </a:r>
            <a:r>
              <a:rPr sz="2600" spc="14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Sum	−10,</a:t>
            </a:r>
            <a:r>
              <a:rPr sz="2600" spc="-13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−20,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0,</a:t>
            </a:r>
            <a:r>
              <a:rPr sz="2600" spc="-13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10,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20	</a:t>
            </a:r>
            <a:r>
              <a:rPr sz="2600" dirty="0">
                <a:latin typeface="Cambria Math"/>
                <a:cs typeface="Cambria Math"/>
              </a:rPr>
              <a:t>=</a:t>
            </a:r>
            <a:r>
              <a:rPr sz="2600" spc="40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0</a:t>
            </a:r>
            <a:endParaRPr sz="2600">
              <a:latin typeface="Cambria Math"/>
              <a:cs typeface="Cambria Math"/>
            </a:endParaRPr>
          </a:p>
          <a:p>
            <a:pPr marL="676275" lvl="1" indent="-274955">
              <a:spcBef>
                <a:spcPts val="575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600" spc="-5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26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C00000"/>
                </a:solidFill>
                <a:latin typeface="Calibri"/>
                <a:cs typeface="Calibri"/>
              </a:rPr>
              <a:t>cannot</a:t>
            </a: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C00000"/>
                </a:solidFill>
                <a:latin typeface="Calibri"/>
                <a:cs typeface="Calibri"/>
              </a:rPr>
              <a:t>differentiate</a:t>
            </a:r>
            <a:r>
              <a:rPr sz="26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250" dirty="0">
                <a:solidFill>
                  <a:srgbClr val="C00000"/>
                </a:solidFill>
                <a:latin typeface="Cambria Math"/>
                <a:cs typeface="Cambria Math"/>
              </a:rPr>
              <a:t>𝐺</a:t>
            </a:r>
            <a:r>
              <a:rPr sz="2850" spc="375" baseline="-16081" dirty="0">
                <a:solidFill>
                  <a:srgbClr val="C00000"/>
                </a:solidFill>
                <a:latin typeface="Cambria Math"/>
                <a:cs typeface="Cambria Math"/>
              </a:rPr>
              <a:t>'</a:t>
            </a:r>
            <a:r>
              <a:rPr sz="2850" spc="405" baseline="-16081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26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110" dirty="0">
                <a:solidFill>
                  <a:srgbClr val="C00000"/>
                </a:solidFill>
                <a:latin typeface="Cambria Math"/>
                <a:cs typeface="Cambria Math"/>
              </a:rPr>
              <a:t>𝐺</a:t>
            </a:r>
            <a:r>
              <a:rPr sz="2850" spc="165" baseline="-16081" dirty="0">
                <a:solidFill>
                  <a:srgbClr val="C00000"/>
                </a:solidFill>
                <a:latin typeface="Cambria Math"/>
                <a:cs typeface="Cambria Math"/>
              </a:rPr>
              <a:t>(</a:t>
            </a:r>
            <a:r>
              <a:rPr sz="2600" spc="110" dirty="0">
                <a:solidFill>
                  <a:srgbClr val="C00000"/>
                </a:solidFill>
                <a:latin typeface="Calibri"/>
                <a:cs typeface="Calibri"/>
              </a:rPr>
              <a:t>!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03E686-6F9A-4B8A-8F72-C153880D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06" y="1070073"/>
            <a:ext cx="8966617" cy="55074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547104" cy="5577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328915" y="2312289"/>
            <a:ext cx="1227455" cy="399415"/>
          </a:xfrm>
          <a:custGeom>
            <a:avLst/>
            <a:gdLst/>
            <a:ahLst/>
            <a:cxnLst/>
            <a:rect l="l" t="t" r="r" b="b"/>
            <a:pathLst>
              <a:path w="1227454" h="399414">
                <a:moveTo>
                  <a:pt x="108826" y="13220"/>
                </a:moveTo>
                <a:lnTo>
                  <a:pt x="104800" y="0"/>
                </a:lnTo>
                <a:lnTo>
                  <a:pt x="81089" y="9232"/>
                </a:lnTo>
                <a:lnTo>
                  <a:pt x="60248" y="23736"/>
                </a:lnTo>
                <a:lnTo>
                  <a:pt x="27241" y="68516"/>
                </a:lnTo>
                <a:lnTo>
                  <a:pt x="6807" y="128892"/>
                </a:lnTo>
                <a:lnTo>
                  <a:pt x="0" y="199440"/>
                </a:lnTo>
                <a:lnTo>
                  <a:pt x="1701" y="235978"/>
                </a:lnTo>
                <a:lnTo>
                  <a:pt x="15316" y="301434"/>
                </a:lnTo>
                <a:lnTo>
                  <a:pt x="42303" y="355371"/>
                </a:lnTo>
                <a:lnTo>
                  <a:pt x="81089" y="389636"/>
                </a:lnTo>
                <a:lnTo>
                  <a:pt x="104800" y="398881"/>
                </a:lnTo>
                <a:lnTo>
                  <a:pt x="108826" y="385660"/>
                </a:lnTo>
                <a:lnTo>
                  <a:pt x="90500" y="376161"/>
                </a:lnTo>
                <a:lnTo>
                  <a:pt x="74549" y="362343"/>
                </a:lnTo>
                <a:lnTo>
                  <a:pt x="49733" y="321729"/>
                </a:lnTo>
                <a:lnTo>
                  <a:pt x="34683" y="266573"/>
                </a:lnTo>
                <a:lnTo>
                  <a:pt x="29667" y="199440"/>
                </a:lnTo>
                <a:lnTo>
                  <a:pt x="30911" y="164566"/>
                </a:lnTo>
                <a:lnTo>
                  <a:pt x="40957" y="103378"/>
                </a:lnTo>
                <a:lnTo>
                  <a:pt x="60960" y="54724"/>
                </a:lnTo>
                <a:lnTo>
                  <a:pt x="90500" y="22720"/>
                </a:lnTo>
                <a:lnTo>
                  <a:pt x="108826" y="13220"/>
                </a:lnTo>
                <a:close/>
              </a:path>
              <a:path w="1227454" h="399414">
                <a:moveTo>
                  <a:pt x="870940" y="58966"/>
                </a:moveTo>
                <a:lnTo>
                  <a:pt x="866584" y="46558"/>
                </a:lnTo>
                <a:lnTo>
                  <a:pt x="844410" y="54559"/>
                </a:lnTo>
                <a:lnTo>
                  <a:pt x="824966" y="66167"/>
                </a:lnTo>
                <a:lnTo>
                  <a:pt x="794270" y="100164"/>
                </a:lnTo>
                <a:lnTo>
                  <a:pt x="775347" y="145605"/>
                </a:lnTo>
                <a:lnTo>
                  <a:pt x="769048" y="199567"/>
                </a:lnTo>
                <a:lnTo>
                  <a:pt x="770610" y="227660"/>
                </a:lnTo>
                <a:lnTo>
                  <a:pt x="783196" y="277368"/>
                </a:lnTo>
                <a:lnTo>
                  <a:pt x="808151" y="317690"/>
                </a:lnTo>
                <a:lnTo>
                  <a:pt x="844346" y="344411"/>
                </a:lnTo>
                <a:lnTo>
                  <a:pt x="866584" y="352412"/>
                </a:lnTo>
                <a:lnTo>
                  <a:pt x="870458" y="339991"/>
                </a:lnTo>
                <a:lnTo>
                  <a:pt x="853033" y="332270"/>
                </a:lnTo>
                <a:lnTo>
                  <a:pt x="837984" y="321538"/>
                </a:lnTo>
                <a:lnTo>
                  <a:pt x="815073" y="290982"/>
                </a:lnTo>
                <a:lnTo>
                  <a:pt x="801471" y="249428"/>
                </a:lnTo>
                <a:lnTo>
                  <a:pt x="796937" y="197954"/>
                </a:lnTo>
                <a:lnTo>
                  <a:pt x="798068" y="171856"/>
                </a:lnTo>
                <a:lnTo>
                  <a:pt x="807135" y="126593"/>
                </a:lnTo>
                <a:lnTo>
                  <a:pt x="825373" y="90881"/>
                </a:lnTo>
                <a:lnTo>
                  <a:pt x="853300" y="66649"/>
                </a:lnTo>
                <a:lnTo>
                  <a:pt x="870940" y="58966"/>
                </a:lnTo>
                <a:close/>
              </a:path>
              <a:path w="1227454" h="399414">
                <a:moveTo>
                  <a:pt x="1078738" y="199567"/>
                </a:moveTo>
                <a:lnTo>
                  <a:pt x="1072438" y="145605"/>
                </a:lnTo>
                <a:lnTo>
                  <a:pt x="1053515" y="100164"/>
                </a:lnTo>
                <a:lnTo>
                  <a:pt x="1022819" y="66167"/>
                </a:lnTo>
                <a:lnTo>
                  <a:pt x="981202" y="46558"/>
                </a:lnTo>
                <a:lnTo>
                  <a:pt x="976845" y="58966"/>
                </a:lnTo>
                <a:lnTo>
                  <a:pt x="994549" y="66649"/>
                </a:lnTo>
                <a:lnTo>
                  <a:pt x="1009777" y="77292"/>
                </a:lnTo>
                <a:lnTo>
                  <a:pt x="1040688" y="126593"/>
                </a:lnTo>
                <a:lnTo>
                  <a:pt x="1049718" y="171856"/>
                </a:lnTo>
                <a:lnTo>
                  <a:pt x="1050848" y="197954"/>
                </a:lnTo>
                <a:lnTo>
                  <a:pt x="1049718" y="224929"/>
                </a:lnTo>
                <a:lnTo>
                  <a:pt x="1040650" y="271437"/>
                </a:lnTo>
                <a:lnTo>
                  <a:pt x="1022451" y="307771"/>
                </a:lnTo>
                <a:lnTo>
                  <a:pt x="977328" y="339991"/>
                </a:lnTo>
                <a:lnTo>
                  <a:pt x="981202" y="352412"/>
                </a:lnTo>
                <a:lnTo>
                  <a:pt x="1022921" y="332841"/>
                </a:lnTo>
                <a:lnTo>
                  <a:pt x="1053592" y="298958"/>
                </a:lnTo>
                <a:lnTo>
                  <a:pt x="1072451" y="253593"/>
                </a:lnTo>
                <a:lnTo>
                  <a:pt x="1077175" y="227660"/>
                </a:lnTo>
                <a:lnTo>
                  <a:pt x="1078738" y="199567"/>
                </a:lnTo>
                <a:close/>
              </a:path>
              <a:path w="1227454" h="399414">
                <a:moveTo>
                  <a:pt x="1227061" y="199440"/>
                </a:moveTo>
                <a:lnTo>
                  <a:pt x="1220254" y="128892"/>
                </a:lnTo>
                <a:lnTo>
                  <a:pt x="1199819" y="68516"/>
                </a:lnTo>
                <a:lnTo>
                  <a:pt x="1166799" y="23736"/>
                </a:lnTo>
                <a:lnTo>
                  <a:pt x="1122260" y="0"/>
                </a:lnTo>
                <a:lnTo>
                  <a:pt x="1118235" y="13220"/>
                </a:lnTo>
                <a:lnTo>
                  <a:pt x="1136561" y="22720"/>
                </a:lnTo>
                <a:lnTo>
                  <a:pt x="1152512" y="36550"/>
                </a:lnTo>
                <a:lnTo>
                  <a:pt x="1177328" y="77228"/>
                </a:lnTo>
                <a:lnTo>
                  <a:pt x="1192377" y="132486"/>
                </a:lnTo>
                <a:lnTo>
                  <a:pt x="1197394" y="199593"/>
                </a:lnTo>
                <a:lnTo>
                  <a:pt x="1196136" y="234556"/>
                </a:lnTo>
                <a:lnTo>
                  <a:pt x="1186103" y="295630"/>
                </a:lnTo>
                <a:lnTo>
                  <a:pt x="1166101" y="344195"/>
                </a:lnTo>
                <a:lnTo>
                  <a:pt x="1136561" y="376161"/>
                </a:lnTo>
                <a:lnTo>
                  <a:pt x="1118235" y="385660"/>
                </a:lnTo>
                <a:lnTo>
                  <a:pt x="1122260" y="398881"/>
                </a:lnTo>
                <a:lnTo>
                  <a:pt x="1166799" y="375132"/>
                </a:lnTo>
                <a:lnTo>
                  <a:pt x="1199819" y="330352"/>
                </a:lnTo>
                <a:lnTo>
                  <a:pt x="1220254" y="269976"/>
                </a:lnTo>
                <a:lnTo>
                  <a:pt x="1225359" y="235978"/>
                </a:lnTo>
                <a:lnTo>
                  <a:pt x="1227061" y="199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686228" y="3957671"/>
            <a:ext cx="3733165" cy="680720"/>
            <a:chOff x="2162227" y="3957671"/>
            <a:chExt cx="3733165" cy="680720"/>
          </a:xfrm>
        </p:grpSpPr>
        <p:sp>
          <p:nvSpPr>
            <p:cNvPr id="5" name="object 5"/>
            <p:cNvSpPr/>
            <p:nvPr/>
          </p:nvSpPr>
          <p:spPr>
            <a:xfrm>
              <a:off x="3893616" y="3957675"/>
              <a:ext cx="2002155" cy="337820"/>
            </a:xfrm>
            <a:custGeom>
              <a:avLst/>
              <a:gdLst/>
              <a:ahLst/>
              <a:cxnLst/>
              <a:rect l="l" t="t" r="r" b="b"/>
              <a:pathLst>
                <a:path w="2002154" h="337820">
                  <a:moveTo>
                    <a:pt x="92075" y="11188"/>
                  </a:moveTo>
                  <a:lnTo>
                    <a:pt x="88671" y="0"/>
                  </a:lnTo>
                  <a:lnTo>
                    <a:pt x="68605" y="7823"/>
                  </a:lnTo>
                  <a:lnTo>
                    <a:pt x="50977" y="20091"/>
                  </a:lnTo>
                  <a:lnTo>
                    <a:pt x="23050" y="57988"/>
                  </a:lnTo>
                  <a:lnTo>
                    <a:pt x="5753" y="109080"/>
                  </a:lnTo>
                  <a:lnTo>
                    <a:pt x="0" y="168897"/>
                  </a:lnTo>
                  <a:lnTo>
                    <a:pt x="1435" y="199682"/>
                  </a:lnTo>
                  <a:lnTo>
                    <a:pt x="12954" y="255066"/>
                  </a:lnTo>
                  <a:lnTo>
                    <a:pt x="35788" y="300710"/>
                  </a:lnTo>
                  <a:lnTo>
                    <a:pt x="68605" y="329704"/>
                  </a:lnTo>
                  <a:lnTo>
                    <a:pt x="88671" y="337515"/>
                  </a:lnTo>
                  <a:lnTo>
                    <a:pt x="92075" y="326326"/>
                  </a:lnTo>
                  <a:lnTo>
                    <a:pt x="76568" y="318300"/>
                  </a:lnTo>
                  <a:lnTo>
                    <a:pt x="63068" y="306603"/>
                  </a:lnTo>
                  <a:lnTo>
                    <a:pt x="42075" y="272237"/>
                  </a:lnTo>
                  <a:lnTo>
                    <a:pt x="29337" y="225564"/>
                  </a:lnTo>
                  <a:lnTo>
                    <a:pt x="25095" y="168757"/>
                  </a:lnTo>
                  <a:lnTo>
                    <a:pt x="26149" y="139255"/>
                  </a:lnTo>
                  <a:lnTo>
                    <a:pt x="34645" y="87477"/>
                  </a:lnTo>
                  <a:lnTo>
                    <a:pt x="51574" y="46316"/>
                  </a:lnTo>
                  <a:lnTo>
                    <a:pt x="76568" y="19227"/>
                  </a:lnTo>
                  <a:lnTo>
                    <a:pt x="92075" y="11188"/>
                  </a:lnTo>
                  <a:close/>
                </a:path>
                <a:path w="2002154" h="337820">
                  <a:moveTo>
                    <a:pt x="735622" y="49809"/>
                  </a:moveTo>
                  <a:lnTo>
                    <a:pt x="731939" y="39306"/>
                  </a:lnTo>
                  <a:lnTo>
                    <a:pt x="713181" y="46075"/>
                  </a:lnTo>
                  <a:lnTo>
                    <a:pt x="696722" y="55905"/>
                  </a:lnTo>
                  <a:lnTo>
                    <a:pt x="670750" y="84670"/>
                  </a:lnTo>
                  <a:lnTo>
                    <a:pt x="654735" y="123126"/>
                  </a:lnTo>
                  <a:lnTo>
                    <a:pt x="649401" y="168770"/>
                  </a:lnTo>
                  <a:lnTo>
                    <a:pt x="650735" y="192557"/>
                  </a:lnTo>
                  <a:lnTo>
                    <a:pt x="661377" y="234607"/>
                  </a:lnTo>
                  <a:lnTo>
                    <a:pt x="682498" y="268732"/>
                  </a:lnTo>
                  <a:lnTo>
                    <a:pt x="731939" y="298107"/>
                  </a:lnTo>
                  <a:lnTo>
                    <a:pt x="735215" y="287604"/>
                  </a:lnTo>
                  <a:lnTo>
                    <a:pt x="720471" y="281076"/>
                  </a:lnTo>
                  <a:lnTo>
                    <a:pt x="707745" y="271983"/>
                  </a:lnTo>
                  <a:lnTo>
                    <a:pt x="681634" y="229590"/>
                  </a:lnTo>
                  <a:lnTo>
                    <a:pt x="673963" y="190233"/>
                  </a:lnTo>
                  <a:lnTo>
                    <a:pt x="673011" y="167411"/>
                  </a:lnTo>
                  <a:lnTo>
                    <a:pt x="673963" y="145326"/>
                  </a:lnTo>
                  <a:lnTo>
                    <a:pt x="681634" y="107035"/>
                  </a:lnTo>
                  <a:lnTo>
                    <a:pt x="707847" y="65316"/>
                  </a:lnTo>
                  <a:lnTo>
                    <a:pt x="720699" y="56311"/>
                  </a:lnTo>
                  <a:lnTo>
                    <a:pt x="735622" y="49809"/>
                  </a:lnTo>
                  <a:close/>
                </a:path>
                <a:path w="2002154" h="337820">
                  <a:moveTo>
                    <a:pt x="840803" y="38696"/>
                  </a:moveTo>
                  <a:lnTo>
                    <a:pt x="837247" y="38696"/>
                  </a:lnTo>
                  <a:lnTo>
                    <a:pt x="822236" y="39814"/>
                  </a:lnTo>
                  <a:lnTo>
                    <a:pt x="782345" y="61302"/>
                  </a:lnTo>
                  <a:lnTo>
                    <a:pt x="773404" y="95719"/>
                  </a:lnTo>
                  <a:lnTo>
                    <a:pt x="773607" y="101587"/>
                  </a:lnTo>
                  <a:lnTo>
                    <a:pt x="774204" y="107835"/>
                  </a:lnTo>
                  <a:lnTo>
                    <a:pt x="775208" y="114477"/>
                  </a:lnTo>
                  <a:lnTo>
                    <a:pt x="776605" y="121513"/>
                  </a:lnTo>
                  <a:lnTo>
                    <a:pt x="778751" y="131152"/>
                  </a:lnTo>
                  <a:lnTo>
                    <a:pt x="779818" y="137604"/>
                  </a:lnTo>
                  <a:lnTo>
                    <a:pt x="779818" y="147154"/>
                  </a:lnTo>
                  <a:lnTo>
                    <a:pt x="777659" y="152273"/>
                  </a:lnTo>
                  <a:lnTo>
                    <a:pt x="769010" y="160185"/>
                  </a:lnTo>
                  <a:lnTo>
                    <a:pt x="762495" y="162293"/>
                  </a:lnTo>
                  <a:lnTo>
                    <a:pt x="753757" y="162572"/>
                  </a:lnTo>
                  <a:lnTo>
                    <a:pt x="753757" y="173761"/>
                  </a:lnTo>
                  <a:lnTo>
                    <a:pt x="762495" y="174028"/>
                  </a:lnTo>
                  <a:lnTo>
                    <a:pt x="769010" y="176149"/>
                  </a:lnTo>
                  <a:lnTo>
                    <a:pt x="777659" y="184061"/>
                  </a:lnTo>
                  <a:lnTo>
                    <a:pt x="779818" y="189179"/>
                  </a:lnTo>
                  <a:lnTo>
                    <a:pt x="779818" y="198729"/>
                  </a:lnTo>
                  <a:lnTo>
                    <a:pt x="778751" y="205181"/>
                  </a:lnTo>
                  <a:lnTo>
                    <a:pt x="776605" y="214820"/>
                  </a:lnTo>
                  <a:lnTo>
                    <a:pt x="775208" y="221856"/>
                  </a:lnTo>
                  <a:lnTo>
                    <a:pt x="774204" y="228498"/>
                  </a:lnTo>
                  <a:lnTo>
                    <a:pt x="773607" y="234746"/>
                  </a:lnTo>
                  <a:lnTo>
                    <a:pt x="773404" y="240601"/>
                  </a:lnTo>
                  <a:lnTo>
                    <a:pt x="774395" y="254381"/>
                  </a:lnTo>
                  <a:lnTo>
                    <a:pt x="798258" y="290410"/>
                  </a:lnTo>
                  <a:lnTo>
                    <a:pt x="837247" y="298856"/>
                  </a:lnTo>
                  <a:lnTo>
                    <a:pt x="840803" y="298856"/>
                  </a:lnTo>
                  <a:lnTo>
                    <a:pt x="840803" y="288493"/>
                  </a:lnTo>
                  <a:lnTo>
                    <a:pt x="838746" y="288493"/>
                  </a:lnTo>
                  <a:lnTo>
                    <a:pt x="829398" y="287845"/>
                  </a:lnTo>
                  <a:lnTo>
                    <a:pt x="799388" y="264261"/>
                  </a:lnTo>
                  <a:lnTo>
                    <a:pt x="796594" y="243065"/>
                  </a:lnTo>
                  <a:lnTo>
                    <a:pt x="796594" y="236689"/>
                  </a:lnTo>
                  <a:lnTo>
                    <a:pt x="797509" y="228828"/>
                  </a:lnTo>
                  <a:lnTo>
                    <a:pt x="801141" y="210096"/>
                  </a:lnTo>
                  <a:lnTo>
                    <a:pt x="802055" y="203403"/>
                  </a:lnTo>
                  <a:lnTo>
                    <a:pt x="802055" y="191681"/>
                  </a:lnTo>
                  <a:lnTo>
                    <a:pt x="799782" y="185331"/>
                  </a:lnTo>
                  <a:lnTo>
                    <a:pt x="790689" y="175412"/>
                  </a:lnTo>
                  <a:lnTo>
                    <a:pt x="785266" y="171754"/>
                  </a:lnTo>
                  <a:lnTo>
                    <a:pt x="778992" y="169392"/>
                  </a:lnTo>
                  <a:lnTo>
                    <a:pt x="778992" y="166941"/>
                  </a:lnTo>
                  <a:lnTo>
                    <a:pt x="785266" y="164566"/>
                  </a:lnTo>
                  <a:lnTo>
                    <a:pt x="790689" y="160909"/>
                  </a:lnTo>
                  <a:lnTo>
                    <a:pt x="799782" y="151003"/>
                  </a:lnTo>
                  <a:lnTo>
                    <a:pt x="802055" y="144653"/>
                  </a:lnTo>
                  <a:lnTo>
                    <a:pt x="802055" y="132918"/>
                  </a:lnTo>
                  <a:lnTo>
                    <a:pt x="801141" y="126238"/>
                  </a:lnTo>
                  <a:lnTo>
                    <a:pt x="797509" y="107505"/>
                  </a:lnTo>
                  <a:lnTo>
                    <a:pt x="796594" y="99631"/>
                  </a:lnTo>
                  <a:lnTo>
                    <a:pt x="796594" y="93268"/>
                  </a:lnTo>
                  <a:lnTo>
                    <a:pt x="797293" y="82296"/>
                  </a:lnTo>
                  <a:lnTo>
                    <a:pt x="821118" y="51638"/>
                  </a:lnTo>
                  <a:lnTo>
                    <a:pt x="838746" y="49060"/>
                  </a:lnTo>
                  <a:lnTo>
                    <a:pt x="840803" y="49060"/>
                  </a:lnTo>
                  <a:lnTo>
                    <a:pt x="840803" y="38696"/>
                  </a:lnTo>
                  <a:close/>
                </a:path>
                <a:path w="2002154" h="337820">
                  <a:moveTo>
                    <a:pt x="1771827" y="162712"/>
                  </a:moveTo>
                  <a:lnTo>
                    <a:pt x="1763090" y="162433"/>
                  </a:lnTo>
                  <a:lnTo>
                    <a:pt x="1756562" y="160324"/>
                  </a:lnTo>
                  <a:lnTo>
                    <a:pt x="1747926" y="152412"/>
                  </a:lnTo>
                  <a:lnTo>
                    <a:pt x="1745767" y="147294"/>
                  </a:lnTo>
                  <a:lnTo>
                    <a:pt x="1745767" y="137744"/>
                  </a:lnTo>
                  <a:lnTo>
                    <a:pt x="1746834" y="131279"/>
                  </a:lnTo>
                  <a:lnTo>
                    <a:pt x="1748967" y="121640"/>
                  </a:lnTo>
                  <a:lnTo>
                    <a:pt x="1750377" y="114604"/>
                  </a:lnTo>
                  <a:lnTo>
                    <a:pt x="1751380" y="107962"/>
                  </a:lnTo>
                  <a:lnTo>
                    <a:pt x="1751977" y="101714"/>
                  </a:lnTo>
                  <a:lnTo>
                    <a:pt x="1752180" y="95859"/>
                  </a:lnTo>
                  <a:lnTo>
                    <a:pt x="1751177" y="82562"/>
                  </a:lnTo>
                  <a:lnTo>
                    <a:pt x="1727327" y="47155"/>
                  </a:lnTo>
                  <a:lnTo>
                    <a:pt x="1688325" y="38696"/>
                  </a:lnTo>
                  <a:lnTo>
                    <a:pt x="1684782" y="38696"/>
                  </a:lnTo>
                  <a:lnTo>
                    <a:pt x="1684782" y="49060"/>
                  </a:lnTo>
                  <a:lnTo>
                    <a:pt x="1686826" y="49060"/>
                  </a:lnTo>
                  <a:lnTo>
                    <a:pt x="1696186" y="49707"/>
                  </a:lnTo>
                  <a:lnTo>
                    <a:pt x="1728279" y="82372"/>
                  </a:lnTo>
                  <a:lnTo>
                    <a:pt x="1728990" y="93408"/>
                  </a:lnTo>
                  <a:lnTo>
                    <a:pt x="1728990" y="99771"/>
                  </a:lnTo>
                  <a:lnTo>
                    <a:pt x="1728076" y="107632"/>
                  </a:lnTo>
                  <a:lnTo>
                    <a:pt x="1724431" y="126377"/>
                  </a:lnTo>
                  <a:lnTo>
                    <a:pt x="1723529" y="133057"/>
                  </a:lnTo>
                  <a:lnTo>
                    <a:pt x="1723529" y="144792"/>
                  </a:lnTo>
                  <a:lnTo>
                    <a:pt x="1725803" y="151130"/>
                  </a:lnTo>
                  <a:lnTo>
                    <a:pt x="1734896" y="161048"/>
                  </a:lnTo>
                  <a:lnTo>
                    <a:pt x="1740306" y="164706"/>
                  </a:lnTo>
                  <a:lnTo>
                    <a:pt x="1746580" y="167068"/>
                  </a:lnTo>
                  <a:lnTo>
                    <a:pt x="1746580" y="169532"/>
                  </a:lnTo>
                  <a:lnTo>
                    <a:pt x="1740306" y="171894"/>
                  </a:lnTo>
                  <a:lnTo>
                    <a:pt x="1734896" y="175552"/>
                  </a:lnTo>
                  <a:lnTo>
                    <a:pt x="1725803" y="185470"/>
                  </a:lnTo>
                  <a:lnTo>
                    <a:pt x="1723529" y="191808"/>
                  </a:lnTo>
                  <a:lnTo>
                    <a:pt x="1723529" y="203542"/>
                  </a:lnTo>
                  <a:lnTo>
                    <a:pt x="1724431" y="210235"/>
                  </a:lnTo>
                  <a:lnTo>
                    <a:pt x="1728076" y="228968"/>
                  </a:lnTo>
                  <a:lnTo>
                    <a:pt x="1728990" y="236829"/>
                  </a:lnTo>
                  <a:lnTo>
                    <a:pt x="1728990" y="243205"/>
                  </a:lnTo>
                  <a:lnTo>
                    <a:pt x="1728279" y="254647"/>
                  </a:lnTo>
                  <a:lnTo>
                    <a:pt x="1704467" y="285915"/>
                  </a:lnTo>
                  <a:lnTo>
                    <a:pt x="1686826" y="288493"/>
                  </a:lnTo>
                  <a:lnTo>
                    <a:pt x="1684782" y="288493"/>
                  </a:lnTo>
                  <a:lnTo>
                    <a:pt x="1684782" y="298856"/>
                  </a:lnTo>
                  <a:lnTo>
                    <a:pt x="1688325" y="298856"/>
                  </a:lnTo>
                  <a:lnTo>
                    <a:pt x="1703349" y="297738"/>
                  </a:lnTo>
                  <a:lnTo>
                    <a:pt x="1743240" y="276186"/>
                  </a:lnTo>
                  <a:lnTo>
                    <a:pt x="1752180" y="240741"/>
                  </a:lnTo>
                  <a:lnTo>
                    <a:pt x="1751977" y="234886"/>
                  </a:lnTo>
                  <a:lnTo>
                    <a:pt x="1751380" y="228638"/>
                  </a:lnTo>
                  <a:lnTo>
                    <a:pt x="1750377" y="221996"/>
                  </a:lnTo>
                  <a:lnTo>
                    <a:pt x="1748967" y="214960"/>
                  </a:lnTo>
                  <a:lnTo>
                    <a:pt x="1746834" y="205320"/>
                  </a:lnTo>
                  <a:lnTo>
                    <a:pt x="1745767" y="198856"/>
                  </a:lnTo>
                  <a:lnTo>
                    <a:pt x="1745767" y="189306"/>
                  </a:lnTo>
                  <a:lnTo>
                    <a:pt x="1747926" y="184200"/>
                  </a:lnTo>
                  <a:lnTo>
                    <a:pt x="1756562" y="176276"/>
                  </a:lnTo>
                  <a:lnTo>
                    <a:pt x="1763090" y="174167"/>
                  </a:lnTo>
                  <a:lnTo>
                    <a:pt x="1771827" y="173901"/>
                  </a:lnTo>
                  <a:lnTo>
                    <a:pt x="1771827" y="162712"/>
                  </a:lnTo>
                  <a:close/>
                </a:path>
                <a:path w="2002154" h="337820">
                  <a:moveTo>
                    <a:pt x="1876209" y="168770"/>
                  </a:moveTo>
                  <a:lnTo>
                    <a:pt x="1870862" y="123126"/>
                  </a:lnTo>
                  <a:lnTo>
                    <a:pt x="1854860" y="84670"/>
                  </a:lnTo>
                  <a:lnTo>
                    <a:pt x="1828888" y="55905"/>
                  </a:lnTo>
                  <a:lnTo>
                    <a:pt x="1793671" y="39306"/>
                  </a:lnTo>
                  <a:lnTo>
                    <a:pt x="1789988" y="49809"/>
                  </a:lnTo>
                  <a:lnTo>
                    <a:pt x="1804962" y="56311"/>
                  </a:lnTo>
                  <a:lnTo>
                    <a:pt x="1817852" y="65316"/>
                  </a:lnTo>
                  <a:lnTo>
                    <a:pt x="1844014" y="107035"/>
                  </a:lnTo>
                  <a:lnTo>
                    <a:pt x="1851647" y="145326"/>
                  </a:lnTo>
                  <a:lnTo>
                    <a:pt x="1852599" y="167411"/>
                  </a:lnTo>
                  <a:lnTo>
                    <a:pt x="1851647" y="190233"/>
                  </a:lnTo>
                  <a:lnTo>
                    <a:pt x="1843976" y="229590"/>
                  </a:lnTo>
                  <a:lnTo>
                    <a:pt x="1817865" y="271983"/>
                  </a:lnTo>
                  <a:lnTo>
                    <a:pt x="1790395" y="287604"/>
                  </a:lnTo>
                  <a:lnTo>
                    <a:pt x="1793671" y="298107"/>
                  </a:lnTo>
                  <a:lnTo>
                    <a:pt x="1828965" y="281546"/>
                  </a:lnTo>
                  <a:lnTo>
                    <a:pt x="1854923" y="252882"/>
                  </a:lnTo>
                  <a:lnTo>
                    <a:pt x="1870887" y="214490"/>
                  </a:lnTo>
                  <a:lnTo>
                    <a:pt x="1874875" y="192557"/>
                  </a:lnTo>
                  <a:lnTo>
                    <a:pt x="1876209" y="168770"/>
                  </a:lnTo>
                  <a:close/>
                </a:path>
                <a:path w="2002154" h="337820">
                  <a:moveTo>
                    <a:pt x="2001710" y="168757"/>
                  </a:moveTo>
                  <a:lnTo>
                    <a:pt x="1995944" y="109080"/>
                  </a:lnTo>
                  <a:lnTo>
                    <a:pt x="1978647" y="57988"/>
                  </a:lnTo>
                  <a:lnTo>
                    <a:pt x="1950720" y="20091"/>
                  </a:lnTo>
                  <a:lnTo>
                    <a:pt x="1913026" y="0"/>
                  </a:lnTo>
                  <a:lnTo>
                    <a:pt x="1909622" y="11188"/>
                  </a:lnTo>
                  <a:lnTo>
                    <a:pt x="1925129" y="19227"/>
                  </a:lnTo>
                  <a:lnTo>
                    <a:pt x="1938629" y="30937"/>
                  </a:lnTo>
                  <a:lnTo>
                    <a:pt x="1959622" y="65354"/>
                  </a:lnTo>
                  <a:lnTo>
                    <a:pt x="1972360" y="112115"/>
                  </a:lnTo>
                  <a:lnTo>
                    <a:pt x="1976602" y="168897"/>
                  </a:lnTo>
                  <a:lnTo>
                    <a:pt x="1975548" y="198475"/>
                  </a:lnTo>
                  <a:lnTo>
                    <a:pt x="1967052" y="250151"/>
                  </a:lnTo>
                  <a:lnTo>
                    <a:pt x="1950123" y="291249"/>
                  </a:lnTo>
                  <a:lnTo>
                    <a:pt x="1909622" y="326326"/>
                  </a:lnTo>
                  <a:lnTo>
                    <a:pt x="1913026" y="337515"/>
                  </a:lnTo>
                  <a:lnTo>
                    <a:pt x="1950720" y="317436"/>
                  </a:lnTo>
                  <a:lnTo>
                    <a:pt x="1978647" y="279539"/>
                  </a:lnTo>
                  <a:lnTo>
                    <a:pt x="1995944" y="228447"/>
                  </a:lnTo>
                  <a:lnTo>
                    <a:pt x="2000262" y="199682"/>
                  </a:lnTo>
                  <a:lnTo>
                    <a:pt x="2001710" y="168757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2225" y="4300575"/>
              <a:ext cx="1797050" cy="337820"/>
            </a:xfrm>
            <a:custGeom>
              <a:avLst/>
              <a:gdLst/>
              <a:ahLst/>
              <a:cxnLst/>
              <a:rect l="l" t="t" r="r" b="b"/>
              <a:pathLst>
                <a:path w="1797050" h="337820">
                  <a:moveTo>
                    <a:pt x="92075" y="11188"/>
                  </a:moveTo>
                  <a:lnTo>
                    <a:pt x="88671" y="0"/>
                  </a:lnTo>
                  <a:lnTo>
                    <a:pt x="68605" y="7823"/>
                  </a:lnTo>
                  <a:lnTo>
                    <a:pt x="50977" y="20091"/>
                  </a:lnTo>
                  <a:lnTo>
                    <a:pt x="23050" y="57988"/>
                  </a:lnTo>
                  <a:lnTo>
                    <a:pt x="5753" y="109080"/>
                  </a:lnTo>
                  <a:lnTo>
                    <a:pt x="0" y="168897"/>
                  </a:lnTo>
                  <a:lnTo>
                    <a:pt x="1435" y="199682"/>
                  </a:lnTo>
                  <a:lnTo>
                    <a:pt x="12954" y="255066"/>
                  </a:lnTo>
                  <a:lnTo>
                    <a:pt x="35788" y="300710"/>
                  </a:lnTo>
                  <a:lnTo>
                    <a:pt x="68605" y="329704"/>
                  </a:lnTo>
                  <a:lnTo>
                    <a:pt x="88671" y="337515"/>
                  </a:lnTo>
                  <a:lnTo>
                    <a:pt x="92075" y="326326"/>
                  </a:lnTo>
                  <a:lnTo>
                    <a:pt x="76568" y="318300"/>
                  </a:lnTo>
                  <a:lnTo>
                    <a:pt x="63068" y="306603"/>
                  </a:lnTo>
                  <a:lnTo>
                    <a:pt x="42075" y="272237"/>
                  </a:lnTo>
                  <a:lnTo>
                    <a:pt x="29337" y="225564"/>
                  </a:lnTo>
                  <a:lnTo>
                    <a:pt x="25095" y="168757"/>
                  </a:lnTo>
                  <a:lnTo>
                    <a:pt x="26149" y="139255"/>
                  </a:lnTo>
                  <a:lnTo>
                    <a:pt x="34645" y="87477"/>
                  </a:lnTo>
                  <a:lnTo>
                    <a:pt x="51574" y="46316"/>
                  </a:lnTo>
                  <a:lnTo>
                    <a:pt x="76568" y="19227"/>
                  </a:lnTo>
                  <a:lnTo>
                    <a:pt x="92075" y="11188"/>
                  </a:lnTo>
                  <a:close/>
                </a:path>
                <a:path w="1797050" h="337820">
                  <a:moveTo>
                    <a:pt x="735622" y="49809"/>
                  </a:moveTo>
                  <a:lnTo>
                    <a:pt x="731939" y="39306"/>
                  </a:lnTo>
                  <a:lnTo>
                    <a:pt x="713181" y="46075"/>
                  </a:lnTo>
                  <a:lnTo>
                    <a:pt x="696722" y="55905"/>
                  </a:lnTo>
                  <a:lnTo>
                    <a:pt x="670750" y="84670"/>
                  </a:lnTo>
                  <a:lnTo>
                    <a:pt x="654735" y="123126"/>
                  </a:lnTo>
                  <a:lnTo>
                    <a:pt x="649401" y="168770"/>
                  </a:lnTo>
                  <a:lnTo>
                    <a:pt x="650735" y="192557"/>
                  </a:lnTo>
                  <a:lnTo>
                    <a:pt x="661377" y="234607"/>
                  </a:lnTo>
                  <a:lnTo>
                    <a:pt x="682498" y="268732"/>
                  </a:lnTo>
                  <a:lnTo>
                    <a:pt x="731939" y="298107"/>
                  </a:lnTo>
                  <a:lnTo>
                    <a:pt x="735215" y="287604"/>
                  </a:lnTo>
                  <a:lnTo>
                    <a:pt x="720471" y="281076"/>
                  </a:lnTo>
                  <a:lnTo>
                    <a:pt x="707745" y="271983"/>
                  </a:lnTo>
                  <a:lnTo>
                    <a:pt x="681634" y="229590"/>
                  </a:lnTo>
                  <a:lnTo>
                    <a:pt x="673963" y="190233"/>
                  </a:lnTo>
                  <a:lnTo>
                    <a:pt x="673011" y="167411"/>
                  </a:lnTo>
                  <a:lnTo>
                    <a:pt x="673963" y="145326"/>
                  </a:lnTo>
                  <a:lnTo>
                    <a:pt x="681634" y="107035"/>
                  </a:lnTo>
                  <a:lnTo>
                    <a:pt x="707847" y="65316"/>
                  </a:lnTo>
                  <a:lnTo>
                    <a:pt x="720699" y="56311"/>
                  </a:lnTo>
                  <a:lnTo>
                    <a:pt x="735622" y="49809"/>
                  </a:lnTo>
                  <a:close/>
                </a:path>
                <a:path w="1797050" h="337820">
                  <a:moveTo>
                    <a:pt x="840803" y="38696"/>
                  </a:moveTo>
                  <a:lnTo>
                    <a:pt x="837247" y="38696"/>
                  </a:lnTo>
                  <a:lnTo>
                    <a:pt x="822236" y="39814"/>
                  </a:lnTo>
                  <a:lnTo>
                    <a:pt x="782345" y="61302"/>
                  </a:lnTo>
                  <a:lnTo>
                    <a:pt x="773404" y="95719"/>
                  </a:lnTo>
                  <a:lnTo>
                    <a:pt x="773607" y="101587"/>
                  </a:lnTo>
                  <a:lnTo>
                    <a:pt x="774204" y="107835"/>
                  </a:lnTo>
                  <a:lnTo>
                    <a:pt x="775208" y="114477"/>
                  </a:lnTo>
                  <a:lnTo>
                    <a:pt x="776605" y="121513"/>
                  </a:lnTo>
                  <a:lnTo>
                    <a:pt x="778751" y="131152"/>
                  </a:lnTo>
                  <a:lnTo>
                    <a:pt x="779818" y="137604"/>
                  </a:lnTo>
                  <a:lnTo>
                    <a:pt x="779818" y="147154"/>
                  </a:lnTo>
                  <a:lnTo>
                    <a:pt x="777659" y="152273"/>
                  </a:lnTo>
                  <a:lnTo>
                    <a:pt x="769010" y="160185"/>
                  </a:lnTo>
                  <a:lnTo>
                    <a:pt x="762495" y="162293"/>
                  </a:lnTo>
                  <a:lnTo>
                    <a:pt x="753757" y="162572"/>
                  </a:lnTo>
                  <a:lnTo>
                    <a:pt x="753757" y="173761"/>
                  </a:lnTo>
                  <a:lnTo>
                    <a:pt x="762495" y="174028"/>
                  </a:lnTo>
                  <a:lnTo>
                    <a:pt x="769010" y="176149"/>
                  </a:lnTo>
                  <a:lnTo>
                    <a:pt x="777659" y="184061"/>
                  </a:lnTo>
                  <a:lnTo>
                    <a:pt x="779818" y="189179"/>
                  </a:lnTo>
                  <a:lnTo>
                    <a:pt x="779818" y="198729"/>
                  </a:lnTo>
                  <a:lnTo>
                    <a:pt x="778751" y="205181"/>
                  </a:lnTo>
                  <a:lnTo>
                    <a:pt x="776605" y="214820"/>
                  </a:lnTo>
                  <a:lnTo>
                    <a:pt x="775208" y="221856"/>
                  </a:lnTo>
                  <a:lnTo>
                    <a:pt x="774204" y="228498"/>
                  </a:lnTo>
                  <a:lnTo>
                    <a:pt x="773607" y="234746"/>
                  </a:lnTo>
                  <a:lnTo>
                    <a:pt x="773404" y="240601"/>
                  </a:lnTo>
                  <a:lnTo>
                    <a:pt x="774395" y="254381"/>
                  </a:lnTo>
                  <a:lnTo>
                    <a:pt x="798258" y="290410"/>
                  </a:lnTo>
                  <a:lnTo>
                    <a:pt x="837247" y="298856"/>
                  </a:lnTo>
                  <a:lnTo>
                    <a:pt x="840803" y="298856"/>
                  </a:lnTo>
                  <a:lnTo>
                    <a:pt x="840803" y="288493"/>
                  </a:lnTo>
                  <a:lnTo>
                    <a:pt x="838746" y="288493"/>
                  </a:lnTo>
                  <a:lnTo>
                    <a:pt x="829398" y="287845"/>
                  </a:lnTo>
                  <a:lnTo>
                    <a:pt x="799388" y="264261"/>
                  </a:lnTo>
                  <a:lnTo>
                    <a:pt x="796594" y="243065"/>
                  </a:lnTo>
                  <a:lnTo>
                    <a:pt x="796594" y="236689"/>
                  </a:lnTo>
                  <a:lnTo>
                    <a:pt x="797509" y="228828"/>
                  </a:lnTo>
                  <a:lnTo>
                    <a:pt x="801141" y="210096"/>
                  </a:lnTo>
                  <a:lnTo>
                    <a:pt x="802055" y="203403"/>
                  </a:lnTo>
                  <a:lnTo>
                    <a:pt x="802055" y="191681"/>
                  </a:lnTo>
                  <a:lnTo>
                    <a:pt x="799782" y="185331"/>
                  </a:lnTo>
                  <a:lnTo>
                    <a:pt x="790689" y="175412"/>
                  </a:lnTo>
                  <a:lnTo>
                    <a:pt x="785266" y="171754"/>
                  </a:lnTo>
                  <a:lnTo>
                    <a:pt x="778992" y="169392"/>
                  </a:lnTo>
                  <a:lnTo>
                    <a:pt x="778992" y="166941"/>
                  </a:lnTo>
                  <a:lnTo>
                    <a:pt x="785266" y="164566"/>
                  </a:lnTo>
                  <a:lnTo>
                    <a:pt x="790689" y="160909"/>
                  </a:lnTo>
                  <a:lnTo>
                    <a:pt x="799782" y="151003"/>
                  </a:lnTo>
                  <a:lnTo>
                    <a:pt x="802055" y="144653"/>
                  </a:lnTo>
                  <a:lnTo>
                    <a:pt x="802055" y="132918"/>
                  </a:lnTo>
                  <a:lnTo>
                    <a:pt x="801141" y="126238"/>
                  </a:lnTo>
                  <a:lnTo>
                    <a:pt x="797509" y="107505"/>
                  </a:lnTo>
                  <a:lnTo>
                    <a:pt x="796594" y="99631"/>
                  </a:lnTo>
                  <a:lnTo>
                    <a:pt x="796594" y="93268"/>
                  </a:lnTo>
                  <a:lnTo>
                    <a:pt x="797293" y="82296"/>
                  </a:lnTo>
                  <a:lnTo>
                    <a:pt x="821118" y="51638"/>
                  </a:lnTo>
                  <a:lnTo>
                    <a:pt x="838746" y="49060"/>
                  </a:lnTo>
                  <a:lnTo>
                    <a:pt x="840803" y="49060"/>
                  </a:lnTo>
                  <a:lnTo>
                    <a:pt x="840803" y="38696"/>
                  </a:lnTo>
                  <a:close/>
                </a:path>
                <a:path w="1797050" h="337820">
                  <a:moveTo>
                    <a:pt x="1567040" y="162712"/>
                  </a:moveTo>
                  <a:lnTo>
                    <a:pt x="1558302" y="162433"/>
                  </a:lnTo>
                  <a:lnTo>
                    <a:pt x="1551774" y="160324"/>
                  </a:lnTo>
                  <a:lnTo>
                    <a:pt x="1543138" y="152412"/>
                  </a:lnTo>
                  <a:lnTo>
                    <a:pt x="1540979" y="147294"/>
                  </a:lnTo>
                  <a:lnTo>
                    <a:pt x="1540979" y="137744"/>
                  </a:lnTo>
                  <a:lnTo>
                    <a:pt x="1542046" y="131279"/>
                  </a:lnTo>
                  <a:lnTo>
                    <a:pt x="1544180" y="121640"/>
                  </a:lnTo>
                  <a:lnTo>
                    <a:pt x="1545590" y="114604"/>
                  </a:lnTo>
                  <a:lnTo>
                    <a:pt x="1546593" y="107962"/>
                  </a:lnTo>
                  <a:lnTo>
                    <a:pt x="1547190" y="101714"/>
                  </a:lnTo>
                  <a:lnTo>
                    <a:pt x="1547393" y="95859"/>
                  </a:lnTo>
                  <a:lnTo>
                    <a:pt x="1546390" y="82562"/>
                  </a:lnTo>
                  <a:lnTo>
                    <a:pt x="1522539" y="47155"/>
                  </a:lnTo>
                  <a:lnTo>
                    <a:pt x="1483537" y="38696"/>
                  </a:lnTo>
                  <a:lnTo>
                    <a:pt x="1479994" y="38696"/>
                  </a:lnTo>
                  <a:lnTo>
                    <a:pt x="1479994" y="49060"/>
                  </a:lnTo>
                  <a:lnTo>
                    <a:pt x="1482039" y="49060"/>
                  </a:lnTo>
                  <a:lnTo>
                    <a:pt x="1491399" y="49707"/>
                  </a:lnTo>
                  <a:lnTo>
                    <a:pt x="1523492" y="82372"/>
                  </a:lnTo>
                  <a:lnTo>
                    <a:pt x="1524203" y="93408"/>
                  </a:lnTo>
                  <a:lnTo>
                    <a:pt x="1524203" y="99771"/>
                  </a:lnTo>
                  <a:lnTo>
                    <a:pt x="1523288" y="107632"/>
                  </a:lnTo>
                  <a:lnTo>
                    <a:pt x="1519643" y="126377"/>
                  </a:lnTo>
                  <a:lnTo>
                    <a:pt x="1518742" y="133057"/>
                  </a:lnTo>
                  <a:lnTo>
                    <a:pt x="1518742" y="144792"/>
                  </a:lnTo>
                  <a:lnTo>
                    <a:pt x="1521015" y="151130"/>
                  </a:lnTo>
                  <a:lnTo>
                    <a:pt x="1530108" y="161048"/>
                  </a:lnTo>
                  <a:lnTo>
                    <a:pt x="1535518" y="164706"/>
                  </a:lnTo>
                  <a:lnTo>
                    <a:pt x="1541792" y="167068"/>
                  </a:lnTo>
                  <a:lnTo>
                    <a:pt x="1541792" y="169532"/>
                  </a:lnTo>
                  <a:lnTo>
                    <a:pt x="1535518" y="171894"/>
                  </a:lnTo>
                  <a:lnTo>
                    <a:pt x="1530108" y="175552"/>
                  </a:lnTo>
                  <a:lnTo>
                    <a:pt x="1521015" y="185470"/>
                  </a:lnTo>
                  <a:lnTo>
                    <a:pt x="1518742" y="191808"/>
                  </a:lnTo>
                  <a:lnTo>
                    <a:pt x="1518742" y="203542"/>
                  </a:lnTo>
                  <a:lnTo>
                    <a:pt x="1519643" y="210235"/>
                  </a:lnTo>
                  <a:lnTo>
                    <a:pt x="1523288" y="228968"/>
                  </a:lnTo>
                  <a:lnTo>
                    <a:pt x="1524203" y="236829"/>
                  </a:lnTo>
                  <a:lnTo>
                    <a:pt x="1524203" y="243205"/>
                  </a:lnTo>
                  <a:lnTo>
                    <a:pt x="1523492" y="254647"/>
                  </a:lnTo>
                  <a:lnTo>
                    <a:pt x="1499679" y="285915"/>
                  </a:lnTo>
                  <a:lnTo>
                    <a:pt x="1482039" y="288493"/>
                  </a:lnTo>
                  <a:lnTo>
                    <a:pt x="1479994" y="288493"/>
                  </a:lnTo>
                  <a:lnTo>
                    <a:pt x="1479994" y="298856"/>
                  </a:lnTo>
                  <a:lnTo>
                    <a:pt x="1483537" y="298856"/>
                  </a:lnTo>
                  <a:lnTo>
                    <a:pt x="1498561" y="297738"/>
                  </a:lnTo>
                  <a:lnTo>
                    <a:pt x="1538452" y="276186"/>
                  </a:lnTo>
                  <a:lnTo>
                    <a:pt x="1547393" y="240741"/>
                  </a:lnTo>
                  <a:lnTo>
                    <a:pt x="1547190" y="234886"/>
                  </a:lnTo>
                  <a:lnTo>
                    <a:pt x="1546593" y="228638"/>
                  </a:lnTo>
                  <a:lnTo>
                    <a:pt x="1545590" y="221996"/>
                  </a:lnTo>
                  <a:lnTo>
                    <a:pt x="1544180" y="214960"/>
                  </a:lnTo>
                  <a:lnTo>
                    <a:pt x="1542046" y="205320"/>
                  </a:lnTo>
                  <a:lnTo>
                    <a:pt x="1540979" y="198856"/>
                  </a:lnTo>
                  <a:lnTo>
                    <a:pt x="1540979" y="189306"/>
                  </a:lnTo>
                  <a:lnTo>
                    <a:pt x="1543138" y="184200"/>
                  </a:lnTo>
                  <a:lnTo>
                    <a:pt x="1551774" y="176276"/>
                  </a:lnTo>
                  <a:lnTo>
                    <a:pt x="1558302" y="174167"/>
                  </a:lnTo>
                  <a:lnTo>
                    <a:pt x="1567040" y="173901"/>
                  </a:lnTo>
                  <a:lnTo>
                    <a:pt x="1567040" y="162712"/>
                  </a:lnTo>
                  <a:close/>
                </a:path>
                <a:path w="1797050" h="337820">
                  <a:moveTo>
                    <a:pt x="1671421" y="168770"/>
                  </a:moveTo>
                  <a:lnTo>
                    <a:pt x="1666087" y="123126"/>
                  </a:lnTo>
                  <a:lnTo>
                    <a:pt x="1650072" y="84670"/>
                  </a:lnTo>
                  <a:lnTo>
                    <a:pt x="1624101" y="55905"/>
                  </a:lnTo>
                  <a:lnTo>
                    <a:pt x="1588884" y="39306"/>
                  </a:lnTo>
                  <a:lnTo>
                    <a:pt x="1585201" y="49809"/>
                  </a:lnTo>
                  <a:lnTo>
                    <a:pt x="1600174" y="56311"/>
                  </a:lnTo>
                  <a:lnTo>
                    <a:pt x="1613065" y="65316"/>
                  </a:lnTo>
                  <a:lnTo>
                    <a:pt x="1639227" y="107035"/>
                  </a:lnTo>
                  <a:lnTo>
                    <a:pt x="1646859" y="145326"/>
                  </a:lnTo>
                  <a:lnTo>
                    <a:pt x="1647812" y="167411"/>
                  </a:lnTo>
                  <a:lnTo>
                    <a:pt x="1646859" y="190233"/>
                  </a:lnTo>
                  <a:lnTo>
                    <a:pt x="1639189" y="229590"/>
                  </a:lnTo>
                  <a:lnTo>
                    <a:pt x="1613077" y="271983"/>
                  </a:lnTo>
                  <a:lnTo>
                    <a:pt x="1585607" y="287604"/>
                  </a:lnTo>
                  <a:lnTo>
                    <a:pt x="1588884" y="298107"/>
                  </a:lnTo>
                  <a:lnTo>
                    <a:pt x="1624177" y="281546"/>
                  </a:lnTo>
                  <a:lnTo>
                    <a:pt x="1650136" y="252882"/>
                  </a:lnTo>
                  <a:lnTo>
                    <a:pt x="1666100" y="214490"/>
                  </a:lnTo>
                  <a:lnTo>
                    <a:pt x="1670088" y="192557"/>
                  </a:lnTo>
                  <a:lnTo>
                    <a:pt x="1671421" y="168770"/>
                  </a:lnTo>
                  <a:close/>
                </a:path>
                <a:path w="1797050" h="337820">
                  <a:moveTo>
                    <a:pt x="1796923" y="168757"/>
                  </a:moveTo>
                  <a:lnTo>
                    <a:pt x="1791157" y="109080"/>
                  </a:lnTo>
                  <a:lnTo>
                    <a:pt x="1773859" y="57988"/>
                  </a:lnTo>
                  <a:lnTo>
                    <a:pt x="1745932" y="20091"/>
                  </a:lnTo>
                  <a:lnTo>
                    <a:pt x="1708238" y="0"/>
                  </a:lnTo>
                  <a:lnTo>
                    <a:pt x="1704835" y="11188"/>
                  </a:lnTo>
                  <a:lnTo>
                    <a:pt x="1720342" y="19227"/>
                  </a:lnTo>
                  <a:lnTo>
                    <a:pt x="1733842" y="30937"/>
                  </a:lnTo>
                  <a:lnTo>
                    <a:pt x="1754835" y="65354"/>
                  </a:lnTo>
                  <a:lnTo>
                    <a:pt x="1767573" y="112115"/>
                  </a:lnTo>
                  <a:lnTo>
                    <a:pt x="1771815" y="168897"/>
                  </a:lnTo>
                  <a:lnTo>
                    <a:pt x="1770761" y="198475"/>
                  </a:lnTo>
                  <a:lnTo>
                    <a:pt x="1762264" y="250151"/>
                  </a:lnTo>
                  <a:lnTo>
                    <a:pt x="1745335" y="291249"/>
                  </a:lnTo>
                  <a:lnTo>
                    <a:pt x="1704835" y="326326"/>
                  </a:lnTo>
                  <a:lnTo>
                    <a:pt x="1708238" y="337515"/>
                  </a:lnTo>
                  <a:lnTo>
                    <a:pt x="1745932" y="317436"/>
                  </a:lnTo>
                  <a:lnTo>
                    <a:pt x="1773859" y="279539"/>
                  </a:lnTo>
                  <a:lnTo>
                    <a:pt x="1791157" y="228447"/>
                  </a:lnTo>
                  <a:lnTo>
                    <a:pt x="1795475" y="199682"/>
                  </a:lnTo>
                  <a:lnTo>
                    <a:pt x="1796923" y="168757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447271" y="4719675"/>
            <a:ext cx="1838960" cy="337820"/>
          </a:xfrm>
          <a:custGeom>
            <a:avLst/>
            <a:gdLst/>
            <a:ahLst/>
            <a:cxnLst/>
            <a:rect l="l" t="t" r="r" b="b"/>
            <a:pathLst>
              <a:path w="1838960" h="337820">
                <a:moveTo>
                  <a:pt x="92075" y="11188"/>
                </a:moveTo>
                <a:lnTo>
                  <a:pt x="88671" y="0"/>
                </a:lnTo>
                <a:lnTo>
                  <a:pt x="68605" y="7823"/>
                </a:lnTo>
                <a:lnTo>
                  <a:pt x="50977" y="20091"/>
                </a:lnTo>
                <a:lnTo>
                  <a:pt x="23050" y="57988"/>
                </a:lnTo>
                <a:lnTo>
                  <a:pt x="5753" y="109080"/>
                </a:lnTo>
                <a:lnTo>
                  <a:pt x="0" y="168897"/>
                </a:lnTo>
                <a:lnTo>
                  <a:pt x="1435" y="199682"/>
                </a:lnTo>
                <a:lnTo>
                  <a:pt x="12954" y="255066"/>
                </a:lnTo>
                <a:lnTo>
                  <a:pt x="35788" y="300710"/>
                </a:lnTo>
                <a:lnTo>
                  <a:pt x="68605" y="329704"/>
                </a:lnTo>
                <a:lnTo>
                  <a:pt x="88671" y="337515"/>
                </a:lnTo>
                <a:lnTo>
                  <a:pt x="92075" y="326326"/>
                </a:lnTo>
                <a:lnTo>
                  <a:pt x="76568" y="318300"/>
                </a:lnTo>
                <a:lnTo>
                  <a:pt x="63068" y="306603"/>
                </a:lnTo>
                <a:lnTo>
                  <a:pt x="42075" y="272237"/>
                </a:lnTo>
                <a:lnTo>
                  <a:pt x="29337" y="225564"/>
                </a:lnTo>
                <a:lnTo>
                  <a:pt x="25095" y="168757"/>
                </a:lnTo>
                <a:lnTo>
                  <a:pt x="26149" y="139255"/>
                </a:lnTo>
                <a:lnTo>
                  <a:pt x="34645" y="87477"/>
                </a:lnTo>
                <a:lnTo>
                  <a:pt x="51574" y="46316"/>
                </a:lnTo>
                <a:lnTo>
                  <a:pt x="76568" y="19227"/>
                </a:lnTo>
                <a:lnTo>
                  <a:pt x="92075" y="11188"/>
                </a:lnTo>
                <a:close/>
              </a:path>
              <a:path w="1838960" h="337820">
                <a:moveTo>
                  <a:pt x="735622" y="49809"/>
                </a:moveTo>
                <a:lnTo>
                  <a:pt x="731939" y="39306"/>
                </a:lnTo>
                <a:lnTo>
                  <a:pt x="713181" y="46075"/>
                </a:lnTo>
                <a:lnTo>
                  <a:pt x="696722" y="55905"/>
                </a:lnTo>
                <a:lnTo>
                  <a:pt x="670750" y="84670"/>
                </a:lnTo>
                <a:lnTo>
                  <a:pt x="654735" y="123126"/>
                </a:lnTo>
                <a:lnTo>
                  <a:pt x="649401" y="168770"/>
                </a:lnTo>
                <a:lnTo>
                  <a:pt x="650735" y="192557"/>
                </a:lnTo>
                <a:lnTo>
                  <a:pt x="661377" y="234607"/>
                </a:lnTo>
                <a:lnTo>
                  <a:pt x="682498" y="268732"/>
                </a:lnTo>
                <a:lnTo>
                  <a:pt x="731939" y="298107"/>
                </a:lnTo>
                <a:lnTo>
                  <a:pt x="735215" y="287604"/>
                </a:lnTo>
                <a:lnTo>
                  <a:pt x="720471" y="281076"/>
                </a:lnTo>
                <a:lnTo>
                  <a:pt x="707745" y="271983"/>
                </a:lnTo>
                <a:lnTo>
                  <a:pt x="681634" y="229590"/>
                </a:lnTo>
                <a:lnTo>
                  <a:pt x="673963" y="190233"/>
                </a:lnTo>
                <a:lnTo>
                  <a:pt x="673011" y="167411"/>
                </a:lnTo>
                <a:lnTo>
                  <a:pt x="673963" y="145326"/>
                </a:lnTo>
                <a:lnTo>
                  <a:pt x="681634" y="107035"/>
                </a:lnTo>
                <a:lnTo>
                  <a:pt x="707847" y="65316"/>
                </a:lnTo>
                <a:lnTo>
                  <a:pt x="720699" y="56311"/>
                </a:lnTo>
                <a:lnTo>
                  <a:pt x="735622" y="49809"/>
                </a:lnTo>
                <a:close/>
              </a:path>
              <a:path w="1838960" h="337820">
                <a:moveTo>
                  <a:pt x="840803" y="38696"/>
                </a:moveTo>
                <a:lnTo>
                  <a:pt x="837247" y="38696"/>
                </a:lnTo>
                <a:lnTo>
                  <a:pt x="822236" y="39814"/>
                </a:lnTo>
                <a:lnTo>
                  <a:pt x="782345" y="61302"/>
                </a:lnTo>
                <a:lnTo>
                  <a:pt x="773404" y="95719"/>
                </a:lnTo>
                <a:lnTo>
                  <a:pt x="773607" y="101587"/>
                </a:lnTo>
                <a:lnTo>
                  <a:pt x="774204" y="107835"/>
                </a:lnTo>
                <a:lnTo>
                  <a:pt x="775208" y="114477"/>
                </a:lnTo>
                <a:lnTo>
                  <a:pt x="776605" y="121513"/>
                </a:lnTo>
                <a:lnTo>
                  <a:pt x="778751" y="131152"/>
                </a:lnTo>
                <a:lnTo>
                  <a:pt x="779818" y="137604"/>
                </a:lnTo>
                <a:lnTo>
                  <a:pt x="779818" y="147154"/>
                </a:lnTo>
                <a:lnTo>
                  <a:pt x="777659" y="152273"/>
                </a:lnTo>
                <a:lnTo>
                  <a:pt x="769010" y="160185"/>
                </a:lnTo>
                <a:lnTo>
                  <a:pt x="762495" y="162293"/>
                </a:lnTo>
                <a:lnTo>
                  <a:pt x="753757" y="162572"/>
                </a:lnTo>
                <a:lnTo>
                  <a:pt x="753757" y="173761"/>
                </a:lnTo>
                <a:lnTo>
                  <a:pt x="762495" y="174028"/>
                </a:lnTo>
                <a:lnTo>
                  <a:pt x="769010" y="176149"/>
                </a:lnTo>
                <a:lnTo>
                  <a:pt x="777659" y="184061"/>
                </a:lnTo>
                <a:lnTo>
                  <a:pt x="779818" y="189179"/>
                </a:lnTo>
                <a:lnTo>
                  <a:pt x="779818" y="198729"/>
                </a:lnTo>
                <a:lnTo>
                  <a:pt x="778751" y="205181"/>
                </a:lnTo>
                <a:lnTo>
                  <a:pt x="776605" y="214820"/>
                </a:lnTo>
                <a:lnTo>
                  <a:pt x="775208" y="221856"/>
                </a:lnTo>
                <a:lnTo>
                  <a:pt x="774204" y="228498"/>
                </a:lnTo>
                <a:lnTo>
                  <a:pt x="773607" y="234746"/>
                </a:lnTo>
                <a:lnTo>
                  <a:pt x="773404" y="240601"/>
                </a:lnTo>
                <a:lnTo>
                  <a:pt x="774395" y="254381"/>
                </a:lnTo>
                <a:lnTo>
                  <a:pt x="798258" y="290410"/>
                </a:lnTo>
                <a:lnTo>
                  <a:pt x="837247" y="298856"/>
                </a:lnTo>
                <a:lnTo>
                  <a:pt x="840803" y="298856"/>
                </a:lnTo>
                <a:lnTo>
                  <a:pt x="840803" y="288493"/>
                </a:lnTo>
                <a:lnTo>
                  <a:pt x="838746" y="288493"/>
                </a:lnTo>
                <a:lnTo>
                  <a:pt x="829398" y="287845"/>
                </a:lnTo>
                <a:lnTo>
                  <a:pt x="799388" y="264261"/>
                </a:lnTo>
                <a:lnTo>
                  <a:pt x="796594" y="243065"/>
                </a:lnTo>
                <a:lnTo>
                  <a:pt x="796594" y="236689"/>
                </a:lnTo>
                <a:lnTo>
                  <a:pt x="797509" y="228828"/>
                </a:lnTo>
                <a:lnTo>
                  <a:pt x="801141" y="210096"/>
                </a:lnTo>
                <a:lnTo>
                  <a:pt x="802055" y="203403"/>
                </a:lnTo>
                <a:lnTo>
                  <a:pt x="802055" y="191681"/>
                </a:lnTo>
                <a:lnTo>
                  <a:pt x="799782" y="185331"/>
                </a:lnTo>
                <a:lnTo>
                  <a:pt x="790689" y="175412"/>
                </a:lnTo>
                <a:lnTo>
                  <a:pt x="785266" y="171754"/>
                </a:lnTo>
                <a:lnTo>
                  <a:pt x="778992" y="169392"/>
                </a:lnTo>
                <a:lnTo>
                  <a:pt x="778992" y="166941"/>
                </a:lnTo>
                <a:lnTo>
                  <a:pt x="785266" y="164566"/>
                </a:lnTo>
                <a:lnTo>
                  <a:pt x="790689" y="160909"/>
                </a:lnTo>
                <a:lnTo>
                  <a:pt x="799782" y="151003"/>
                </a:lnTo>
                <a:lnTo>
                  <a:pt x="802055" y="144653"/>
                </a:lnTo>
                <a:lnTo>
                  <a:pt x="802055" y="132918"/>
                </a:lnTo>
                <a:lnTo>
                  <a:pt x="801141" y="126238"/>
                </a:lnTo>
                <a:lnTo>
                  <a:pt x="797509" y="107505"/>
                </a:lnTo>
                <a:lnTo>
                  <a:pt x="796594" y="99631"/>
                </a:lnTo>
                <a:lnTo>
                  <a:pt x="796594" y="93268"/>
                </a:lnTo>
                <a:lnTo>
                  <a:pt x="797293" y="82296"/>
                </a:lnTo>
                <a:lnTo>
                  <a:pt x="821118" y="51638"/>
                </a:lnTo>
                <a:lnTo>
                  <a:pt x="838746" y="49060"/>
                </a:lnTo>
                <a:lnTo>
                  <a:pt x="840803" y="49060"/>
                </a:lnTo>
                <a:lnTo>
                  <a:pt x="840803" y="38696"/>
                </a:lnTo>
                <a:close/>
              </a:path>
              <a:path w="1838960" h="337820">
                <a:moveTo>
                  <a:pt x="1608950" y="162712"/>
                </a:moveTo>
                <a:lnTo>
                  <a:pt x="1600212" y="162433"/>
                </a:lnTo>
                <a:lnTo>
                  <a:pt x="1593684" y="160324"/>
                </a:lnTo>
                <a:lnTo>
                  <a:pt x="1585048" y="152412"/>
                </a:lnTo>
                <a:lnTo>
                  <a:pt x="1582889" y="147294"/>
                </a:lnTo>
                <a:lnTo>
                  <a:pt x="1582889" y="137744"/>
                </a:lnTo>
                <a:lnTo>
                  <a:pt x="1583956" y="131279"/>
                </a:lnTo>
                <a:lnTo>
                  <a:pt x="1586090" y="121640"/>
                </a:lnTo>
                <a:lnTo>
                  <a:pt x="1587500" y="114604"/>
                </a:lnTo>
                <a:lnTo>
                  <a:pt x="1588503" y="107962"/>
                </a:lnTo>
                <a:lnTo>
                  <a:pt x="1589100" y="101714"/>
                </a:lnTo>
                <a:lnTo>
                  <a:pt x="1589303" y="95859"/>
                </a:lnTo>
                <a:lnTo>
                  <a:pt x="1588300" y="82562"/>
                </a:lnTo>
                <a:lnTo>
                  <a:pt x="1564449" y="47155"/>
                </a:lnTo>
                <a:lnTo>
                  <a:pt x="1525447" y="38696"/>
                </a:lnTo>
                <a:lnTo>
                  <a:pt x="1521904" y="38696"/>
                </a:lnTo>
                <a:lnTo>
                  <a:pt x="1521904" y="49060"/>
                </a:lnTo>
                <a:lnTo>
                  <a:pt x="1523949" y="49060"/>
                </a:lnTo>
                <a:lnTo>
                  <a:pt x="1533309" y="49707"/>
                </a:lnTo>
                <a:lnTo>
                  <a:pt x="1565402" y="82372"/>
                </a:lnTo>
                <a:lnTo>
                  <a:pt x="1566113" y="93408"/>
                </a:lnTo>
                <a:lnTo>
                  <a:pt x="1566113" y="99771"/>
                </a:lnTo>
                <a:lnTo>
                  <a:pt x="1565198" y="107632"/>
                </a:lnTo>
                <a:lnTo>
                  <a:pt x="1561553" y="126377"/>
                </a:lnTo>
                <a:lnTo>
                  <a:pt x="1560652" y="133057"/>
                </a:lnTo>
                <a:lnTo>
                  <a:pt x="1560652" y="144792"/>
                </a:lnTo>
                <a:lnTo>
                  <a:pt x="1562925" y="151130"/>
                </a:lnTo>
                <a:lnTo>
                  <a:pt x="1572018" y="161048"/>
                </a:lnTo>
                <a:lnTo>
                  <a:pt x="1577428" y="164706"/>
                </a:lnTo>
                <a:lnTo>
                  <a:pt x="1583702" y="167068"/>
                </a:lnTo>
                <a:lnTo>
                  <a:pt x="1583702" y="169532"/>
                </a:lnTo>
                <a:lnTo>
                  <a:pt x="1577428" y="171894"/>
                </a:lnTo>
                <a:lnTo>
                  <a:pt x="1572018" y="175552"/>
                </a:lnTo>
                <a:lnTo>
                  <a:pt x="1562925" y="185470"/>
                </a:lnTo>
                <a:lnTo>
                  <a:pt x="1560652" y="191808"/>
                </a:lnTo>
                <a:lnTo>
                  <a:pt x="1560652" y="203542"/>
                </a:lnTo>
                <a:lnTo>
                  <a:pt x="1561553" y="210235"/>
                </a:lnTo>
                <a:lnTo>
                  <a:pt x="1565198" y="228968"/>
                </a:lnTo>
                <a:lnTo>
                  <a:pt x="1566113" y="236829"/>
                </a:lnTo>
                <a:lnTo>
                  <a:pt x="1566113" y="243205"/>
                </a:lnTo>
                <a:lnTo>
                  <a:pt x="1565402" y="254647"/>
                </a:lnTo>
                <a:lnTo>
                  <a:pt x="1541589" y="285915"/>
                </a:lnTo>
                <a:lnTo>
                  <a:pt x="1523949" y="288493"/>
                </a:lnTo>
                <a:lnTo>
                  <a:pt x="1521904" y="288493"/>
                </a:lnTo>
                <a:lnTo>
                  <a:pt x="1521904" y="298856"/>
                </a:lnTo>
                <a:lnTo>
                  <a:pt x="1525447" y="298856"/>
                </a:lnTo>
                <a:lnTo>
                  <a:pt x="1540471" y="297738"/>
                </a:lnTo>
                <a:lnTo>
                  <a:pt x="1580362" y="276186"/>
                </a:lnTo>
                <a:lnTo>
                  <a:pt x="1589303" y="240741"/>
                </a:lnTo>
                <a:lnTo>
                  <a:pt x="1589100" y="234886"/>
                </a:lnTo>
                <a:lnTo>
                  <a:pt x="1588503" y="228638"/>
                </a:lnTo>
                <a:lnTo>
                  <a:pt x="1587500" y="221996"/>
                </a:lnTo>
                <a:lnTo>
                  <a:pt x="1586090" y="214960"/>
                </a:lnTo>
                <a:lnTo>
                  <a:pt x="1583956" y="205320"/>
                </a:lnTo>
                <a:lnTo>
                  <a:pt x="1582889" y="198856"/>
                </a:lnTo>
                <a:lnTo>
                  <a:pt x="1582889" y="189306"/>
                </a:lnTo>
                <a:lnTo>
                  <a:pt x="1585048" y="184200"/>
                </a:lnTo>
                <a:lnTo>
                  <a:pt x="1593684" y="176276"/>
                </a:lnTo>
                <a:lnTo>
                  <a:pt x="1600212" y="174167"/>
                </a:lnTo>
                <a:lnTo>
                  <a:pt x="1608950" y="173901"/>
                </a:lnTo>
                <a:lnTo>
                  <a:pt x="1608950" y="162712"/>
                </a:lnTo>
                <a:close/>
              </a:path>
              <a:path w="1838960" h="337820">
                <a:moveTo>
                  <a:pt x="1713331" y="168770"/>
                </a:moveTo>
                <a:lnTo>
                  <a:pt x="1707984" y="123126"/>
                </a:lnTo>
                <a:lnTo>
                  <a:pt x="1691982" y="84670"/>
                </a:lnTo>
                <a:lnTo>
                  <a:pt x="1666011" y="55905"/>
                </a:lnTo>
                <a:lnTo>
                  <a:pt x="1630794" y="39306"/>
                </a:lnTo>
                <a:lnTo>
                  <a:pt x="1627111" y="49809"/>
                </a:lnTo>
                <a:lnTo>
                  <a:pt x="1642084" y="56311"/>
                </a:lnTo>
                <a:lnTo>
                  <a:pt x="1654975" y="65316"/>
                </a:lnTo>
                <a:lnTo>
                  <a:pt x="1681137" y="107035"/>
                </a:lnTo>
                <a:lnTo>
                  <a:pt x="1688769" y="145326"/>
                </a:lnTo>
                <a:lnTo>
                  <a:pt x="1689722" y="167411"/>
                </a:lnTo>
                <a:lnTo>
                  <a:pt x="1688769" y="190233"/>
                </a:lnTo>
                <a:lnTo>
                  <a:pt x="1681099" y="229590"/>
                </a:lnTo>
                <a:lnTo>
                  <a:pt x="1654987" y="271983"/>
                </a:lnTo>
                <a:lnTo>
                  <a:pt x="1627517" y="287604"/>
                </a:lnTo>
                <a:lnTo>
                  <a:pt x="1630794" y="298107"/>
                </a:lnTo>
                <a:lnTo>
                  <a:pt x="1666087" y="281546"/>
                </a:lnTo>
                <a:lnTo>
                  <a:pt x="1692046" y="252882"/>
                </a:lnTo>
                <a:lnTo>
                  <a:pt x="1708010" y="214490"/>
                </a:lnTo>
                <a:lnTo>
                  <a:pt x="1711998" y="192557"/>
                </a:lnTo>
                <a:lnTo>
                  <a:pt x="1713331" y="168770"/>
                </a:lnTo>
                <a:close/>
              </a:path>
              <a:path w="1838960" h="337820">
                <a:moveTo>
                  <a:pt x="1838833" y="168757"/>
                </a:moveTo>
                <a:lnTo>
                  <a:pt x="1833067" y="109080"/>
                </a:lnTo>
                <a:lnTo>
                  <a:pt x="1815769" y="57988"/>
                </a:lnTo>
                <a:lnTo>
                  <a:pt x="1787842" y="20091"/>
                </a:lnTo>
                <a:lnTo>
                  <a:pt x="1750148" y="0"/>
                </a:lnTo>
                <a:lnTo>
                  <a:pt x="1746745" y="11188"/>
                </a:lnTo>
                <a:lnTo>
                  <a:pt x="1762252" y="19227"/>
                </a:lnTo>
                <a:lnTo>
                  <a:pt x="1775752" y="30937"/>
                </a:lnTo>
                <a:lnTo>
                  <a:pt x="1796745" y="65354"/>
                </a:lnTo>
                <a:lnTo>
                  <a:pt x="1809483" y="112115"/>
                </a:lnTo>
                <a:lnTo>
                  <a:pt x="1813725" y="168897"/>
                </a:lnTo>
                <a:lnTo>
                  <a:pt x="1812671" y="198475"/>
                </a:lnTo>
                <a:lnTo>
                  <a:pt x="1804174" y="250151"/>
                </a:lnTo>
                <a:lnTo>
                  <a:pt x="1787245" y="291249"/>
                </a:lnTo>
                <a:lnTo>
                  <a:pt x="1746745" y="326326"/>
                </a:lnTo>
                <a:lnTo>
                  <a:pt x="1750148" y="337515"/>
                </a:lnTo>
                <a:lnTo>
                  <a:pt x="1787842" y="317436"/>
                </a:lnTo>
                <a:lnTo>
                  <a:pt x="1815769" y="279539"/>
                </a:lnTo>
                <a:lnTo>
                  <a:pt x="1833067" y="228447"/>
                </a:lnTo>
                <a:lnTo>
                  <a:pt x="1837385" y="199682"/>
                </a:lnTo>
                <a:lnTo>
                  <a:pt x="1838833" y="16875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7616" y="5570575"/>
            <a:ext cx="2310130" cy="337820"/>
          </a:xfrm>
          <a:custGeom>
            <a:avLst/>
            <a:gdLst/>
            <a:ahLst/>
            <a:cxnLst/>
            <a:rect l="l" t="t" r="r" b="b"/>
            <a:pathLst>
              <a:path w="2310129" h="337820">
                <a:moveTo>
                  <a:pt x="92075" y="11188"/>
                </a:moveTo>
                <a:lnTo>
                  <a:pt x="88671" y="0"/>
                </a:lnTo>
                <a:lnTo>
                  <a:pt x="68605" y="7823"/>
                </a:lnTo>
                <a:lnTo>
                  <a:pt x="50977" y="20091"/>
                </a:lnTo>
                <a:lnTo>
                  <a:pt x="23050" y="57988"/>
                </a:lnTo>
                <a:lnTo>
                  <a:pt x="5753" y="109080"/>
                </a:lnTo>
                <a:lnTo>
                  <a:pt x="0" y="168897"/>
                </a:lnTo>
                <a:lnTo>
                  <a:pt x="1435" y="199682"/>
                </a:lnTo>
                <a:lnTo>
                  <a:pt x="12954" y="255066"/>
                </a:lnTo>
                <a:lnTo>
                  <a:pt x="35788" y="300710"/>
                </a:lnTo>
                <a:lnTo>
                  <a:pt x="68605" y="329704"/>
                </a:lnTo>
                <a:lnTo>
                  <a:pt x="88671" y="337515"/>
                </a:lnTo>
                <a:lnTo>
                  <a:pt x="92075" y="326339"/>
                </a:lnTo>
                <a:lnTo>
                  <a:pt x="76568" y="318300"/>
                </a:lnTo>
                <a:lnTo>
                  <a:pt x="63068" y="306603"/>
                </a:lnTo>
                <a:lnTo>
                  <a:pt x="42075" y="272237"/>
                </a:lnTo>
                <a:lnTo>
                  <a:pt x="29337" y="225564"/>
                </a:lnTo>
                <a:lnTo>
                  <a:pt x="25095" y="168757"/>
                </a:lnTo>
                <a:lnTo>
                  <a:pt x="26149" y="139255"/>
                </a:lnTo>
                <a:lnTo>
                  <a:pt x="34645" y="87477"/>
                </a:lnTo>
                <a:lnTo>
                  <a:pt x="51574" y="46316"/>
                </a:lnTo>
                <a:lnTo>
                  <a:pt x="76568" y="19227"/>
                </a:lnTo>
                <a:lnTo>
                  <a:pt x="92075" y="11188"/>
                </a:lnTo>
                <a:close/>
              </a:path>
              <a:path w="2310129" h="337820">
                <a:moveTo>
                  <a:pt x="735622" y="49809"/>
                </a:moveTo>
                <a:lnTo>
                  <a:pt x="731939" y="39306"/>
                </a:lnTo>
                <a:lnTo>
                  <a:pt x="713181" y="46075"/>
                </a:lnTo>
                <a:lnTo>
                  <a:pt x="696722" y="55905"/>
                </a:lnTo>
                <a:lnTo>
                  <a:pt x="670750" y="84670"/>
                </a:lnTo>
                <a:lnTo>
                  <a:pt x="654735" y="123126"/>
                </a:lnTo>
                <a:lnTo>
                  <a:pt x="649401" y="168770"/>
                </a:lnTo>
                <a:lnTo>
                  <a:pt x="650735" y="192557"/>
                </a:lnTo>
                <a:lnTo>
                  <a:pt x="661377" y="234607"/>
                </a:lnTo>
                <a:lnTo>
                  <a:pt x="682498" y="268732"/>
                </a:lnTo>
                <a:lnTo>
                  <a:pt x="731939" y="298107"/>
                </a:lnTo>
                <a:lnTo>
                  <a:pt x="735215" y="287604"/>
                </a:lnTo>
                <a:lnTo>
                  <a:pt x="720471" y="281076"/>
                </a:lnTo>
                <a:lnTo>
                  <a:pt x="707745" y="271983"/>
                </a:lnTo>
                <a:lnTo>
                  <a:pt x="681634" y="229590"/>
                </a:lnTo>
                <a:lnTo>
                  <a:pt x="673963" y="190233"/>
                </a:lnTo>
                <a:lnTo>
                  <a:pt x="673011" y="167411"/>
                </a:lnTo>
                <a:lnTo>
                  <a:pt x="673963" y="145326"/>
                </a:lnTo>
                <a:lnTo>
                  <a:pt x="681634" y="107035"/>
                </a:lnTo>
                <a:lnTo>
                  <a:pt x="707847" y="65316"/>
                </a:lnTo>
                <a:lnTo>
                  <a:pt x="720699" y="56311"/>
                </a:lnTo>
                <a:lnTo>
                  <a:pt x="735622" y="49809"/>
                </a:lnTo>
                <a:close/>
              </a:path>
              <a:path w="2310129" h="337820">
                <a:moveTo>
                  <a:pt x="840803" y="38696"/>
                </a:moveTo>
                <a:lnTo>
                  <a:pt x="837247" y="38696"/>
                </a:lnTo>
                <a:lnTo>
                  <a:pt x="822236" y="39814"/>
                </a:lnTo>
                <a:lnTo>
                  <a:pt x="782345" y="61302"/>
                </a:lnTo>
                <a:lnTo>
                  <a:pt x="773404" y="95719"/>
                </a:lnTo>
                <a:lnTo>
                  <a:pt x="773607" y="101587"/>
                </a:lnTo>
                <a:lnTo>
                  <a:pt x="774204" y="107835"/>
                </a:lnTo>
                <a:lnTo>
                  <a:pt x="775208" y="114477"/>
                </a:lnTo>
                <a:lnTo>
                  <a:pt x="776605" y="121513"/>
                </a:lnTo>
                <a:lnTo>
                  <a:pt x="778751" y="131152"/>
                </a:lnTo>
                <a:lnTo>
                  <a:pt x="779818" y="137604"/>
                </a:lnTo>
                <a:lnTo>
                  <a:pt x="779818" y="147154"/>
                </a:lnTo>
                <a:lnTo>
                  <a:pt x="777659" y="152273"/>
                </a:lnTo>
                <a:lnTo>
                  <a:pt x="769010" y="160185"/>
                </a:lnTo>
                <a:lnTo>
                  <a:pt x="762495" y="162293"/>
                </a:lnTo>
                <a:lnTo>
                  <a:pt x="753757" y="162572"/>
                </a:lnTo>
                <a:lnTo>
                  <a:pt x="753757" y="173761"/>
                </a:lnTo>
                <a:lnTo>
                  <a:pt x="762495" y="174028"/>
                </a:lnTo>
                <a:lnTo>
                  <a:pt x="769010" y="176149"/>
                </a:lnTo>
                <a:lnTo>
                  <a:pt x="777659" y="184061"/>
                </a:lnTo>
                <a:lnTo>
                  <a:pt x="779818" y="189179"/>
                </a:lnTo>
                <a:lnTo>
                  <a:pt x="779818" y="198729"/>
                </a:lnTo>
                <a:lnTo>
                  <a:pt x="778751" y="205181"/>
                </a:lnTo>
                <a:lnTo>
                  <a:pt x="776605" y="214820"/>
                </a:lnTo>
                <a:lnTo>
                  <a:pt x="775208" y="221856"/>
                </a:lnTo>
                <a:lnTo>
                  <a:pt x="774204" y="228498"/>
                </a:lnTo>
                <a:lnTo>
                  <a:pt x="773607" y="234746"/>
                </a:lnTo>
                <a:lnTo>
                  <a:pt x="773404" y="240614"/>
                </a:lnTo>
                <a:lnTo>
                  <a:pt x="774395" y="254381"/>
                </a:lnTo>
                <a:lnTo>
                  <a:pt x="798258" y="290410"/>
                </a:lnTo>
                <a:lnTo>
                  <a:pt x="837247" y="298856"/>
                </a:lnTo>
                <a:lnTo>
                  <a:pt x="840803" y="298856"/>
                </a:lnTo>
                <a:lnTo>
                  <a:pt x="840803" y="288493"/>
                </a:lnTo>
                <a:lnTo>
                  <a:pt x="838746" y="288493"/>
                </a:lnTo>
                <a:lnTo>
                  <a:pt x="829398" y="287845"/>
                </a:lnTo>
                <a:lnTo>
                  <a:pt x="799388" y="264261"/>
                </a:lnTo>
                <a:lnTo>
                  <a:pt x="796594" y="243065"/>
                </a:lnTo>
                <a:lnTo>
                  <a:pt x="796594" y="236702"/>
                </a:lnTo>
                <a:lnTo>
                  <a:pt x="797509" y="228828"/>
                </a:lnTo>
                <a:lnTo>
                  <a:pt x="801141" y="210096"/>
                </a:lnTo>
                <a:lnTo>
                  <a:pt x="802055" y="203403"/>
                </a:lnTo>
                <a:lnTo>
                  <a:pt x="802055" y="191681"/>
                </a:lnTo>
                <a:lnTo>
                  <a:pt x="799782" y="185331"/>
                </a:lnTo>
                <a:lnTo>
                  <a:pt x="790689" y="175425"/>
                </a:lnTo>
                <a:lnTo>
                  <a:pt x="785266" y="171754"/>
                </a:lnTo>
                <a:lnTo>
                  <a:pt x="778992" y="169392"/>
                </a:lnTo>
                <a:lnTo>
                  <a:pt x="778992" y="166941"/>
                </a:lnTo>
                <a:lnTo>
                  <a:pt x="785266" y="164579"/>
                </a:lnTo>
                <a:lnTo>
                  <a:pt x="790689" y="160909"/>
                </a:lnTo>
                <a:lnTo>
                  <a:pt x="799782" y="151003"/>
                </a:lnTo>
                <a:lnTo>
                  <a:pt x="802055" y="144653"/>
                </a:lnTo>
                <a:lnTo>
                  <a:pt x="802055" y="132918"/>
                </a:lnTo>
                <a:lnTo>
                  <a:pt x="801141" y="126238"/>
                </a:lnTo>
                <a:lnTo>
                  <a:pt x="797509" y="107505"/>
                </a:lnTo>
                <a:lnTo>
                  <a:pt x="796594" y="99631"/>
                </a:lnTo>
                <a:lnTo>
                  <a:pt x="796594" y="93268"/>
                </a:lnTo>
                <a:lnTo>
                  <a:pt x="797293" y="82296"/>
                </a:lnTo>
                <a:lnTo>
                  <a:pt x="821118" y="51638"/>
                </a:lnTo>
                <a:lnTo>
                  <a:pt x="838746" y="49060"/>
                </a:lnTo>
                <a:lnTo>
                  <a:pt x="840803" y="49060"/>
                </a:lnTo>
                <a:lnTo>
                  <a:pt x="840803" y="38696"/>
                </a:lnTo>
                <a:close/>
              </a:path>
              <a:path w="2310129" h="337820">
                <a:moveTo>
                  <a:pt x="2079802" y="162712"/>
                </a:moveTo>
                <a:lnTo>
                  <a:pt x="2071065" y="162433"/>
                </a:lnTo>
                <a:lnTo>
                  <a:pt x="2064537" y="160324"/>
                </a:lnTo>
                <a:lnTo>
                  <a:pt x="2055901" y="152412"/>
                </a:lnTo>
                <a:lnTo>
                  <a:pt x="2053742" y="147294"/>
                </a:lnTo>
                <a:lnTo>
                  <a:pt x="2053742" y="137744"/>
                </a:lnTo>
                <a:lnTo>
                  <a:pt x="2054809" y="131279"/>
                </a:lnTo>
                <a:lnTo>
                  <a:pt x="2056942" y="121640"/>
                </a:lnTo>
                <a:lnTo>
                  <a:pt x="2058352" y="114604"/>
                </a:lnTo>
                <a:lnTo>
                  <a:pt x="2059355" y="107962"/>
                </a:lnTo>
                <a:lnTo>
                  <a:pt x="2059952" y="101714"/>
                </a:lnTo>
                <a:lnTo>
                  <a:pt x="2060155" y="95859"/>
                </a:lnTo>
                <a:lnTo>
                  <a:pt x="2059152" y="82562"/>
                </a:lnTo>
                <a:lnTo>
                  <a:pt x="2035302" y="47155"/>
                </a:lnTo>
                <a:lnTo>
                  <a:pt x="1996300" y="38696"/>
                </a:lnTo>
                <a:lnTo>
                  <a:pt x="1992757" y="38696"/>
                </a:lnTo>
                <a:lnTo>
                  <a:pt x="1992757" y="49060"/>
                </a:lnTo>
                <a:lnTo>
                  <a:pt x="1994801" y="49060"/>
                </a:lnTo>
                <a:lnTo>
                  <a:pt x="2004161" y="49707"/>
                </a:lnTo>
                <a:lnTo>
                  <a:pt x="2036254" y="82372"/>
                </a:lnTo>
                <a:lnTo>
                  <a:pt x="2036965" y="93408"/>
                </a:lnTo>
                <a:lnTo>
                  <a:pt x="2036965" y="99771"/>
                </a:lnTo>
                <a:lnTo>
                  <a:pt x="2036051" y="107632"/>
                </a:lnTo>
                <a:lnTo>
                  <a:pt x="2032406" y="126377"/>
                </a:lnTo>
                <a:lnTo>
                  <a:pt x="2031504" y="133057"/>
                </a:lnTo>
                <a:lnTo>
                  <a:pt x="2031504" y="144792"/>
                </a:lnTo>
                <a:lnTo>
                  <a:pt x="2033778" y="151130"/>
                </a:lnTo>
                <a:lnTo>
                  <a:pt x="2042871" y="161048"/>
                </a:lnTo>
                <a:lnTo>
                  <a:pt x="2048281" y="164706"/>
                </a:lnTo>
                <a:lnTo>
                  <a:pt x="2054555" y="167068"/>
                </a:lnTo>
                <a:lnTo>
                  <a:pt x="2054555" y="169532"/>
                </a:lnTo>
                <a:lnTo>
                  <a:pt x="2048281" y="171894"/>
                </a:lnTo>
                <a:lnTo>
                  <a:pt x="2042871" y="175552"/>
                </a:lnTo>
                <a:lnTo>
                  <a:pt x="2033778" y="185470"/>
                </a:lnTo>
                <a:lnTo>
                  <a:pt x="2031504" y="191808"/>
                </a:lnTo>
                <a:lnTo>
                  <a:pt x="2031504" y="203542"/>
                </a:lnTo>
                <a:lnTo>
                  <a:pt x="2032406" y="210235"/>
                </a:lnTo>
                <a:lnTo>
                  <a:pt x="2036051" y="228968"/>
                </a:lnTo>
                <a:lnTo>
                  <a:pt x="2036965" y="236829"/>
                </a:lnTo>
                <a:lnTo>
                  <a:pt x="2036965" y="243205"/>
                </a:lnTo>
                <a:lnTo>
                  <a:pt x="2036254" y="254647"/>
                </a:lnTo>
                <a:lnTo>
                  <a:pt x="2012442" y="285915"/>
                </a:lnTo>
                <a:lnTo>
                  <a:pt x="1994801" y="288493"/>
                </a:lnTo>
                <a:lnTo>
                  <a:pt x="1992757" y="288493"/>
                </a:lnTo>
                <a:lnTo>
                  <a:pt x="1992757" y="298856"/>
                </a:lnTo>
                <a:lnTo>
                  <a:pt x="1996300" y="298856"/>
                </a:lnTo>
                <a:lnTo>
                  <a:pt x="2011324" y="297738"/>
                </a:lnTo>
                <a:lnTo>
                  <a:pt x="2051215" y="276186"/>
                </a:lnTo>
                <a:lnTo>
                  <a:pt x="2060155" y="240741"/>
                </a:lnTo>
                <a:lnTo>
                  <a:pt x="2059952" y="234886"/>
                </a:lnTo>
                <a:lnTo>
                  <a:pt x="2059355" y="228638"/>
                </a:lnTo>
                <a:lnTo>
                  <a:pt x="2058352" y="221996"/>
                </a:lnTo>
                <a:lnTo>
                  <a:pt x="2056942" y="214960"/>
                </a:lnTo>
                <a:lnTo>
                  <a:pt x="2054809" y="205320"/>
                </a:lnTo>
                <a:lnTo>
                  <a:pt x="2053742" y="198856"/>
                </a:lnTo>
                <a:lnTo>
                  <a:pt x="2053742" y="189306"/>
                </a:lnTo>
                <a:lnTo>
                  <a:pt x="2055901" y="184200"/>
                </a:lnTo>
                <a:lnTo>
                  <a:pt x="2064537" y="176288"/>
                </a:lnTo>
                <a:lnTo>
                  <a:pt x="2071065" y="174167"/>
                </a:lnTo>
                <a:lnTo>
                  <a:pt x="2079802" y="173901"/>
                </a:lnTo>
                <a:lnTo>
                  <a:pt x="2079802" y="162712"/>
                </a:lnTo>
                <a:close/>
              </a:path>
              <a:path w="2310129" h="337820">
                <a:moveTo>
                  <a:pt x="2184184" y="168770"/>
                </a:moveTo>
                <a:lnTo>
                  <a:pt x="2178837" y="123126"/>
                </a:lnTo>
                <a:lnTo>
                  <a:pt x="2162835" y="84670"/>
                </a:lnTo>
                <a:lnTo>
                  <a:pt x="2136864" y="55905"/>
                </a:lnTo>
                <a:lnTo>
                  <a:pt x="2101646" y="39306"/>
                </a:lnTo>
                <a:lnTo>
                  <a:pt x="2097963" y="49809"/>
                </a:lnTo>
                <a:lnTo>
                  <a:pt x="2112937" y="56311"/>
                </a:lnTo>
                <a:lnTo>
                  <a:pt x="2125827" y="65316"/>
                </a:lnTo>
                <a:lnTo>
                  <a:pt x="2151989" y="107035"/>
                </a:lnTo>
                <a:lnTo>
                  <a:pt x="2159622" y="145326"/>
                </a:lnTo>
                <a:lnTo>
                  <a:pt x="2160574" y="167411"/>
                </a:lnTo>
                <a:lnTo>
                  <a:pt x="2159622" y="190233"/>
                </a:lnTo>
                <a:lnTo>
                  <a:pt x="2151951" y="229590"/>
                </a:lnTo>
                <a:lnTo>
                  <a:pt x="2125840" y="271983"/>
                </a:lnTo>
                <a:lnTo>
                  <a:pt x="2098370" y="287604"/>
                </a:lnTo>
                <a:lnTo>
                  <a:pt x="2101646" y="298107"/>
                </a:lnTo>
                <a:lnTo>
                  <a:pt x="2136940" y="281546"/>
                </a:lnTo>
                <a:lnTo>
                  <a:pt x="2162899" y="252882"/>
                </a:lnTo>
                <a:lnTo>
                  <a:pt x="2178862" y="214490"/>
                </a:lnTo>
                <a:lnTo>
                  <a:pt x="2182850" y="192557"/>
                </a:lnTo>
                <a:lnTo>
                  <a:pt x="2184184" y="168770"/>
                </a:lnTo>
                <a:close/>
              </a:path>
              <a:path w="2310129" h="337820">
                <a:moveTo>
                  <a:pt x="2309685" y="168757"/>
                </a:moveTo>
                <a:lnTo>
                  <a:pt x="2303919" y="109080"/>
                </a:lnTo>
                <a:lnTo>
                  <a:pt x="2286622" y="57988"/>
                </a:lnTo>
                <a:lnTo>
                  <a:pt x="2258695" y="20091"/>
                </a:lnTo>
                <a:lnTo>
                  <a:pt x="2221001" y="0"/>
                </a:lnTo>
                <a:lnTo>
                  <a:pt x="2217597" y="11188"/>
                </a:lnTo>
                <a:lnTo>
                  <a:pt x="2233104" y="19227"/>
                </a:lnTo>
                <a:lnTo>
                  <a:pt x="2246604" y="30937"/>
                </a:lnTo>
                <a:lnTo>
                  <a:pt x="2267597" y="65354"/>
                </a:lnTo>
                <a:lnTo>
                  <a:pt x="2280335" y="112115"/>
                </a:lnTo>
                <a:lnTo>
                  <a:pt x="2284577" y="168897"/>
                </a:lnTo>
                <a:lnTo>
                  <a:pt x="2283523" y="198475"/>
                </a:lnTo>
                <a:lnTo>
                  <a:pt x="2275027" y="250151"/>
                </a:lnTo>
                <a:lnTo>
                  <a:pt x="2258098" y="291249"/>
                </a:lnTo>
                <a:lnTo>
                  <a:pt x="2217597" y="326339"/>
                </a:lnTo>
                <a:lnTo>
                  <a:pt x="2221001" y="337515"/>
                </a:lnTo>
                <a:lnTo>
                  <a:pt x="2258695" y="317436"/>
                </a:lnTo>
                <a:lnTo>
                  <a:pt x="2286622" y="279539"/>
                </a:lnTo>
                <a:lnTo>
                  <a:pt x="2303919" y="228447"/>
                </a:lnTo>
                <a:lnTo>
                  <a:pt x="2308237" y="199682"/>
                </a:lnTo>
                <a:lnTo>
                  <a:pt x="2309685" y="168757"/>
                </a:lnTo>
                <a:close/>
              </a:path>
            </a:pathLst>
          </a:custGeom>
          <a:solidFill>
            <a:srgbClr val="60B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65908" y="1297940"/>
            <a:ext cx="8168640" cy="4638578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408940" marR="1713230" indent="-320040">
              <a:lnSpc>
                <a:spcPts val="3290"/>
              </a:lnSpc>
              <a:spcBef>
                <a:spcPts val="465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408305" algn="l"/>
                <a:tab pos="408940" algn="l"/>
              </a:tabLst>
            </a:pPr>
            <a:r>
              <a:rPr sz="3000" b="1" dirty="0">
                <a:latin typeface="Calibri"/>
                <a:cs typeface="Calibri"/>
              </a:rPr>
              <a:t>A </a:t>
            </a:r>
            <a:r>
              <a:rPr sz="3000" b="1" spc="-5" dirty="0">
                <a:latin typeface="Calibri"/>
                <a:cs typeface="Calibri"/>
              </a:rPr>
              <a:t>solution: </a:t>
            </a:r>
            <a:r>
              <a:rPr sz="3000" spc="-25" dirty="0">
                <a:latin typeface="Calibri"/>
                <a:cs typeface="Calibri"/>
              </a:rPr>
              <a:t>Let’s </a:t>
            </a:r>
            <a:r>
              <a:rPr sz="3000" spc="-20" dirty="0">
                <a:latin typeface="Calibri"/>
                <a:cs typeface="Calibri"/>
              </a:rPr>
              <a:t>aggregate </a:t>
            </a:r>
            <a:r>
              <a:rPr sz="3000" spc="-5" dirty="0">
                <a:latin typeface="Calibri"/>
                <a:cs typeface="Calibri"/>
              </a:rPr>
              <a:t>all the node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embeddings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hierarchically</a:t>
            </a:r>
            <a:endParaRPr sz="3000" dirty="0">
              <a:latin typeface="Calibri"/>
              <a:cs typeface="Calibri"/>
            </a:endParaRPr>
          </a:p>
          <a:p>
            <a:pPr marL="701675" lvl="1" indent="-274955">
              <a:spcBef>
                <a:spcPts val="655"/>
              </a:spcBef>
              <a:buClr>
                <a:srgbClr val="60B5CC"/>
              </a:buClr>
              <a:buFont typeface="Wingdings"/>
              <a:buChar char=""/>
              <a:tabLst>
                <a:tab pos="701675" algn="l"/>
                <a:tab pos="6381750" algn="l"/>
                <a:tab pos="7139940" algn="l"/>
              </a:tabLst>
            </a:pPr>
            <a:r>
              <a:rPr sz="2600" b="1" spc="-80" dirty="0">
                <a:latin typeface="Calibri"/>
                <a:cs typeface="Calibri"/>
              </a:rPr>
              <a:t>Toy</a:t>
            </a:r>
            <a:r>
              <a:rPr sz="2600" b="1" spc="10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example: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We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will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aggregate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via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35" dirty="0">
                <a:latin typeface="Cambria Math"/>
                <a:cs typeface="Cambria Math"/>
              </a:rPr>
              <a:t>ReLU	</a:t>
            </a:r>
            <a:r>
              <a:rPr sz="2600" spc="-5" dirty="0">
                <a:latin typeface="Cambria Math"/>
                <a:cs typeface="Cambria Math"/>
              </a:rPr>
              <a:t>Sum	</a:t>
            </a:r>
            <a:r>
              <a:rPr sz="2600" dirty="0">
                <a:latin typeface="Cambria Math"/>
                <a:cs typeface="Cambria Math"/>
              </a:rPr>
              <a:t>⋅</a:t>
            </a:r>
          </a:p>
          <a:p>
            <a:pPr marL="967105" lvl="2" indent="-229235">
              <a:spcBef>
                <a:spcPts val="375"/>
              </a:spcBef>
              <a:buClr>
                <a:srgbClr val="E66C7D"/>
              </a:buClr>
              <a:buFont typeface="Wingdings"/>
              <a:buChar char=""/>
              <a:tabLst>
                <a:tab pos="967105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first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60B5CC"/>
                </a:solidFill>
                <a:latin typeface="Calibri"/>
                <a:cs typeface="Calibri"/>
              </a:rPr>
              <a:t>separately</a:t>
            </a:r>
            <a:r>
              <a:rPr sz="2200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60B5CC"/>
                </a:solidFill>
                <a:latin typeface="Calibri"/>
                <a:cs typeface="Calibri"/>
              </a:rPr>
              <a:t>aggregate</a:t>
            </a:r>
            <a:r>
              <a:rPr sz="2200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60B5CC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60B5CC"/>
                </a:solidFill>
                <a:latin typeface="Calibri"/>
                <a:cs typeface="Calibri"/>
              </a:rPr>
              <a:t>first</a:t>
            </a:r>
            <a:r>
              <a:rPr sz="2200" dirty="0">
                <a:solidFill>
                  <a:srgbClr val="60B5CC"/>
                </a:solidFill>
                <a:latin typeface="Calibri"/>
                <a:cs typeface="Calibri"/>
              </a:rPr>
              <a:t> 2 </a:t>
            </a:r>
            <a:r>
              <a:rPr sz="2200" spc="-5" dirty="0">
                <a:solidFill>
                  <a:srgbClr val="60B5CC"/>
                </a:solidFill>
                <a:latin typeface="Calibri"/>
                <a:cs typeface="Calibri"/>
              </a:rPr>
              <a:t>nodes</a:t>
            </a:r>
            <a:r>
              <a:rPr sz="220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60B5CC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60B5CC"/>
                </a:solidFill>
                <a:latin typeface="Calibri"/>
                <a:cs typeface="Calibri"/>
              </a:rPr>
              <a:t>last</a:t>
            </a:r>
            <a:r>
              <a:rPr sz="2200" dirty="0">
                <a:solidFill>
                  <a:srgbClr val="60B5CC"/>
                </a:solidFill>
                <a:latin typeface="Calibri"/>
                <a:cs typeface="Calibri"/>
              </a:rPr>
              <a:t> 3 </a:t>
            </a:r>
            <a:r>
              <a:rPr sz="2200" spc="-5" dirty="0">
                <a:solidFill>
                  <a:srgbClr val="60B5CC"/>
                </a:solidFill>
                <a:latin typeface="Calibri"/>
                <a:cs typeface="Calibri"/>
              </a:rPr>
              <a:t>nodes</a:t>
            </a:r>
            <a:endParaRPr sz="2200" dirty="0">
              <a:latin typeface="Calibri"/>
              <a:cs typeface="Calibri"/>
            </a:endParaRPr>
          </a:p>
          <a:p>
            <a:pPr marL="967105" lvl="2" indent="-229235">
              <a:spcBef>
                <a:spcPts val="265"/>
              </a:spcBef>
              <a:buClr>
                <a:srgbClr val="E66C7D"/>
              </a:buClr>
              <a:buFont typeface="Wingdings"/>
              <a:buChar char=""/>
              <a:tabLst>
                <a:tab pos="967105" algn="l"/>
              </a:tabLst>
            </a:pP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Then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 we</a:t>
            </a:r>
            <a:r>
              <a:rPr sz="2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aggregate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again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make</a:t>
            </a:r>
            <a:r>
              <a:rPr sz="2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final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 prediction</a:t>
            </a:r>
            <a:endParaRPr sz="2200" dirty="0">
              <a:latin typeface="Calibri"/>
              <a:cs typeface="Calibri"/>
            </a:endParaRPr>
          </a:p>
          <a:p>
            <a:pPr marL="701675" lvl="1" indent="-274955">
              <a:spcBef>
                <a:spcPts val="245"/>
              </a:spcBef>
              <a:buClr>
                <a:srgbClr val="60B5CC"/>
              </a:buClr>
              <a:buFont typeface="Wingdings"/>
              <a:buChar char=""/>
              <a:tabLst>
                <a:tab pos="701675" algn="l"/>
              </a:tabLst>
            </a:pPr>
            <a:r>
              <a:rPr sz="2600" spc="250" dirty="0">
                <a:latin typeface="Cambria Math"/>
                <a:cs typeface="Cambria Math"/>
              </a:rPr>
              <a:t>𝐺</a:t>
            </a:r>
            <a:r>
              <a:rPr sz="2850" spc="375" baseline="-16081" dirty="0">
                <a:latin typeface="Cambria Math"/>
                <a:cs typeface="Cambria Math"/>
              </a:rPr>
              <a:t>'</a:t>
            </a:r>
            <a:r>
              <a:rPr sz="2850" spc="397" baseline="-16081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libri"/>
                <a:cs typeface="Calibri"/>
              </a:rPr>
              <a:t>node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embeddings: </a:t>
            </a:r>
            <a:r>
              <a:rPr sz="2600" spc="-5" dirty="0">
                <a:latin typeface="Cambria Math"/>
                <a:cs typeface="Cambria Math"/>
              </a:rPr>
              <a:t>{−1,</a:t>
            </a:r>
            <a:r>
              <a:rPr sz="2600" spc="-14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−2,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0,</a:t>
            </a:r>
            <a:r>
              <a:rPr sz="2600" spc="-14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1,</a:t>
            </a:r>
            <a:r>
              <a:rPr sz="2600" spc="-14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2}</a:t>
            </a:r>
            <a:endParaRPr sz="2600" dirty="0">
              <a:latin typeface="Cambria Math"/>
              <a:cs typeface="Cambria Math"/>
            </a:endParaRPr>
          </a:p>
          <a:p>
            <a:pPr marL="966469" marR="1558925" lvl="2" indent="-228600">
              <a:lnSpc>
                <a:spcPct val="101800"/>
              </a:lnSpc>
              <a:spcBef>
                <a:spcPts val="545"/>
              </a:spcBef>
              <a:buClr>
                <a:srgbClr val="E66C7D"/>
              </a:buClr>
              <a:buFont typeface="Wingdings"/>
              <a:buChar char=""/>
              <a:tabLst>
                <a:tab pos="967105" algn="l"/>
                <a:tab pos="2468880" algn="l"/>
                <a:tab pos="3519170" algn="l"/>
                <a:tab pos="4200525" algn="l"/>
                <a:tab pos="5455285" algn="l"/>
              </a:tabLst>
            </a:pPr>
            <a:r>
              <a:rPr sz="2200" b="1" spc="-15" dirty="0">
                <a:latin typeface="Calibri"/>
                <a:cs typeface="Calibri"/>
              </a:rPr>
              <a:t>Round</a:t>
            </a:r>
            <a:r>
              <a:rPr sz="2200" b="1" spc="8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</a:t>
            </a:r>
            <a:r>
              <a:rPr sz="2200" spc="-5" dirty="0">
                <a:latin typeface="Calibri"/>
                <a:cs typeface="Calibri"/>
              </a:rPr>
              <a:t>: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-254" dirty="0">
                <a:solidFill>
                  <a:srgbClr val="60B5CC"/>
                </a:solidFill>
                <a:latin typeface="Cambria Math"/>
                <a:cs typeface="Cambria Math"/>
              </a:rPr>
              <a:t>𝑦9</a:t>
            </a:r>
            <a:r>
              <a:rPr sz="2400" spc="-382" baseline="-15625" dirty="0">
                <a:solidFill>
                  <a:srgbClr val="60B5CC"/>
                </a:solidFill>
                <a:latin typeface="Cambria Math"/>
                <a:cs typeface="Cambria Math"/>
              </a:rPr>
              <a:t>.</a:t>
            </a:r>
            <a:r>
              <a:rPr sz="2400" spc="89" baseline="-1562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400" spc="97" baseline="-1562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solidFill>
                  <a:srgbClr val="60B5CC"/>
                </a:solidFill>
                <a:latin typeface="Cambria Math"/>
                <a:cs typeface="Cambria Math"/>
              </a:rPr>
              <a:t>=</a:t>
            </a:r>
            <a:r>
              <a:rPr sz="2200" spc="21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200" spc="-30" dirty="0">
                <a:solidFill>
                  <a:srgbClr val="60B5CC"/>
                </a:solidFill>
                <a:latin typeface="Cambria Math"/>
                <a:cs typeface="Cambria Math"/>
              </a:rPr>
              <a:t>ReLU</a:t>
            </a:r>
            <a:r>
              <a:rPr sz="2200" spc="600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60B5CC"/>
                </a:solidFill>
                <a:latin typeface="Cambria Math"/>
                <a:cs typeface="Cambria Math"/>
              </a:rPr>
              <a:t>Sum	</a:t>
            </a:r>
            <a:r>
              <a:rPr sz="2200" spc="-10" dirty="0">
                <a:solidFill>
                  <a:srgbClr val="60B5CC"/>
                </a:solidFill>
                <a:latin typeface="Cambria Math"/>
                <a:cs typeface="Cambria Math"/>
              </a:rPr>
              <a:t>−1,</a:t>
            </a:r>
            <a:r>
              <a:rPr sz="2200" spc="-114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60B5CC"/>
                </a:solidFill>
                <a:latin typeface="Cambria Math"/>
                <a:cs typeface="Cambria Math"/>
              </a:rPr>
              <a:t>−2	</a:t>
            </a:r>
            <a:r>
              <a:rPr sz="2200" dirty="0">
                <a:solidFill>
                  <a:srgbClr val="60B5CC"/>
                </a:solidFill>
                <a:latin typeface="Cambria Math"/>
                <a:cs typeface="Cambria Math"/>
              </a:rPr>
              <a:t>=</a:t>
            </a:r>
            <a:r>
              <a:rPr sz="2200" spc="8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60B5CC"/>
                </a:solidFill>
                <a:latin typeface="Cambria Math"/>
                <a:cs typeface="Cambria Math"/>
              </a:rPr>
              <a:t>0</a:t>
            </a:r>
            <a:r>
              <a:rPr sz="2200" spc="-5" dirty="0">
                <a:latin typeface="Calibri"/>
                <a:cs typeface="Calibri"/>
              </a:rPr>
              <a:t>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75" dirty="0">
                <a:solidFill>
                  <a:srgbClr val="E88651"/>
                </a:solidFill>
                <a:latin typeface="Cambria Math"/>
                <a:cs typeface="Cambria Math"/>
              </a:rPr>
              <a:t>𝑦9</a:t>
            </a:r>
            <a:r>
              <a:rPr sz="2400" spc="-562" baseline="-15625" dirty="0">
                <a:solidFill>
                  <a:srgbClr val="E88651"/>
                </a:solidFill>
                <a:latin typeface="Cambria Math"/>
                <a:cs typeface="Cambria Math"/>
              </a:rPr>
              <a:t>/</a:t>
            </a:r>
            <a:r>
              <a:rPr sz="2400" spc="540" baseline="-15625" dirty="0">
                <a:solidFill>
                  <a:srgbClr val="E88651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solidFill>
                  <a:srgbClr val="E88651"/>
                </a:solidFill>
                <a:latin typeface="Cambria Math"/>
                <a:cs typeface="Cambria Math"/>
              </a:rPr>
              <a:t>= </a:t>
            </a:r>
            <a:r>
              <a:rPr sz="2200" spc="-470" dirty="0">
                <a:solidFill>
                  <a:srgbClr val="E88651"/>
                </a:solidFill>
                <a:latin typeface="Cambria Math"/>
                <a:cs typeface="Cambria Math"/>
              </a:rPr>
              <a:t> </a:t>
            </a:r>
            <a:r>
              <a:rPr sz="2200" spc="-30" dirty="0">
                <a:solidFill>
                  <a:srgbClr val="E88651"/>
                </a:solidFill>
                <a:latin typeface="Cambria Math"/>
                <a:cs typeface="Cambria Math"/>
              </a:rPr>
              <a:t>ReLU</a:t>
            </a:r>
            <a:r>
              <a:rPr sz="2200" spc="509" dirty="0">
                <a:solidFill>
                  <a:srgbClr val="E88651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E88651"/>
                </a:solidFill>
                <a:latin typeface="Cambria Math"/>
                <a:cs typeface="Cambria Math"/>
              </a:rPr>
              <a:t>Sum	</a:t>
            </a:r>
            <a:r>
              <a:rPr sz="2200" spc="-10" dirty="0">
                <a:solidFill>
                  <a:srgbClr val="E88651"/>
                </a:solidFill>
                <a:latin typeface="Cambria Math"/>
                <a:cs typeface="Cambria Math"/>
              </a:rPr>
              <a:t>0,1,</a:t>
            </a:r>
            <a:r>
              <a:rPr sz="2200" spc="-114" dirty="0">
                <a:solidFill>
                  <a:srgbClr val="E88651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solidFill>
                  <a:srgbClr val="E88651"/>
                </a:solidFill>
                <a:latin typeface="Cambria Math"/>
                <a:cs typeface="Cambria Math"/>
              </a:rPr>
              <a:t>2	=</a:t>
            </a:r>
            <a:r>
              <a:rPr sz="2200" spc="114" dirty="0">
                <a:solidFill>
                  <a:srgbClr val="E88651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solidFill>
                  <a:srgbClr val="E88651"/>
                </a:solidFill>
                <a:latin typeface="Cambria Math"/>
                <a:cs typeface="Cambria Math"/>
              </a:rPr>
              <a:t>3</a:t>
            </a:r>
            <a:endParaRPr sz="2200" dirty="0">
              <a:latin typeface="Cambria Math"/>
              <a:cs typeface="Cambria Math"/>
            </a:endParaRPr>
          </a:p>
          <a:p>
            <a:pPr marL="967105" lvl="2" indent="-229235">
              <a:spcBef>
                <a:spcPts val="675"/>
              </a:spcBef>
              <a:buClr>
                <a:srgbClr val="E66C7D"/>
              </a:buClr>
              <a:buFont typeface="Wingdings"/>
              <a:buChar char=""/>
              <a:tabLst>
                <a:tab pos="967105" algn="l"/>
                <a:tab pos="4229735" algn="l"/>
                <a:tab pos="5321935" algn="l"/>
              </a:tabLst>
            </a:pPr>
            <a:r>
              <a:rPr sz="2200" b="1" spc="-15" dirty="0">
                <a:latin typeface="Calibri"/>
                <a:cs typeface="Calibri"/>
              </a:rPr>
              <a:t>Round</a:t>
            </a:r>
            <a:r>
              <a:rPr sz="2200" b="1" spc="-5" dirty="0">
                <a:latin typeface="Calibri"/>
                <a:cs typeface="Calibri"/>
              </a:rPr>
              <a:t> 2: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spc="-380" dirty="0">
                <a:solidFill>
                  <a:srgbClr val="C00000"/>
                </a:solidFill>
                <a:latin typeface="Cambria Math"/>
                <a:cs typeface="Cambria Math"/>
              </a:rPr>
              <a:t>𝑦9</a:t>
            </a:r>
            <a:r>
              <a:rPr sz="2400" spc="-569" baseline="-15625" dirty="0">
                <a:solidFill>
                  <a:srgbClr val="C00000"/>
                </a:solidFill>
                <a:latin typeface="Cambria Math"/>
                <a:cs typeface="Cambria Math"/>
              </a:rPr>
              <a:t>0</a:t>
            </a:r>
            <a:r>
              <a:rPr sz="2400" spc="644" baseline="-1562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sz="2200" spc="12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200" spc="-30" dirty="0">
                <a:solidFill>
                  <a:srgbClr val="C00000"/>
                </a:solidFill>
                <a:latin typeface="Cambria Math"/>
                <a:cs typeface="Cambria Math"/>
              </a:rPr>
              <a:t>ReLU</a:t>
            </a:r>
            <a:r>
              <a:rPr sz="2200" spc="51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mbria Math"/>
                <a:cs typeface="Cambria Math"/>
              </a:rPr>
              <a:t>Sum	</a:t>
            </a:r>
            <a:r>
              <a:rPr sz="2200" spc="200" dirty="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sz="2400" spc="300" baseline="-15625" dirty="0">
                <a:solidFill>
                  <a:srgbClr val="C00000"/>
                </a:solidFill>
                <a:latin typeface="Cambria Math"/>
                <a:cs typeface="Cambria Math"/>
              </a:rPr>
              <a:t>.</a:t>
            </a:r>
            <a:r>
              <a:rPr sz="2200" spc="200" dirty="0">
                <a:solidFill>
                  <a:srgbClr val="C00000"/>
                </a:solidFill>
                <a:latin typeface="Cambria Math"/>
                <a:cs typeface="Cambria Math"/>
              </a:rPr>
              <a:t>,</a:t>
            </a:r>
            <a:r>
              <a:rPr sz="2200" spc="-12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200" spc="45" dirty="0">
                <a:solidFill>
                  <a:srgbClr val="C00000"/>
                </a:solidFill>
                <a:latin typeface="Cambria Math"/>
                <a:cs typeface="Cambria Math"/>
              </a:rPr>
              <a:t>𝑦</a:t>
            </a:r>
            <a:r>
              <a:rPr sz="2400" spc="67" baseline="-15625" dirty="0">
                <a:solidFill>
                  <a:srgbClr val="C00000"/>
                </a:solidFill>
                <a:latin typeface="Cambria Math"/>
                <a:cs typeface="Cambria Math"/>
              </a:rPr>
              <a:t>/	</a:t>
            </a:r>
            <a:r>
              <a:rPr sz="2200" dirty="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sz="2200" spc="10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solidFill>
                  <a:srgbClr val="C00000"/>
                </a:solidFill>
                <a:latin typeface="Cambria Math"/>
                <a:cs typeface="Cambria Math"/>
              </a:rPr>
              <a:t>𝟑</a:t>
            </a:r>
            <a:endParaRPr sz="2200" dirty="0">
              <a:latin typeface="Cambria Math"/>
              <a:cs typeface="Cambria Math"/>
            </a:endParaRPr>
          </a:p>
          <a:p>
            <a:pPr marL="701675" lvl="1" indent="-274955">
              <a:spcBef>
                <a:spcPts val="365"/>
              </a:spcBef>
              <a:buClr>
                <a:srgbClr val="60B5CC"/>
              </a:buClr>
              <a:buFont typeface="Wingdings"/>
              <a:buChar char=""/>
              <a:tabLst>
                <a:tab pos="701675" algn="l"/>
              </a:tabLst>
            </a:pPr>
            <a:r>
              <a:rPr sz="2600" spc="-80" dirty="0">
                <a:latin typeface="Cambria Math"/>
                <a:cs typeface="Cambria Math"/>
              </a:rPr>
              <a:t>𝐺</a:t>
            </a:r>
            <a:r>
              <a:rPr sz="2850" spc="465" baseline="-16081" dirty="0">
                <a:latin typeface="Cambria Math"/>
                <a:cs typeface="Cambria Math"/>
              </a:rPr>
              <a:t>(</a:t>
            </a:r>
            <a:r>
              <a:rPr sz="2850" baseline="-16081" dirty="0">
                <a:latin typeface="Cambria Math"/>
                <a:cs typeface="Cambria Math"/>
              </a:rPr>
              <a:t> </a:t>
            </a:r>
            <a:r>
              <a:rPr sz="2850" spc="-217" baseline="-16081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dirty="0">
                <a:latin typeface="Calibri"/>
                <a:cs typeface="Calibri"/>
              </a:rPr>
              <a:t>o</a:t>
            </a:r>
            <a:r>
              <a:rPr sz="2600" spc="-5" dirty="0">
                <a:latin typeface="Calibri"/>
                <a:cs typeface="Calibri"/>
              </a:rPr>
              <a:t>d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10" dirty="0">
                <a:latin typeface="Calibri"/>
                <a:cs typeface="Calibri"/>
              </a:rPr>
              <a:t> e</a:t>
            </a:r>
            <a:r>
              <a:rPr sz="2600" spc="-5" dirty="0">
                <a:latin typeface="Calibri"/>
                <a:cs typeface="Calibri"/>
              </a:rPr>
              <a:t>mb</a:t>
            </a:r>
            <a:r>
              <a:rPr sz="2600" spc="-10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dd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dirty="0">
                <a:latin typeface="Calibri"/>
                <a:cs typeface="Calibri"/>
              </a:rPr>
              <a:t>g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: </a:t>
            </a:r>
            <a:r>
              <a:rPr sz="2600" spc="5" dirty="0">
                <a:latin typeface="Cambria Math"/>
                <a:cs typeface="Cambria Math"/>
              </a:rPr>
              <a:t>{</a:t>
            </a:r>
            <a:r>
              <a:rPr sz="2600" spc="-5" dirty="0">
                <a:latin typeface="Cambria Math"/>
                <a:cs typeface="Cambria Math"/>
              </a:rPr>
              <a:t>−10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−20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0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10</a:t>
            </a:r>
            <a:r>
              <a:rPr sz="2600" dirty="0">
                <a:latin typeface="Cambria Math"/>
                <a:cs typeface="Cambria Math"/>
              </a:rPr>
              <a:t>,</a:t>
            </a:r>
            <a:r>
              <a:rPr sz="2600" spc="-135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20</a:t>
            </a:r>
            <a:r>
              <a:rPr sz="2600" dirty="0">
                <a:latin typeface="Cambria Math"/>
                <a:cs typeface="Cambria Math"/>
              </a:rPr>
              <a:t>}</a:t>
            </a:r>
          </a:p>
          <a:p>
            <a:pPr marL="967105" lvl="2" indent="-229235">
              <a:spcBef>
                <a:spcPts val="570"/>
              </a:spcBef>
              <a:buClr>
                <a:srgbClr val="E66C7D"/>
              </a:buClr>
              <a:buFont typeface="Wingdings"/>
              <a:buChar char=""/>
              <a:tabLst>
                <a:tab pos="967105" algn="l"/>
                <a:tab pos="4200525" algn="l"/>
                <a:tab pos="5763260" algn="l"/>
              </a:tabLst>
            </a:pPr>
            <a:r>
              <a:rPr sz="2200" b="1" spc="-15" dirty="0">
                <a:latin typeface="Calibri"/>
                <a:cs typeface="Calibri"/>
              </a:rPr>
              <a:t>Round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1</a:t>
            </a:r>
            <a:r>
              <a:rPr sz="2200" spc="-5" dirty="0">
                <a:latin typeface="Calibri"/>
                <a:cs typeface="Calibri"/>
              </a:rPr>
              <a:t>: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4" dirty="0">
                <a:solidFill>
                  <a:srgbClr val="60B5CC"/>
                </a:solidFill>
                <a:latin typeface="Cambria Math"/>
                <a:cs typeface="Cambria Math"/>
              </a:rPr>
              <a:t>𝑦9</a:t>
            </a:r>
            <a:r>
              <a:rPr sz="2400" spc="-382" baseline="-15625" dirty="0">
                <a:solidFill>
                  <a:srgbClr val="60B5CC"/>
                </a:solidFill>
                <a:latin typeface="Cambria Math"/>
                <a:cs typeface="Cambria Math"/>
              </a:rPr>
              <a:t>.</a:t>
            </a:r>
            <a:r>
              <a:rPr sz="2400" spc="585" baseline="-1562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solidFill>
                  <a:srgbClr val="60B5CC"/>
                </a:solidFill>
                <a:latin typeface="Cambria Math"/>
                <a:cs typeface="Cambria Math"/>
              </a:rPr>
              <a:t>=</a:t>
            </a:r>
            <a:r>
              <a:rPr sz="2200" spc="130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200" spc="-30" dirty="0">
                <a:solidFill>
                  <a:srgbClr val="60B5CC"/>
                </a:solidFill>
                <a:latin typeface="Cambria Math"/>
                <a:cs typeface="Cambria Math"/>
              </a:rPr>
              <a:t>ReLU</a:t>
            </a:r>
            <a:r>
              <a:rPr sz="2200" spc="51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60B5CC"/>
                </a:solidFill>
                <a:latin typeface="Cambria Math"/>
                <a:cs typeface="Cambria Math"/>
              </a:rPr>
              <a:t>Sum	</a:t>
            </a:r>
            <a:r>
              <a:rPr sz="2200" spc="-10" dirty="0">
                <a:solidFill>
                  <a:srgbClr val="60B5CC"/>
                </a:solidFill>
                <a:latin typeface="Cambria Math"/>
                <a:cs typeface="Cambria Math"/>
              </a:rPr>
              <a:t>−10,</a:t>
            </a:r>
            <a:r>
              <a:rPr sz="2200" spc="-120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200" spc="-10" dirty="0">
                <a:solidFill>
                  <a:srgbClr val="60B5CC"/>
                </a:solidFill>
                <a:latin typeface="Cambria Math"/>
                <a:cs typeface="Cambria Math"/>
              </a:rPr>
              <a:t>−20	</a:t>
            </a:r>
            <a:r>
              <a:rPr sz="2200" dirty="0">
                <a:solidFill>
                  <a:srgbClr val="60B5CC"/>
                </a:solidFill>
                <a:latin typeface="Cambria Math"/>
                <a:cs typeface="Cambria Math"/>
              </a:rPr>
              <a:t>=</a:t>
            </a:r>
            <a:r>
              <a:rPr sz="2200" spc="105" dirty="0">
                <a:solidFill>
                  <a:srgbClr val="60B5CC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60B5CC"/>
                </a:solidFill>
                <a:latin typeface="Cambria Math"/>
                <a:cs typeface="Cambria Math"/>
              </a:rPr>
              <a:t>0</a:t>
            </a:r>
            <a:r>
              <a:rPr sz="2200" spc="-5" dirty="0">
                <a:latin typeface="Calibri"/>
                <a:cs typeface="Calibri"/>
              </a:rPr>
              <a:t>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375" dirty="0">
                <a:solidFill>
                  <a:srgbClr val="E88651"/>
                </a:solidFill>
                <a:latin typeface="Cambria Math"/>
                <a:cs typeface="Cambria Math"/>
              </a:rPr>
              <a:t>𝑦9</a:t>
            </a:r>
            <a:r>
              <a:rPr sz="2400" spc="-562" baseline="-15625" dirty="0">
                <a:solidFill>
                  <a:srgbClr val="E88651"/>
                </a:solidFill>
                <a:latin typeface="Cambria Math"/>
                <a:cs typeface="Cambria Math"/>
              </a:rPr>
              <a:t>/</a:t>
            </a:r>
            <a:r>
              <a:rPr sz="2400" spc="569" baseline="-15625" dirty="0">
                <a:solidFill>
                  <a:srgbClr val="E88651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solidFill>
                  <a:srgbClr val="E88651"/>
                </a:solidFill>
                <a:latin typeface="Cambria Math"/>
                <a:cs typeface="Cambria Math"/>
              </a:rPr>
              <a:t>=</a:t>
            </a:r>
            <a:endParaRPr sz="2200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86226" y="5913475"/>
            <a:ext cx="2105025" cy="337820"/>
          </a:xfrm>
          <a:custGeom>
            <a:avLst/>
            <a:gdLst/>
            <a:ahLst/>
            <a:cxnLst/>
            <a:rect l="l" t="t" r="r" b="b"/>
            <a:pathLst>
              <a:path w="2105025" h="337820">
                <a:moveTo>
                  <a:pt x="92075" y="11188"/>
                </a:moveTo>
                <a:lnTo>
                  <a:pt x="88671" y="0"/>
                </a:lnTo>
                <a:lnTo>
                  <a:pt x="68605" y="7823"/>
                </a:lnTo>
                <a:lnTo>
                  <a:pt x="50977" y="20091"/>
                </a:lnTo>
                <a:lnTo>
                  <a:pt x="23050" y="57988"/>
                </a:lnTo>
                <a:lnTo>
                  <a:pt x="5753" y="109080"/>
                </a:lnTo>
                <a:lnTo>
                  <a:pt x="0" y="168897"/>
                </a:lnTo>
                <a:lnTo>
                  <a:pt x="1435" y="199682"/>
                </a:lnTo>
                <a:lnTo>
                  <a:pt x="12954" y="255066"/>
                </a:lnTo>
                <a:lnTo>
                  <a:pt x="35788" y="300710"/>
                </a:lnTo>
                <a:lnTo>
                  <a:pt x="68605" y="329704"/>
                </a:lnTo>
                <a:lnTo>
                  <a:pt x="88671" y="337515"/>
                </a:lnTo>
                <a:lnTo>
                  <a:pt x="92075" y="326339"/>
                </a:lnTo>
                <a:lnTo>
                  <a:pt x="76568" y="318300"/>
                </a:lnTo>
                <a:lnTo>
                  <a:pt x="63068" y="306603"/>
                </a:lnTo>
                <a:lnTo>
                  <a:pt x="42075" y="272237"/>
                </a:lnTo>
                <a:lnTo>
                  <a:pt x="29337" y="225564"/>
                </a:lnTo>
                <a:lnTo>
                  <a:pt x="25095" y="168757"/>
                </a:lnTo>
                <a:lnTo>
                  <a:pt x="26149" y="139255"/>
                </a:lnTo>
                <a:lnTo>
                  <a:pt x="34645" y="87477"/>
                </a:lnTo>
                <a:lnTo>
                  <a:pt x="51574" y="46316"/>
                </a:lnTo>
                <a:lnTo>
                  <a:pt x="76568" y="19227"/>
                </a:lnTo>
                <a:lnTo>
                  <a:pt x="92075" y="11188"/>
                </a:lnTo>
                <a:close/>
              </a:path>
              <a:path w="2105025" h="337820">
                <a:moveTo>
                  <a:pt x="735622" y="49809"/>
                </a:moveTo>
                <a:lnTo>
                  <a:pt x="731939" y="39306"/>
                </a:lnTo>
                <a:lnTo>
                  <a:pt x="713181" y="46075"/>
                </a:lnTo>
                <a:lnTo>
                  <a:pt x="696722" y="55905"/>
                </a:lnTo>
                <a:lnTo>
                  <a:pt x="670750" y="84670"/>
                </a:lnTo>
                <a:lnTo>
                  <a:pt x="654735" y="123126"/>
                </a:lnTo>
                <a:lnTo>
                  <a:pt x="649401" y="168770"/>
                </a:lnTo>
                <a:lnTo>
                  <a:pt x="650735" y="192557"/>
                </a:lnTo>
                <a:lnTo>
                  <a:pt x="661377" y="234607"/>
                </a:lnTo>
                <a:lnTo>
                  <a:pt x="682498" y="268732"/>
                </a:lnTo>
                <a:lnTo>
                  <a:pt x="731939" y="298107"/>
                </a:lnTo>
                <a:lnTo>
                  <a:pt x="735215" y="287604"/>
                </a:lnTo>
                <a:lnTo>
                  <a:pt x="720471" y="281076"/>
                </a:lnTo>
                <a:lnTo>
                  <a:pt x="707745" y="271983"/>
                </a:lnTo>
                <a:lnTo>
                  <a:pt x="681634" y="229590"/>
                </a:lnTo>
                <a:lnTo>
                  <a:pt x="673963" y="190233"/>
                </a:lnTo>
                <a:lnTo>
                  <a:pt x="673011" y="167411"/>
                </a:lnTo>
                <a:lnTo>
                  <a:pt x="673963" y="145326"/>
                </a:lnTo>
                <a:lnTo>
                  <a:pt x="681634" y="107035"/>
                </a:lnTo>
                <a:lnTo>
                  <a:pt x="707847" y="65316"/>
                </a:lnTo>
                <a:lnTo>
                  <a:pt x="720699" y="56311"/>
                </a:lnTo>
                <a:lnTo>
                  <a:pt x="735622" y="49809"/>
                </a:lnTo>
                <a:close/>
              </a:path>
              <a:path w="2105025" h="337820">
                <a:moveTo>
                  <a:pt x="840803" y="38696"/>
                </a:moveTo>
                <a:lnTo>
                  <a:pt x="837247" y="38696"/>
                </a:lnTo>
                <a:lnTo>
                  <a:pt x="822236" y="39814"/>
                </a:lnTo>
                <a:lnTo>
                  <a:pt x="782345" y="61302"/>
                </a:lnTo>
                <a:lnTo>
                  <a:pt x="773404" y="95719"/>
                </a:lnTo>
                <a:lnTo>
                  <a:pt x="773607" y="101587"/>
                </a:lnTo>
                <a:lnTo>
                  <a:pt x="774204" y="107835"/>
                </a:lnTo>
                <a:lnTo>
                  <a:pt x="775208" y="114477"/>
                </a:lnTo>
                <a:lnTo>
                  <a:pt x="776605" y="121513"/>
                </a:lnTo>
                <a:lnTo>
                  <a:pt x="778751" y="131152"/>
                </a:lnTo>
                <a:lnTo>
                  <a:pt x="779818" y="137604"/>
                </a:lnTo>
                <a:lnTo>
                  <a:pt x="779818" y="147154"/>
                </a:lnTo>
                <a:lnTo>
                  <a:pt x="777659" y="152273"/>
                </a:lnTo>
                <a:lnTo>
                  <a:pt x="769010" y="160185"/>
                </a:lnTo>
                <a:lnTo>
                  <a:pt x="762495" y="162293"/>
                </a:lnTo>
                <a:lnTo>
                  <a:pt x="753757" y="162572"/>
                </a:lnTo>
                <a:lnTo>
                  <a:pt x="753757" y="173761"/>
                </a:lnTo>
                <a:lnTo>
                  <a:pt x="762495" y="174028"/>
                </a:lnTo>
                <a:lnTo>
                  <a:pt x="769010" y="176149"/>
                </a:lnTo>
                <a:lnTo>
                  <a:pt x="777659" y="184061"/>
                </a:lnTo>
                <a:lnTo>
                  <a:pt x="779818" y="189179"/>
                </a:lnTo>
                <a:lnTo>
                  <a:pt x="779818" y="198729"/>
                </a:lnTo>
                <a:lnTo>
                  <a:pt x="778751" y="205181"/>
                </a:lnTo>
                <a:lnTo>
                  <a:pt x="776605" y="214820"/>
                </a:lnTo>
                <a:lnTo>
                  <a:pt x="775208" y="221856"/>
                </a:lnTo>
                <a:lnTo>
                  <a:pt x="774204" y="228498"/>
                </a:lnTo>
                <a:lnTo>
                  <a:pt x="773607" y="234746"/>
                </a:lnTo>
                <a:lnTo>
                  <a:pt x="773404" y="240601"/>
                </a:lnTo>
                <a:lnTo>
                  <a:pt x="774395" y="254381"/>
                </a:lnTo>
                <a:lnTo>
                  <a:pt x="798258" y="290410"/>
                </a:lnTo>
                <a:lnTo>
                  <a:pt x="837247" y="298856"/>
                </a:lnTo>
                <a:lnTo>
                  <a:pt x="840803" y="298856"/>
                </a:lnTo>
                <a:lnTo>
                  <a:pt x="840803" y="288493"/>
                </a:lnTo>
                <a:lnTo>
                  <a:pt x="838746" y="288493"/>
                </a:lnTo>
                <a:lnTo>
                  <a:pt x="829398" y="287845"/>
                </a:lnTo>
                <a:lnTo>
                  <a:pt x="799388" y="264261"/>
                </a:lnTo>
                <a:lnTo>
                  <a:pt x="796594" y="243065"/>
                </a:lnTo>
                <a:lnTo>
                  <a:pt x="796594" y="236702"/>
                </a:lnTo>
                <a:lnTo>
                  <a:pt x="797509" y="228828"/>
                </a:lnTo>
                <a:lnTo>
                  <a:pt x="801141" y="210096"/>
                </a:lnTo>
                <a:lnTo>
                  <a:pt x="802055" y="203403"/>
                </a:lnTo>
                <a:lnTo>
                  <a:pt x="802055" y="191681"/>
                </a:lnTo>
                <a:lnTo>
                  <a:pt x="799782" y="185331"/>
                </a:lnTo>
                <a:lnTo>
                  <a:pt x="790689" y="175425"/>
                </a:lnTo>
                <a:lnTo>
                  <a:pt x="785266" y="171754"/>
                </a:lnTo>
                <a:lnTo>
                  <a:pt x="778992" y="169392"/>
                </a:lnTo>
                <a:lnTo>
                  <a:pt x="778992" y="166941"/>
                </a:lnTo>
                <a:lnTo>
                  <a:pt x="785266" y="164579"/>
                </a:lnTo>
                <a:lnTo>
                  <a:pt x="790689" y="160909"/>
                </a:lnTo>
                <a:lnTo>
                  <a:pt x="799782" y="151003"/>
                </a:lnTo>
                <a:lnTo>
                  <a:pt x="802055" y="144653"/>
                </a:lnTo>
                <a:lnTo>
                  <a:pt x="802055" y="132918"/>
                </a:lnTo>
                <a:lnTo>
                  <a:pt x="801141" y="126238"/>
                </a:lnTo>
                <a:lnTo>
                  <a:pt x="797509" y="107505"/>
                </a:lnTo>
                <a:lnTo>
                  <a:pt x="796594" y="99631"/>
                </a:lnTo>
                <a:lnTo>
                  <a:pt x="796594" y="93268"/>
                </a:lnTo>
                <a:lnTo>
                  <a:pt x="797293" y="82296"/>
                </a:lnTo>
                <a:lnTo>
                  <a:pt x="821118" y="51638"/>
                </a:lnTo>
                <a:lnTo>
                  <a:pt x="838746" y="49060"/>
                </a:lnTo>
                <a:lnTo>
                  <a:pt x="840803" y="49060"/>
                </a:lnTo>
                <a:lnTo>
                  <a:pt x="840803" y="38696"/>
                </a:lnTo>
                <a:close/>
              </a:path>
              <a:path w="2105025" h="337820">
                <a:moveTo>
                  <a:pt x="1875015" y="162712"/>
                </a:moveTo>
                <a:lnTo>
                  <a:pt x="1866277" y="162433"/>
                </a:lnTo>
                <a:lnTo>
                  <a:pt x="1859749" y="160324"/>
                </a:lnTo>
                <a:lnTo>
                  <a:pt x="1851113" y="152412"/>
                </a:lnTo>
                <a:lnTo>
                  <a:pt x="1848954" y="147294"/>
                </a:lnTo>
                <a:lnTo>
                  <a:pt x="1848954" y="137744"/>
                </a:lnTo>
                <a:lnTo>
                  <a:pt x="1850021" y="131279"/>
                </a:lnTo>
                <a:lnTo>
                  <a:pt x="1852155" y="121640"/>
                </a:lnTo>
                <a:lnTo>
                  <a:pt x="1853565" y="114604"/>
                </a:lnTo>
                <a:lnTo>
                  <a:pt x="1854568" y="107962"/>
                </a:lnTo>
                <a:lnTo>
                  <a:pt x="1855165" y="101714"/>
                </a:lnTo>
                <a:lnTo>
                  <a:pt x="1855368" y="95859"/>
                </a:lnTo>
                <a:lnTo>
                  <a:pt x="1854365" y="82562"/>
                </a:lnTo>
                <a:lnTo>
                  <a:pt x="1830514" y="47155"/>
                </a:lnTo>
                <a:lnTo>
                  <a:pt x="1791512" y="38696"/>
                </a:lnTo>
                <a:lnTo>
                  <a:pt x="1787969" y="38696"/>
                </a:lnTo>
                <a:lnTo>
                  <a:pt x="1787969" y="49060"/>
                </a:lnTo>
                <a:lnTo>
                  <a:pt x="1790014" y="49060"/>
                </a:lnTo>
                <a:lnTo>
                  <a:pt x="1799374" y="49707"/>
                </a:lnTo>
                <a:lnTo>
                  <a:pt x="1831467" y="82372"/>
                </a:lnTo>
                <a:lnTo>
                  <a:pt x="1832178" y="93408"/>
                </a:lnTo>
                <a:lnTo>
                  <a:pt x="1832178" y="99771"/>
                </a:lnTo>
                <a:lnTo>
                  <a:pt x="1831263" y="107632"/>
                </a:lnTo>
                <a:lnTo>
                  <a:pt x="1827618" y="126377"/>
                </a:lnTo>
                <a:lnTo>
                  <a:pt x="1826717" y="133057"/>
                </a:lnTo>
                <a:lnTo>
                  <a:pt x="1826717" y="144792"/>
                </a:lnTo>
                <a:lnTo>
                  <a:pt x="1828990" y="151130"/>
                </a:lnTo>
                <a:lnTo>
                  <a:pt x="1838083" y="161048"/>
                </a:lnTo>
                <a:lnTo>
                  <a:pt x="1843493" y="164706"/>
                </a:lnTo>
                <a:lnTo>
                  <a:pt x="1849767" y="167068"/>
                </a:lnTo>
                <a:lnTo>
                  <a:pt x="1849767" y="169532"/>
                </a:lnTo>
                <a:lnTo>
                  <a:pt x="1843493" y="171894"/>
                </a:lnTo>
                <a:lnTo>
                  <a:pt x="1838083" y="175552"/>
                </a:lnTo>
                <a:lnTo>
                  <a:pt x="1828990" y="185470"/>
                </a:lnTo>
                <a:lnTo>
                  <a:pt x="1826717" y="191808"/>
                </a:lnTo>
                <a:lnTo>
                  <a:pt x="1826717" y="203542"/>
                </a:lnTo>
                <a:lnTo>
                  <a:pt x="1827618" y="210235"/>
                </a:lnTo>
                <a:lnTo>
                  <a:pt x="1831263" y="228968"/>
                </a:lnTo>
                <a:lnTo>
                  <a:pt x="1832178" y="236829"/>
                </a:lnTo>
                <a:lnTo>
                  <a:pt x="1832178" y="243205"/>
                </a:lnTo>
                <a:lnTo>
                  <a:pt x="1831467" y="254647"/>
                </a:lnTo>
                <a:lnTo>
                  <a:pt x="1807654" y="285915"/>
                </a:lnTo>
                <a:lnTo>
                  <a:pt x="1790014" y="288493"/>
                </a:lnTo>
                <a:lnTo>
                  <a:pt x="1787969" y="288493"/>
                </a:lnTo>
                <a:lnTo>
                  <a:pt x="1787969" y="298856"/>
                </a:lnTo>
                <a:lnTo>
                  <a:pt x="1791512" y="298856"/>
                </a:lnTo>
                <a:lnTo>
                  <a:pt x="1806536" y="297738"/>
                </a:lnTo>
                <a:lnTo>
                  <a:pt x="1846427" y="276186"/>
                </a:lnTo>
                <a:lnTo>
                  <a:pt x="1855368" y="240741"/>
                </a:lnTo>
                <a:lnTo>
                  <a:pt x="1855165" y="234886"/>
                </a:lnTo>
                <a:lnTo>
                  <a:pt x="1854568" y="228638"/>
                </a:lnTo>
                <a:lnTo>
                  <a:pt x="1853565" y="221996"/>
                </a:lnTo>
                <a:lnTo>
                  <a:pt x="1852155" y="214960"/>
                </a:lnTo>
                <a:lnTo>
                  <a:pt x="1850021" y="205320"/>
                </a:lnTo>
                <a:lnTo>
                  <a:pt x="1848954" y="198856"/>
                </a:lnTo>
                <a:lnTo>
                  <a:pt x="1848954" y="189306"/>
                </a:lnTo>
                <a:lnTo>
                  <a:pt x="1851113" y="184200"/>
                </a:lnTo>
                <a:lnTo>
                  <a:pt x="1859749" y="176288"/>
                </a:lnTo>
                <a:lnTo>
                  <a:pt x="1866277" y="174167"/>
                </a:lnTo>
                <a:lnTo>
                  <a:pt x="1875015" y="173901"/>
                </a:lnTo>
                <a:lnTo>
                  <a:pt x="1875015" y="162712"/>
                </a:lnTo>
                <a:close/>
              </a:path>
              <a:path w="2105025" h="337820">
                <a:moveTo>
                  <a:pt x="1979396" y="168770"/>
                </a:moveTo>
                <a:lnTo>
                  <a:pt x="1974049" y="123126"/>
                </a:lnTo>
                <a:lnTo>
                  <a:pt x="1958047" y="84670"/>
                </a:lnTo>
                <a:lnTo>
                  <a:pt x="1932076" y="55905"/>
                </a:lnTo>
                <a:lnTo>
                  <a:pt x="1896859" y="39306"/>
                </a:lnTo>
                <a:lnTo>
                  <a:pt x="1893176" y="49809"/>
                </a:lnTo>
                <a:lnTo>
                  <a:pt x="1908149" y="56311"/>
                </a:lnTo>
                <a:lnTo>
                  <a:pt x="1921040" y="65316"/>
                </a:lnTo>
                <a:lnTo>
                  <a:pt x="1947202" y="107035"/>
                </a:lnTo>
                <a:lnTo>
                  <a:pt x="1954834" y="145326"/>
                </a:lnTo>
                <a:lnTo>
                  <a:pt x="1955787" y="167411"/>
                </a:lnTo>
                <a:lnTo>
                  <a:pt x="1954834" y="190233"/>
                </a:lnTo>
                <a:lnTo>
                  <a:pt x="1947164" y="229590"/>
                </a:lnTo>
                <a:lnTo>
                  <a:pt x="1921052" y="271983"/>
                </a:lnTo>
                <a:lnTo>
                  <a:pt x="1893582" y="287604"/>
                </a:lnTo>
                <a:lnTo>
                  <a:pt x="1896859" y="298107"/>
                </a:lnTo>
                <a:lnTo>
                  <a:pt x="1932152" y="281546"/>
                </a:lnTo>
                <a:lnTo>
                  <a:pt x="1958111" y="252882"/>
                </a:lnTo>
                <a:lnTo>
                  <a:pt x="1974075" y="214490"/>
                </a:lnTo>
                <a:lnTo>
                  <a:pt x="1978063" y="192557"/>
                </a:lnTo>
                <a:lnTo>
                  <a:pt x="1979396" y="168770"/>
                </a:lnTo>
                <a:close/>
              </a:path>
              <a:path w="2105025" h="337820">
                <a:moveTo>
                  <a:pt x="2104898" y="168757"/>
                </a:moveTo>
                <a:lnTo>
                  <a:pt x="2099132" y="109080"/>
                </a:lnTo>
                <a:lnTo>
                  <a:pt x="2081834" y="57988"/>
                </a:lnTo>
                <a:lnTo>
                  <a:pt x="2053907" y="20091"/>
                </a:lnTo>
                <a:lnTo>
                  <a:pt x="2016213" y="0"/>
                </a:lnTo>
                <a:lnTo>
                  <a:pt x="2012810" y="11188"/>
                </a:lnTo>
                <a:lnTo>
                  <a:pt x="2028317" y="19227"/>
                </a:lnTo>
                <a:lnTo>
                  <a:pt x="2041817" y="30937"/>
                </a:lnTo>
                <a:lnTo>
                  <a:pt x="2062810" y="65354"/>
                </a:lnTo>
                <a:lnTo>
                  <a:pt x="2075548" y="112115"/>
                </a:lnTo>
                <a:lnTo>
                  <a:pt x="2079790" y="168897"/>
                </a:lnTo>
                <a:lnTo>
                  <a:pt x="2078736" y="198475"/>
                </a:lnTo>
                <a:lnTo>
                  <a:pt x="2070239" y="250151"/>
                </a:lnTo>
                <a:lnTo>
                  <a:pt x="2053310" y="291249"/>
                </a:lnTo>
                <a:lnTo>
                  <a:pt x="2012810" y="326339"/>
                </a:lnTo>
                <a:lnTo>
                  <a:pt x="2016213" y="337515"/>
                </a:lnTo>
                <a:lnTo>
                  <a:pt x="2053907" y="317436"/>
                </a:lnTo>
                <a:lnTo>
                  <a:pt x="2081834" y="279539"/>
                </a:lnTo>
                <a:lnTo>
                  <a:pt x="2099132" y="228447"/>
                </a:lnTo>
                <a:lnTo>
                  <a:pt x="2103450" y="199682"/>
                </a:lnTo>
                <a:lnTo>
                  <a:pt x="2104898" y="168757"/>
                </a:lnTo>
                <a:close/>
              </a:path>
            </a:pathLst>
          </a:custGeom>
          <a:solidFill>
            <a:srgbClr val="E886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47271" y="6319875"/>
            <a:ext cx="1838960" cy="337820"/>
          </a:xfrm>
          <a:custGeom>
            <a:avLst/>
            <a:gdLst/>
            <a:ahLst/>
            <a:cxnLst/>
            <a:rect l="l" t="t" r="r" b="b"/>
            <a:pathLst>
              <a:path w="1838960" h="337820">
                <a:moveTo>
                  <a:pt x="92075" y="11188"/>
                </a:moveTo>
                <a:lnTo>
                  <a:pt x="88671" y="0"/>
                </a:lnTo>
                <a:lnTo>
                  <a:pt x="68605" y="7823"/>
                </a:lnTo>
                <a:lnTo>
                  <a:pt x="50977" y="20091"/>
                </a:lnTo>
                <a:lnTo>
                  <a:pt x="23050" y="57988"/>
                </a:lnTo>
                <a:lnTo>
                  <a:pt x="5753" y="109080"/>
                </a:lnTo>
                <a:lnTo>
                  <a:pt x="0" y="168897"/>
                </a:lnTo>
                <a:lnTo>
                  <a:pt x="1435" y="199682"/>
                </a:lnTo>
                <a:lnTo>
                  <a:pt x="12954" y="255066"/>
                </a:lnTo>
                <a:lnTo>
                  <a:pt x="35788" y="300710"/>
                </a:lnTo>
                <a:lnTo>
                  <a:pt x="68605" y="329704"/>
                </a:lnTo>
                <a:lnTo>
                  <a:pt x="88671" y="337515"/>
                </a:lnTo>
                <a:lnTo>
                  <a:pt x="92075" y="326339"/>
                </a:lnTo>
                <a:lnTo>
                  <a:pt x="76568" y="318300"/>
                </a:lnTo>
                <a:lnTo>
                  <a:pt x="63068" y="306603"/>
                </a:lnTo>
                <a:lnTo>
                  <a:pt x="42075" y="272237"/>
                </a:lnTo>
                <a:lnTo>
                  <a:pt x="29337" y="225564"/>
                </a:lnTo>
                <a:lnTo>
                  <a:pt x="25095" y="168757"/>
                </a:lnTo>
                <a:lnTo>
                  <a:pt x="26149" y="139255"/>
                </a:lnTo>
                <a:lnTo>
                  <a:pt x="34645" y="87477"/>
                </a:lnTo>
                <a:lnTo>
                  <a:pt x="51574" y="46316"/>
                </a:lnTo>
                <a:lnTo>
                  <a:pt x="76568" y="19227"/>
                </a:lnTo>
                <a:lnTo>
                  <a:pt x="92075" y="11188"/>
                </a:lnTo>
                <a:close/>
              </a:path>
              <a:path w="1838960" h="337820">
                <a:moveTo>
                  <a:pt x="735622" y="49809"/>
                </a:moveTo>
                <a:lnTo>
                  <a:pt x="731939" y="39306"/>
                </a:lnTo>
                <a:lnTo>
                  <a:pt x="713181" y="46075"/>
                </a:lnTo>
                <a:lnTo>
                  <a:pt x="696722" y="55905"/>
                </a:lnTo>
                <a:lnTo>
                  <a:pt x="670750" y="84670"/>
                </a:lnTo>
                <a:lnTo>
                  <a:pt x="654735" y="123126"/>
                </a:lnTo>
                <a:lnTo>
                  <a:pt x="649401" y="168770"/>
                </a:lnTo>
                <a:lnTo>
                  <a:pt x="650735" y="192557"/>
                </a:lnTo>
                <a:lnTo>
                  <a:pt x="661377" y="234607"/>
                </a:lnTo>
                <a:lnTo>
                  <a:pt x="682498" y="268732"/>
                </a:lnTo>
                <a:lnTo>
                  <a:pt x="731939" y="298107"/>
                </a:lnTo>
                <a:lnTo>
                  <a:pt x="735215" y="287604"/>
                </a:lnTo>
                <a:lnTo>
                  <a:pt x="720471" y="281076"/>
                </a:lnTo>
                <a:lnTo>
                  <a:pt x="707745" y="271983"/>
                </a:lnTo>
                <a:lnTo>
                  <a:pt x="681634" y="229590"/>
                </a:lnTo>
                <a:lnTo>
                  <a:pt x="673963" y="190233"/>
                </a:lnTo>
                <a:lnTo>
                  <a:pt x="673011" y="167411"/>
                </a:lnTo>
                <a:lnTo>
                  <a:pt x="673963" y="145326"/>
                </a:lnTo>
                <a:lnTo>
                  <a:pt x="681634" y="107035"/>
                </a:lnTo>
                <a:lnTo>
                  <a:pt x="707847" y="65316"/>
                </a:lnTo>
                <a:lnTo>
                  <a:pt x="720699" y="56311"/>
                </a:lnTo>
                <a:lnTo>
                  <a:pt x="735622" y="49809"/>
                </a:lnTo>
                <a:close/>
              </a:path>
              <a:path w="1838960" h="337820">
                <a:moveTo>
                  <a:pt x="840803" y="38696"/>
                </a:moveTo>
                <a:lnTo>
                  <a:pt x="837247" y="38696"/>
                </a:lnTo>
                <a:lnTo>
                  <a:pt x="822236" y="39814"/>
                </a:lnTo>
                <a:lnTo>
                  <a:pt x="782345" y="61302"/>
                </a:lnTo>
                <a:lnTo>
                  <a:pt x="773404" y="95719"/>
                </a:lnTo>
                <a:lnTo>
                  <a:pt x="773607" y="101587"/>
                </a:lnTo>
                <a:lnTo>
                  <a:pt x="774204" y="107835"/>
                </a:lnTo>
                <a:lnTo>
                  <a:pt x="775208" y="114477"/>
                </a:lnTo>
                <a:lnTo>
                  <a:pt x="776605" y="121513"/>
                </a:lnTo>
                <a:lnTo>
                  <a:pt x="778751" y="131152"/>
                </a:lnTo>
                <a:lnTo>
                  <a:pt x="779818" y="137604"/>
                </a:lnTo>
                <a:lnTo>
                  <a:pt x="779818" y="147154"/>
                </a:lnTo>
                <a:lnTo>
                  <a:pt x="777659" y="152273"/>
                </a:lnTo>
                <a:lnTo>
                  <a:pt x="769010" y="160185"/>
                </a:lnTo>
                <a:lnTo>
                  <a:pt x="762495" y="162293"/>
                </a:lnTo>
                <a:lnTo>
                  <a:pt x="753757" y="162572"/>
                </a:lnTo>
                <a:lnTo>
                  <a:pt x="753757" y="173761"/>
                </a:lnTo>
                <a:lnTo>
                  <a:pt x="762495" y="174028"/>
                </a:lnTo>
                <a:lnTo>
                  <a:pt x="769010" y="176149"/>
                </a:lnTo>
                <a:lnTo>
                  <a:pt x="777659" y="184061"/>
                </a:lnTo>
                <a:lnTo>
                  <a:pt x="779818" y="189179"/>
                </a:lnTo>
                <a:lnTo>
                  <a:pt x="779818" y="198729"/>
                </a:lnTo>
                <a:lnTo>
                  <a:pt x="778751" y="205181"/>
                </a:lnTo>
                <a:lnTo>
                  <a:pt x="776605" y="214820"/>
                </a:lnTo>
                <a:lnTo>
                  <a:pt x="775208" y="221856"/>
                </a:lnTo>
                <a:lnTo>
                  <a:pt x="774204" y="228498"/>
                </a:lnTo>
                <a:lnTo>
                  <a:pt x="773607" y="234746"/>
                </a:lnTo>
                <a:lnTo>
                  <a:pt x="773404" y="240601"/>
                </a:lnTo>
                <a:lnTo>
                  <a:pt x="774395" y="254381"/>
                </a:lnTo>
                <a:lnTo>
                  <a:pt x="798258" y="290410"/>
                </a:lnTo>
                <a:lnTo>
                  <a:pt x="837247" y="298856"/>
                </a:lnTo>
                <a:lnTo>
                  <a:pt x="840803" y="298856"/>
                </a:lnTo>
                <a:lnTo>
                  <a:pt x="840803" y="288493"/>
                </a:lnTo>
                <a:lnTo>
                  <a:pt x="838746" y="288493"/>
                </a:lnTo>
                <a:lnTo>
                  <a:pt x="829398" y="287845"/>
                </a:lnTo>
                <a:lnTo>
                  <a:pt x="799388" y="264261"/>
                </a:lnTo>
                <a:lnTo>
                  <a:pt x="796594" y="243065"/>
                </a:lnTo>
                <a:lnTo>
                  <a:pt x="796594" y="236702"/>
                </a:lnTo>
                <a:lnTo>
                  <a:pt x="797509" y="228828"/>
                </a:lnTo>
                <a:lnTo>
                  <a:pt x="801141" y="210096"/>
                </a:lnTo>
                <a:lnTo>
                  <a:pt x="802055" y="203403"/>
                </a:lnTo>
                <a:lnTo>
                  <a:pt x="802055" y="191681"/>
                </a:lnTo>
                <a:lnTo>
                  <a:pt x="799782" y="185331"/>
                </a:lnTo>
                <a:lnTo>
                  <a:pt x="790689" y="175425"/>
                </a:lnTo>
                <a:lnTo>
                  <a:pt x="785266" y="171754"/>
                </a:lnTo>
                <a:lnTo>
                  <a:pt x="778992" y="169392"/>
                </a:lnTo>
                <a:lnTo>
                  <a:pt x="778992" y="166941"/>
                </a:lnTo>
                <a:lnTo>
                  <a:pt x="785266" y="164579"/>
                </a:lnTo>
                <a:lnTo>
                  <a:pt x="790689" y="160909"/>
                </a:lnTo>
                <a:lnTo>
                  <a:pt x="799782" y="151003"/>
                </a:lnTo>
                <a:lnTo>
                  <a:pt x="802055" y="144653"/>
                </a:lnTo>
                <a:lnTo>
                  <a:pt x="802055" y="132918"/>
                </a:lnTo>
                <a:lnTo>
                  <a:pt x="801141" y="126238"/>
                </a:lnTo>
                <a:lnTo>
                  <a:pt x="797509" y="107505"/>
                </a:lnTo>
                <a:lnTo>
                  <a:pt x="796594" y="99631"/>
                </a:lnTo>
                <a:lnTo>
                  <a:pt x="796594" y="93268"/>
                </a:lnTo>
                <a:lnTo>
                  <a:pt x="797293" y="82296"/>
                </a:lnTo>
                <a:lnTo>
                  <a:pt x="821118" y="51638"/>
                </a:lnTo>
                <a:lnTo>
                  <a:pt x="838746" y="49060"/>
                </a:lnTo>
                <a:lnTo>
                  <a:pt x="840803" y="49060"/>
                </a:lnTo>
                <a:lnTo>
                  <a:pt x="840803" y="38696"/>
                </a:lnTo>
                <a:close/>
              </a:path>
              <a:path w="1838960" h="337820">
                <a:moveTo>
                  <a:pt x="1608950" y="162712"/>
                </a:moveTo>
                <a:lnTo>
                  <a:pt x="1600212" y="162433"/>
                </a:lnTo>
                <a:lnTo>
                  <a:pt x="1593684" y="160324"/>
                </a:lnTo>
                <a:lnTo>
                  <a:pt x="1585048" y="152412"/>
                </a:lnTo>
                <a:lnTo>
                  <a:pt x="1582889" y="147294"/>
                </a:lnTo>
                <a:lnTo>
                  <a:pt x="1582889" y="137744"/>
                </a:lnTo>
                <a:lnTo>
                  <a:pt x="1583956" y="131279"/>
                </a:lnTo>
                <a:lnTo>
                  <a:pt x="1586090" y="121640"/>
                </a:lnTo>
                <a:lnTo>
                  <a:pt x="1587500" y="114604"/>
                </a:lnTo>
                <a:lnTo>
                  <a:pt x="1588503" y="107962"/>
                </a:lnTo>
                <a:lnTo>
                  <a:pt x="1589100" y="101714"/>
                </a:lnTo>
                <a:lnTo>
                  <a:pt x="1589303" y="95859"/>
                </a:lnTo>
                <a:lnTo>
                  <a:pt x="1588300" y="82562"/>
                </a:lnTo>
                <a:lnTo>
                  <a:pt x="1564449" y="47155"/>
                </a:lnTo>
                <a:lnTo>
                  <a:pt x="1525447" y="38696"/>
                </a:lnTo>
                <a:lnTo>
                  <a:pt x="1521904" y="38696"/>
                </a:lnTo>
                <a:lnTo>
                  <a:pt x="1521904" y="49060"/>
                </a:lnTo>
                <a:lnTo>
                  <a:pt x="1523949" y="49060"/>
                </a:lnTo>
                <a:lnTo>
                  <a:pt x="1533309" y="49707"/>
                </a:lnTo>
                <a:lnTo>
                  <a:pt x="1565402" y="82372"/>
                </a:lnTo>
                <a:lnTo>
                  <a:pt x="1566113" y="93408"/>
                </a:lnTo>
                <a:lnTo>
                  <a:pt x="1566113" y="99771"/>
                </a:lnTo>
                <a:lnTo>
                  <a:pt x="1565198" y="107632"/>
                </a:lnTo>
                <a:lnTo>
                  <a:pt x="1561553" y="126377"/>
                </a:lnTo>
                <a:lnTo>
                  <a:pt x="1560652" y="133057"/>
                </a:lnTo>
                <a:lnTo>
                  <a:pt x="1560652" y="144792"/>
                </a:lnTo>
                <a:lnTo>
                  <a:pt x="1562925" y="151130"/>
                </a:lnTo>
                <a:lnTo>
                  <a:pt x="1572018" y="161048"/>
                </a:lnTo>
                <a:lnTo>
                  <a:pt x="1577428" y="164706"/>
                </a:lnTo>
                <a:lnTo>
                  <a:pt x="1583702" y="167068"/>
                </a:lnTo>
                <a:lnTo>
                  <a:pt x="1583702" y="169532"/>
                </a:lnTo>
                <a:lnTo>
                  <a:pt x="1577428" y="171894"/>
                </a:lnTo>
                <a:lnTo>
                  <a:pt x="1572018" y="175552"/>
                </a:lnTo>
                <a:lnTo>
                  <a:pt x="1562925" y="185470"/>
                </a:lnTo>
                <a:lnTo>
                  <a:pt x="1560652" y="191808"/>
                </a:lnTo>
                <a:lnTo>
                  <a:pt x="1560652" y="203542"/>
                </a:lnTo>
                <a:lnTo>
                  <a:pt x="1561553" y="210235"/>
                </a:lnTo>
                <a:lnTo>
                  <a:pt x="1565198" y="228968"/>
                </a:lnTo>
                <a:lnTo>
                  <a:pt x="1566113" y="236829"/>
                </a:lnTo>
                <a:lnTo>
                  <a:pt x="1566113" y="243205"/>
                </a:lnTo>
                <a:lnTo>
                  <a:pt x="1565402" y="254647"/>
                </a:lnTo>
                <a:lnTo>
                  <a:pt x="1541589" y="285915"/>
                </a:lnTo>
                <a:lnTo>
                  <a:pt x="1523949" y="288493"/>
                </a:lnTo>
                <a:lnTo>
                  <a:pt x="1521904" y="288493"/>
                </a:lnTo>
                <a:lnTo>
                  <a:pt x="1521904" y="298856"/>
                </a:lnTo>
                <a:lnTo>
                  <a:pt x="1525447" y="298856"/>
                </a:lnTo>
                <a:lnTo>
                  <a:pt x="1540471" y="297738"/>
                </a:lnTo>
                <a:lnTo>
                  <a:pt x="1580362" y="276186"/>
                </a:lnTo>
                <a:lnTo>
                  <a:pt x="1589303" y="240741"/>
                </a:lnTo>
                <a:lnTo>
                  <a:pt x="1589100" y="234886"/>
                </a:lnTo>
                <a:lnTo>
                  <a:pt x="1588503" y="228638"/>
                </a:lnTo>
                <a:lnTo>
                  <a:pt x="1587500" y="221996"/>
                </a:lnTo>
                <a:lnTo>
                  <a:pt x="1586090" y="214960"/>
                </a:lnTo>
                <a:lnTo>
                  <a:pt x="1583956" y="205320"/>
                </a:lnTo>
                <a:lnTo>
                  <a:pt x="1582889" y="198856"/>
                </a:lnTo>
                <a:lnTo>
                  <a:pt x="1582889" y="189306"/>
                </a:lnTo>
                <a:lnTo>
                  <a:pt x="1585048" y="184200"/>
                </a:lnTo>
                <a:lnTo>
                  <a:pt x="1593684" y="176288"/>
                </a:lnTo>
                <a:lnTo>
                  <a:pt x="1600212" y="174167"/>
                </a:lnTo>
                <a:lnTo>
                  <a:pt x="1608950" y="173901"/>
                </a:lnTo>
                <a:lnTo>
                  <a:pt x="1608950" y="162712"/>
                </a:lnTo>
                <a:close/>
              </a:path>
              <a:path w="1838960" h="337820">
                <a:moveTo>
                  <a:pt x="1713331" y="168770"/>
                </a:moveTo>
                <a:lnTo>
                  <a:pt x="1707984" y="123126"/>
                </a:lnTo>
                <a:lnTo>
                  <a:pt x="1691982" y="84670"/>
                </a:lnTo>
                <a:lnTo>
                  <a:pt x="1666011" y="55905"/>
                </a:lnTo>
                <a:lnTo>
                  <a:pt x="1630794" y="39306"/>
                </a:lnTo>
                <a:lnTo>
                  <a:pt x="1627111" y="49809"/>
                </a:lnTo>
                <a:lnTo>
                  <a:pt x="1642084" y="56311"/>
                </a:lnTo>
                <a:lnTo>
                  <a:pt x="1654975" y="65316"/>
                </a:lnTo>
                <a:lnTo>
                  <a:pt x="1681137" y="107035"/>
                </a:lnTo>
                <a:lnTo>
                  <a:pt x="1688769" y="145326"/>
                </a:lnTo>
                <a:lnTo>
                  <a:pt x="1689722" y="167411"/>
                </a:lnTo>
                <a:lnTo>
                  <a:pt x="1688769" y="190233"/>
                </a:lnTo>
                <a:lnTo>
                  <a:pt x="1681099" y="229590"/>
                </a:lnTo>
                <a:lnTo>
                  <a:pt x="1654987" y="271983"/>
                </a:lnTo>
                <a:lnTo>
                  <a:pt x="1627517" y="287604"/>
                </a:lnTo>
                <a:lnTo>
                  <a:pt x="1630794" y="298107"/>
                </a:lnTo>
                <a:lnTo>
                  <a:pt x="1666087" y="281546"/>
                </a:lnTo>
                <a:lnTo>
                  <a:pt x="1692046" y="252882"/>
                </a:lnTo>
                <a:lnTo>
                  <a:pt x="1708010" y="214490"/>
                </a:lnTo>
                <a:lnTo>
                  <a:pt x="1711998" y="192557"/>
                </a:lnTo>
                <a:lnTo>
                  <a:pt x="1713331" y="168770"/>
                </a:lnTo>
                <a:close/>
              </a:path>
              <a:path w="1838960" h="337820">
                <a:moveTo>
                  <a:pt x="1838833" y="168757"/>
                </a:moveTo>
                <a:lnTo>
                  <a:pt x="1833067" y="109080"/>
                </a:lnTo>
                <a:lnTo>
                  <a:pt x="1815769" y="57988"/>
                </a:lnTo>
                <a:lnTo>
                  <a:pt x="1787842" y="20091"/>
                </a:lnTo>
                <a:lnTo>
                  <a:pt x="1750148" y="0"/>
                </a:lnTo>
                <a:lnTo>
                  <a:pt x="1746745" y="11188"/>
                </a:lnTo>
                <a:lnTo>
                  <a:pt x="1762252" y="19227"/>
                </a:lnTo>
                <a:lnTo>
                  <a:pt x="1775752" y="30937"/>
                </a:lnTo>
                <a:lnTo>
                  <a:pt x="1796745" y="65354"/>
                </a:lnTo>
                <a:lnTo>
                  <a:pt x="1809483" y="112115"/>
                </a:lnTo>
                <a:lnTo>
                  <a:pt x="1813725" y="168897"/>
                </a:lnTo>
                <a:lnTo>
                  <a:pt x="1812671" y="198475"/>
                </a:lnTo>
                <a:lnTo>
                  <a:pt x="1804174" y="250151"/>
                </a:lnTo>
                <a:lnTo>
                  <a:pt x="1787245" y="291249"/>
                </a:lnTo>
                <a:lnTo>
                  <a:pt x="1746745" y="326339"/>
                </a:lnTo>
                <a:lnTo>
                  <a:pt x="1750148" y="337515"/>
                </a:lnTo>
                <a:lnTo>
                  <a:pt x="1787842" y="317436"/>
                </a:lnTo>
                <a:lnTo>
                  <a:pt x="1815769" y="279539"/>
                </a:lnTo>
                <a:lnTo>
                  <a:pt x="1833067" y="228447"/>
                </a:lnTo>
                <a:lnTo>
                  <a:pt x="1837385" y="199682"/>
                </a:lnTo>
                <a:lnTo>
                  <a:pt x="1838833" y="168757"/>
                </a:lnTo>
                <a:close/>
              </a:path>
            </a:pathLst>
          </a:custGeom>
          <a:solidFill>
            <a:srgbClr val="C648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28213" y="5800852"/>
            <a:ext cx="5317490" cy="836294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04800">
              <a:spcBef>
                <a:spcPts val="650"/>
              </a:spcBef>
              <a:tabLst>
                <a:tab pos="1806575" algn="l"/>
                <a:tab pos="3164840" algn="l"/>
              </a:tabLst>
            </a:pPr>
            <a:r>
              <a:rPr sz="2200" spc="-30" dirty="0">
                <a:solidFill>
                  <a:srgbClr val="E88651"/>
                </a:solidFill>
                <a:latin typeface="Cambria Math"/>
                <a:cs typeface="Cambria Math"/>
              </a:rPr>
              <a:t>ReLU</a:t>
            </a:r>
            <a:r>
              <a:rPr sz="2200" spc="509" dirty="0">
                <a:solidFill>
                  <a:srgbClr val="E88651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E88651"/>
                </a:solidFill>
                <a:latin typeface="Cambria Math"/>
                <a:cs typeface="Cambria Math"/>
              </a:rPr>
              <a:t>Sum	</a:t>
            </a:r>
            <a:r>
              <a:rPr sz="2200" spc="-10" dirty="0">
                <a:solidFill>
                  <a:srgbClr val="E88651"/>
                </a:solidFill>
                <a:latin typeface="Cambria Math"/>
                <a:cs typeface="Cambria Math"/>
              </a:rPr>
              <a:t>0,10,</a:t>
            </a:r>
            <a:r>
              <a:rPr sz="2200" spc="-114" dirty="0">
                <a:solidFill>
                  <a:srgbClr val="E88651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E88651"/>
                </a:solidFill>
                <a:latin typeface="Cambria Math"/>
                <a:cs typeface="Cambria Math"/>
              </a:rPr>
              <a:t>20	</a:t>
            </a:r>
            <a:r>
              <a:rPr sz="2200" dirty="0">
                <a:solidFill>
                  <a:srgbClr val="E88651"/>
                </a:solidFill>
                <a:latin typeface="Cambria Math"/>
                <a:cs typeface="Cambria Math"/>
              </a:rPr>
              <a:t>=</a:t>
            </a:r>
            <a:r>
              <a:rPr sz="2200" spc="95" dirty="0">
                <a:solidFill>
                  <a:srgbClr val="E88651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E88651"/>
                </a:solidFill>
                <a:latin typeface="Cambria Math"/>
                <a:cs typeface="Cambria Math"/>
              </a:rPr>
              <a:t>30</a:t>
            </a:r>
            <a:endParaRPr sz="2200">
              <a:latin typeface="Cambria Math"/>
              <a:cs typeface="Cambria Math"/>
            </a:endParaRPr>
          </a:p>
          <a:p>
            <a:pPr marL="304800" indent="-228600">
              <a:spcBef>
                <a:spcPts val="555"/>
              </a:spcBef>
              <a:buClr>
                <a:srgbClr val="E66C7D"/>
              </a:buClr>
              <a:buFont typeface="Wingdings"/>
              <a:buChar char=""/>
              <a:tabLst>
                <a:tab pos="304800" algn="l"/>
                <a:tab pos="3567429" algn="l"/>
                <a:tab pos="4659630" algn="l"/>
              </a:tabLst>
            </a:pPr>
            <a:r>
              <a:rPr sz="2200" b="1" spc="-15" dirty="0">
                <a:latin typeface="Calibri"/>
                <a:cs typeface="Calibri"/>
              </a:rPr>
              <a:t>Round</a:t>
            </a:r>
            <a:r>
              <a:rPr sz="2200" b="1" spc="-5" dirty="0">
                <a:latin typeface="Calibri"/>
                <a:cs typeface="Calibri"/>
              </a:rPr>
              <a:t> 2: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spc="-380" dirty="0">
                <a:solidFill>
                  <a:srgbClr val="C64847"/>
                </a:solidFill>
                <a:latin typeface="Cambria Math"/>
                <a:cs typeface="Cambria Math"/>
              </a:rPr>
              <a:t>𝑦9</a:t>
            </a:r>
            <a:r>
              <a:rPr sz="2400" spc="-569" baseline="-15625" dirty="0">
                <a:solidFill>
                  <a:srgbClr val="C64847"/>
                </a:solidFill>
                <a:latin typeface="Cambria Math"/>
                <a:cs typeface="Cambria Math"/>
              </a:rPr>
              <a:t>0</a:t>
            </a:r>
            <a:r>
              <a:rPr sz="2400" spc="644" baseline="-15625" dirty="0">
                <a:solidFill>
                  <a:srgbClr val="C64847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solidFill>
                  <a:srgbClr val="C64847"/>
                </a:solidFill>
                <a:latin typeface="Cambria Math"/>
                <a:cs typeface="Cambria Math"/>
              </a:rPr>
              <a:t>=</a:t>
            </a:r>
            <a:r>
              <a:rPr sz="2200" spc="125" dirty="0">
                <a:solidFill>
                  <a:srgbClr val="C64847"/>
                </a:solidFill>
                <a:latin typeface="Cambria Math"/>
                <a:cs typeface="Cambria Math"/>
              </a:rPr>
              <a:t> </a:t>
            </a:r>
            <a:r>
              <a:rPr sz="2200" spc="-30" dirty="0">
                <a:solidFill>
                  <a:srgbClr val="C64847"/>
                </a:solidFill>
                <a:latin typeface="Cambria Math"/>
                <a:cs typeface="Cambria Math"/>
              </a:rPr>
              <a:t>ReLU</a:t>
            </a:r>
            <a:r>
              <a:rPr sz="2200" spc="515" dirty="0">
                <a:solidFill>
                  <a:srgbClr val="C64847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C64847"/>
                </a:solidFill>
                <a:latin typeface="Cambria Math"/>
                <a:cs typeface="Cambria Math"/>
              </a:rPr>
              <a:t>Sum	</a:t>
            </a:r>
            <a:r>
              <a:rPr sz="2200" spc="200" dirty="0">
                <a:solidFill>
                  <a:srgbClr val="C64847"/>
                </a:solidFill>
                <a:latin typeface="Cambria Math"/>
                <a:cs typeface="Cambria Math"/>
              </a:rPr>
              <a:t>𝑦</a:t>
            </a:r>
            <a:r>
              <a:rPr sz="2400" spc="300" baseline="-15625" dirty="0">
                <a:solidFill>
                  <a:srgbClr val="C64847"/>
                </a:solidFill>
                <a:latin typeface="Cambria Math"/>
                <a:cs typeface="Cambria Math"/>
              </a:rPr>
              <a:t>.</a:t>
            </a:r>
            <a:r>
              <a:rPr sz="2200" spc="200" dirty="0">
                <a:solidFill>
                  <a:srgbClr val="C64847"/>
                </a:solidFill>
                <a:latin typeface="Cambria Math"/>
                <a:cs typeface="Cambria Math"/>
              </a:rPr>
              <a:t>,</a:t>
            </a:r>
            <a:r>
              <a:rPr sz="2200" spc="-120" dirty="0">
                <a:solidFill>
                  <a:srgbClr val="C64847"/>
                </a:solidFill>
                <a:latin typeface="Cambria Math"/>
                <a:cs typeface="Cambria Math"/>
              </a:rPr>
              <a:t> </a:t>
            </a:r>
            <a:r>
              <a:rPr sz="2200" spc="45" dirty="0">
                <a:solidFill>
                  <a:srgbClr val="C64847"/>
                </a:solidFill>
                <a:latin typeface="Cambria Math"/>
                <a:cs typeface="Cambria Math"/>
              </a:rPr>
              <a:t>𝑦</a:t>
            </a:r>
            <a:r>
              <a:rPr sz="2400" spc="67" baseline="-15625" dirty="0">
                <a:solidFill>
                  <a:srgbClr val="C64847"/>
                </a:solidFill>
                <a:latin typeface="Cambria Math"/>
                <a:cs typeface="Cambria Math"/>
              </a:rPr>
              <a:t>/	</a:t>
            </a:r>
            <a:r>
              <a:rPr sz="2200" dirty="0">
                <a:solidFill>
                  <a:srgbClr val="C64847"/>
                </a:solidFill>
                <a:latin typeface="Cambria Math"/>
                <a:cs typeface="Cambria Math"/>
              </a:rPr>
              <a:t>=</a:t>
            </a:r>
            <a:r>
              <a:rPr sz="2200" spc="55" dirty="0">
                <a:solidFill>
                  <a:srgbClr val="C64847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C64847"/>
                </a:solidFill>
                <a:latin typeface="Cambria Math"/>
                <a:cs typeface="Cambria Math"/>
              </a:rPr>
              <a:t>𝟑𝟎</a:t>
            </a:r>
            <a:endParaRPr sz="2200">
              <a:latin typeface="Cambria Math"/>
              <a:cs typeface="Cambria Math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384862E-4A33-4671-ADE2-98854500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58" y="1015853"/>
            <a:ext cx="8722186" cy="568404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448045" y="5390560"/>
            <a:ext cx="1640278" cy="1382110"/>
          </a:xfrm>
          <a:prstGeom prst="rect">
            <a:avLst/>
          </a:prstGeom>
          <a:solidFill>
            <a:schemeClr val="bg1"/>
          </a:solidFill>
          <a:ln w="9525">
            <a:solidFill>
              <a:srgbClr val="C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1440" marR="187960" algn="ctr">
              <a:lnSpc>
                <a:spcPct val="150000"/>
              </a:lnSpc>
              <a:spcBef>
                <a:spcPts val="365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Now 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we can </a:t>
            </a:r>
            <a:r>
              <a:rPr sz="2000" b="1" spc="-3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000" b="1" spc="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000" b="1" spc="-3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endParaRPr sz="2000" dirty="0">
              <a:latin typeface="Calibri"/>
              <a:cs typeface="Calibri"/>
            </a:endParaRPr>
          </a:p>
          <a:p>
            <a:pPr marL="91440" algn="ctr">
              <a:lnSpc>
                <a:spcPct val="150000"/>
              </a:lnSpc>
            </a:pPr>
            <a:r>
              <a:rPr sz="2000" dirty="0">
                <a:solidFill>
                  <a:srgbClr val="C00000"/>
                </a:solidFill>
                <a:latin typeface="Cambria Math"/>
                <a:cs typeface="Cambria Math"/>
              </a:rPr>
              <a:t>𝑮</a:t>
            </a:r>
            <a:r>
              <a:rPr sz="2000" baseline="-17094" dirty="0">
                <a:solidFill>
                  <a:srgbClr val="C00000"/>
                </a:solidFill>
                <a:latin typeface="Cambria Math"/>
                <a:cs typeface="Cambria Math"/>
              </a:rPr>
              <a:t>𝟏</a:t>
            </a:r>
            <a:r>
              <a:rPr sz="2000" spc="284" baseline="-17094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mbria Math"/>
                <a:cs typeface="Cambria Math"/>
              </a:rPr>
              <a:t>𝑮</a:t>
            </a:r>
            <a:r>
              <a:rPr sz="2000" baseline="-17094" dirty="0">
                <a:solidFill>
                  <a:srgbClr val="C00000"/>
                </a:solidFill>
                <a:latin typeface="Cambria Math"/>
                <a:cs typeface="Cambria Math"/>
              </a:rPr>
              <a:t>𝟐</a:t>
            </a:r>
            <a:r>
              <a:rPr sz="2000" spc="292" baseline="-17094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!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8212" y="2516867"/>
            <a:ext cx="6921778" cy="18757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7" y="347473"/>
            <a:ext cx="7565135" cy="5577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2108" y="1248938"/>
            <a:ext cx="5717540" cy="106743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32740" indent="-320040">
              <a:spcBef>
                <a:spcPts val="89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10" dirty="0">
                <a:latin typeface="Calibri"/>
                <a:cs typeface="Calibri"/>
              </a:rPr>
              <a:t>DiffPool</a:t>
            </a:r>
            <a:r>
              <a:rPr sz="3000" b="1" spc="-20" dirty="0"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idea:</a:t>
            </a:r>
            <a:endParaRPr sz="3000">
              <a:latin typeface="Calibri"/>
              <a:cs typeface="Calibri"/>
            </a:endParaRPr>
          </a:p>
          <a:p>
            <a:pPr marL="625475" lvl="1" indent="-274955">
              <a:spcBef>
                <a:spcPts val="69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Hierarchically</a:t>
            </a:r>
            <a:r>
              <a:rPr sz="26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pool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node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embeddings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0564" y="4649263"/>
            <a:ext cx="7719695" cy="179387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7020" indent="-274320">
              <a:spcBef>
                <a:spcPts val="8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600" b="1" spc="-20" dirty="0">
                <a:solidFill>
                  <a:srgbClr val="C00000"/>
                </a:solidFill>
                <a:latin typeface="Calibri"/>
                <a:cs typeface="Calibri"/>
              </a:rPr>
              <a:t>Leverage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independent 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GNNs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at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each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level</a:t>
            </a:r>
            <a:endParaRPr sz="2600">
              <a:latin typeface="Calibri"/>
              <a:cs typeface="Calibri"/>
            </a:endParaRPr>
          </a:p>
          <a:p>
            <a:pPr marL="552450" lvl="1" indent="-228600">
              <a:spcBef>
                <a:spcPts val="59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sz="2200" b="1" spc="-5" dirty="0">
                <a:solidFill>
                  <a:srgbClr val="E88651"/>
                </a:solidFill>
                <a:latin typeface="Calibri"/>
                <a:cs typeface="Calibri"/>
              </a:rPr>
              <a:t>GNN </a:t>
            </a:r>
            <a:r>
              <a:rPr sz="2200" b="1" dirty="0">
                <a:solidFill>
                  <a:srgbClr val="E88651"/>
                </a:solidFill>
                <a:latin typeface="Calibri"/>
                <a:cs typeface="Calibri"/>
              </a:rPr>
              <a:t>A: </a:t>
            </a:r>
            <a:r>
              <a:rPr sz="2200" spc="-5" dirty="0">
                <a:latin typeface="Calibri"/>
                <a:cs typeface="Calibri"/>
              </a:rPr>
              <a:t>Compute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embeddings</a:t>
            </a:r>
            <a:endParaRPr sz="2200">
              <a:latin typeface="Calibri"/>
              <a:cs typeface="Calibri"/>
            </a:endParaRPr>
          </a:p>
          <a:p>
            <a:pPr marL="552450" lvl="1" indent="-228600">
              <a:spcBef>
                <a:spcPts val="55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sz="2200" b="1" spc="-5" dirty="0">
                <a:solidFill>
                  <a:srgbClr val="60B5CC"/>
                </a:solidFill>
                <a:latin typeface="Calibri"/>
                <a:cs typeface="Calibri"/>
              </a:rPr>
              <a:t>GNN </a:t>
            </a:r>
            <a:r>
              <a:rPr sz="2200" b="1" dirty="0">
                <a:solidFill>
                  <a:srgbClr val="60B5CC"/>
                </a:solidFill>
                <a:latin typeface="Calibri"/>
                <a:cs typeface="Calibri"/>
              </a:rPr>
              <a:t>B: </a:t>
            </a:r>
            <a:r>
              <a:rPr sz="2200" spc="-5" dirty="0">
                <a:latin typeface="Calibri"/>
                <a:cs typeface="Calibri"/>
              </a:rPr>
              <a:t>Compute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that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node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belongs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endParaRPr sz="2200">
              <a:latin typeface="Calibri"/>
              <a:cs typeface="Calibri"/>
            </a:endParaRPr>
          </a:p>
          <a:p>
            <a:pPr marL="287020" indent="-274320">
              <a:spcBef>
                <a:spcPts val="56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GNNs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E88651"/>
                </a:solidFill>
                <a:latin typeface="Calibri"/>
                <a:cs typeface="Calibri"/>
              </a:rPr>
              <a:t>A</a:t>
            </a:r>
            <a:r>
              <a:rPr sz="2600" b="1" spc="-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and </a:t>
            </a:r>
            <a:r>
              <a:rPr sz="2600" b="1" dirty="0">
                <a:solidFill>
                  <a:srgbClr val="60B5CC"/>
                </a:solidFill>
                <a:latin typeface="Calibri"/>
                <a:cs typeface="Calibri"/>
              </a:rPr>
              <a:t>B</a:t>
            </a:r>
            <a:r>
              <a:rPr sz="26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at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each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level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be </a:t>
            </a:r>
            <a:r>
              <a:rPr sz="2600" b="1" spc="-20" dirty="0">
                <a:solidFill>
                  <a:srgbClr val="C00000"/>
                </a:solidFill>
                <a:latin typeface="Calibri"/>
                <a:cs typeface="Calibri"/>
              </a:rPr>
              <a:t>executed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in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parallel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0718" y="20828"/>
            <a:ext cx="60648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Ying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 et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al.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Hierarchical</a:t>
            </a:r>
            <a:r>
              <a:rPr sz="1200" u="sng" spc="-5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Representation</a:t>
            </a:r>
            <a:r>
              <a:rPr sz="12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Learning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with</a:t>
            </a:r>
            <a:r>
              <a:rPr sz="12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Differentiable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Pooling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NeurIPS 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2018</a:t>
            </a:r>
            <a:endParaRPr sz="12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8212" y="1860464"/>
            <a:ext cx="6921778" cy="18757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7" y="347473"/>
            <a:ext cx="7565135" cy="5577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2108" y="1348740"/>
            <a:ext cx="26327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latin typeface="Calibri"/>
                <a:cs typeface="Calibri"/>
              </a:rPr>
              <a:t>DiffPool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idea: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0563" y="6116573"/>
            <a:ext cx="6060440" cy="748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solidFill>
                  <a:srgbClr val="60B5CC"/>
                </a:solidFill>
                <a:latin typeface="Wingdings"/>
                <a:cs typeface="Wingdings"/>
              </a:rPr>
              <a:t></a:t>
            </a:r>
            <a:r>
              <a:rPr sz="2800" spc="165" dirty="0">
                <a:solidFill>
                  <a:srgbClr val="60B5CC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Jointly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train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88651"/>
                </a:solidFill>
                <a:latin typeface="Calibri"/>
                <a:cs typeface="Calibri"/>
              </a:rPr>
              <a:t>GNN</a:t>
            </a:r>
            <a:r>
              <a:rPr sz="2800" b="1" spc="-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88651"/>
                </a:solidFill>
                <a:latin typeface="Calibri"/>
                <a:cs typeface="Calibri"/>
              </a:rPr>
              <a:t>A</a:t>
            </a:r>
            <a:r>
              <a:rPr sz="2800" b="1" spc="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60B5CC"/>
                </a:solidFill>
                <a:latin typeface="Calibri"/>
                <a:cs typeface="Calibri"/>
              </a:rPr>
              <a:t>GNN B</a:t>
            </a:r>
            <a:endParaRPr sz="2800" dirty="0">
              <a:latin typeface="Calibri"/>
              <a:cs typeface="Calibri"/>
            </a:endParaRPr>
          </a:p>
          <a:p>
            <a:pPr marL="1729739">
              <a:spcBef>
                <a:spcPts val="1320"/>
              </a:spcBef>
            </a:pPr>
            <a:endParaRPr sz="9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0563" y="3897546"/>
            <a:ext cx="7983220" cy="213550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7020" indent="-274320">
              <a:spcBef>
                <a:spcPts val="73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each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Pooling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 marL="552450" marR="197485" lvl="1" indent="-228600"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10" dirty="0">
                <a:latin typeface="Calibri"/>
                <a:cs typeface="Calibri"/>
              </a:rPr>
              <a:t>clustering </a:t>
            </a:r>
            <a:r>
              <a:rPr sz="2400" spc="-5" dirty="0">
                <a:latin typeface="Calibri"/>
                <a:cs typeface="Calibri"/>
              </a:rPr>
              <a:t>assignments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b="1" spc="-5" dirty="0">
                <a:solidFill>
                  <a:srgbClr val="60B5CC"/>
                </a:solidFill>
                <a:latin typeface="Calibri"/>
                <a:cs typeface="Calibri"/>
              </a:rPr>
              <a:t>GNN </a:t>
            </a:r>
            <a:r>
              <a:rPr sz="2400" b="1" dirty="0">
                <a:solidFill>
                  <a:srgbClr val="60B5CC"/>
                </a:solidFill>
                <a:latin typeface="Calibri"/>
                <a:cs typeface="Calibri"/>
              </a:rPr>
              <a:t>B </a:t>
            </a:r>
            <a:r>
              <a:rPr sz="2400" spc="-15" dirty="0">
                <a:latin typeface="Calibri"/>
                <a:cs typeface="Calibri"/>
              </a:rPr>
              <a:t>to aggregate </a:t>
            </a:r>
            <a:r>
              <a:rPr sz="2400" spc="-5" dirty="0">
                <a:latin typeface="Calibri"/>
                <a:cs typeface="Calibri"/>
              </a:rPr>
              <a:t>node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embeddings</a:t>
            </a:r>
            <a:r>
              <a:rPr sz="2400" spc="-15" dirty="0">
                <a:latin typeface="Calibri"/>
                <a:cs typeface="Calibri"/>
              </a:rPr>
              <a:t> generated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b="1" spc="-5" dirty="0">
                <a:solidFill>
                  <a:srgbClr val="E88651"/>
                </a:solidFill>
                <a:latin typeface="Calibri"/>
                <a:cs typeface="Calibri"/>
              </a:rPr>
              <a:t>GNN</a:t>
            </a:r>
            <a:r>
              <a:rPr sz="2400" b="1" spc="-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88651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552450" marR="5080" lvl="1" indent="-228600">
              <a:lnSpc>
                <a:spcPts val="2810"/>
              </a:lnSpc>
              <a:spcBef>
                <a:spcPts val="78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sz="2400" spc="-20" dirty="0">
                <a:latin typeface="Calibri"/>
                <a:cs typeface="Calibri"/>
              </a:rPr>
              <a:t>Create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single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new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cluster,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maintaining </a:t>
            </a:r>
            <a:r>
              <a:rPr sz="2400" spc="-5" dirty="0">
                <a:latin typeface="Calibri"/>
                <a:cs typeface="Calibri"/>
              </a:rPr>
              <a:t> edges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between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clusters 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generated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pooled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2"/>
            <a:ext cx="6126480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63017" y="3582103"/>
            <a:ext cx="1092200" cy="942340"/>
            <a:chOff x="3339017" y="3582103"/>
            <a:chExt cx="1092200" cy="9423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453" y="3582103"/>
              <a:ext cx="1031140" cy="9420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33760" y="3740353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3761" y="374035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1717" y="374136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51717" y="374136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68493" y="3408504"/>
            <a:ext cx="1304925" cy="6379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88620" marR="106045" indent="-275590">
              <a:spcBef>
                <a:spcPts val="175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000" b="1" spc="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ic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ion 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head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69045" y="3403790"/>
            <a:ext cx="1405890" cy="4860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112395">
              <a:spcBef>
                <a:spcPts val="1390"/>
              </a:spcBef>
            </a:pPr>
            <a:r>
              <a:rPr sz="2000" b="1" spc="-5" dirty="0">
                <a:latin typeface="Calibri"/>
                <a:cs typeface="Calibri"/>
              </a:rPr>
              <a:t>Predictions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53741" y="3408504"/>
            <a:ext cx="846455" cy="48410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L="91440">
              <a:spcBef>
                <a:spcPts val="1375"/>
              </a:spcBef>
            </a:pP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8602" y="4592341"/>
            <a:ext cx="1405890" cy="63991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60985" marR="254000" indent="217170">
              <a:spcBef>
                <a:spcPts val="190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Loss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 func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48602" y="2129478"/>
            <a:ext cx="1405890" cy="63991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11785" marR="143510" indent="-161290">
              <a:spcBef>
                <a:spcPts val="190"/>
              </a:spcBef>
            </a:pPr>
            <a:r>
              <a:rPr sz="2000" b="1" spc="-5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al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io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n 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metrics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4243" y="3689926"/>
            <a:ext cx="816769" cy="104312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151797" y="2566291"/>
            <a:ext cx="1221740" cy="10143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153670" marR="142240">
              <a:spcBef>
                <a:spcPts val="710"/>
              </a:spcBef>
            </a:pPr>
            <a:r>
              <a:rPr sz="2000" b="1" spc="-10" dirty="0">
                <a:latin typeface="Calibri"/>
                <a:cs typeface="Calibri"/>
              </a:rPr>
              <a:t>Graph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Neural </a:t>
            </a:r>
            <a:r>
              <a:rPr sz="2000" b="1" spc="-5" dirty="0">
                <a:latin typeface="Calibri"/>
                <a:cs typeface="Calibri"/>
              </a:rPr>
              <a:t> N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t</a:t>
            </a:r>
            <a:r>
              <a:rPr sz="2000" b="1" spc="-20" dirty="0">
                <a:latin typeface="Calibri"/>
                <a:cs typeface="Calibri"/>
              </a:rPr>
              <a:t>w</a:t>
            </a:r>
            <a:r>
              <a:rPr sz="2000" b="1" spc="-5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rk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42217" y="2566292"/>
            <a:ext cx="1405890" cy="7284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67945" marR="36830" indent="362585">
              <a:spcBef>
                <a:spcPts val="880"/>
              </a:spcBef>
            </a:pPr>
            <a:r>
              <a:rPr sz="2000" b="1" spc="-5" dirty="0">
                <a:latin typeface="Calibri"/>
                <a:cs typeface="Calibri"/>
              </a:rPr>
              <a:t>Node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m</a:t>
            </a:r>
            <a:r>
              <a:rPr sz="2000" b="1" dirty="0">
                <a:latin typeface="Calibri"/>
                <a:cs typeface="Calibri"/>
              </a:rPr>
              <a:t>b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d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5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ngs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752853" y="3411289"/>
            <a:ext cx="1071880" cy="1295400"/>
            <a:chOff x="3228853" y="3411289"/>
            <a:chExt cx="1071880" cy="1295400"/>
          </a:xfrm>
        </p:grpSpPr>
        <p:sp>
          <p:nvSpPr>
            <p:cNvPr id="18" name="object 18"/>
            <p:cNvSpPr/>
            <p:nvPr/>
          </p:nvSpPr>
          <p:spPr>
            <a:xfrm>
              <a:off x="4203064" y="4341581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03064" y="4341581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31728" y="437467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1728" y="4374669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1554" y="4395883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41553" y="4395882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73933" y="342399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73932" y="3423989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358809" y="3707081"/>
            <a:ext cx="283845" cy="85725"/>
          </a:xfrm>
          <a:custGeom>
            <a:avLst/>
            <a:gdLst/>
            <a:ahLst/>
            <a:cxnLst/>
            <a:rect l="l" t="t" r="r" b="b"/>
            <a:pathLst>
              <a:path w="283844" h="85725">
                <a:moveTo>
                  <a:pt x="197683" y="57149"/>
                </a:moveTo>
                <a:lnTo>
                  <a:pt x="197683" y="85725"/>
                </a:lnTo>
                <a:lnTo>
                  <a:pt x="254833" y="57150"/>
                </a:lnTo>
                <a:lnTo>
                  <a:pt x="197683" y="57149"/>
                </a:lnTo>
                <a:close/>
              </a:path>
              <a:path w="283844" h="85725">
                <a:moveTo>
                  <a:pt x="197683" y="28574"/>
                </a:moveTo>
                <a:lnTo>
                  <a:pt x="197683" y="57149"/>
                </a:lnTo>
                <a:lnTo>
                  <a:pt x="219862" y="57148"/>
                </a:lnTo>
                <a:lnTo>
                  <a:pt x="226258" y="50753"/>
                </a:lnTo>
                <a:lnTo>
                  <a:pt x="226256" y="34970"/>
                </a:lnTo>
                <a:lnTo>
                  <a:pt x="219861" y="28575"/>
                </a:lnTo>
                <a:lnTo>
                  <a:pt x="197683" y="28574"/>
                </a:lnTo>
                <a:close/>
              </a:path>
              <a:path w="283844" h="85725">
                <a:moveTo>
                  <a:pt x="197683" y="0"/>
                </a:moveTo>
                <a:lnTo>
                  <a:pt x="197683" y="28574"/>
                </a:lnTo>
                <a:lnTo>
                  <a:pt x="211970" y="28575"/>
                </a:lnTo>
                <a:lnTo>
                  <a:pt x="219861" y="28575"/>
                </a:lnTo>
                <a:lnTo>
                  <a:pt x="226256" y="34970"/>
                </a:lnTo>
                <a:lnTo>
                  <a:pt x="226258" y="50753"/>
                </a:lnTo>
                <a:lnTo>
                  <a:pt x="219861" y="57150"/>
                </a:lnTo>
                <a:lnTo>
                  <a:pt x="254835" y="57148"/>
                </a:lnTo>
                <a:lnTo>
                  <a:pt x="283408" y="42862"/>
                </a:lnTo>
                <a:lnTo>
                  <a:pt x="197683" y="0"/>
                </a:lnTo>
                <a:close/>
              </a:path>
              <a:path w="283844" h="85725">
                <a:moveTo>
                  <a:pt x="14287" y="28573"/>
                </a:moveTo>
                <a:lnTo>
                  <a:pt x="6395" y="28575"/>
                </a:lnTo>
                <a:lnTo>
                  <a:pt x="0" y="34970"/>
                </a:lnTo>
                <a:lnTo>
                  <a:pt x="1" y="50753"/>
                </a:lnTo>
                <a:lnTo>
                  <a:pt x="6396" y="57148"/>
                </a:lnTo>
                <a:lnTo>
                  <a:pt x="197683" y="57149"/>
                </a:lnTo>
                <a:lnTo>
                  <a:pt x="197683" y="28574"/>
                </a:lnTo>
                <a:lnTo>
                  <a:pt x="14287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3615" y="3706944"/>
            <a:ext cx="335280" cy="85725"/>
          </a:xfrm>
          <a:custGeom>
            <a:avLst/>
            <a:gdLst/>
            <a:ahLst/>
            <a:cxnLst/>
            <a:rect l="l" t="t" r="r" b="b"/>
            <a:pathLst>
              <a:path w="335279" h="85725">
                <a:moveTo>
                  <a:pt x="306335" y="28562"/>
                </a:moveTo>
                <a:lnTo>
                  <a:pt x="271322" y="28562"/>
                </a:lnTo>
                <a:lnTo>
                  <a:pt x="277723" y="34955"/>
                </a:lnTo>
                <a:lnTo>
                  <a:pt x="277732" y="50737"/>
                </a:lnTo>
                <a:lnTo>
                  <a:pt x="271339" y="57137"/>
                </a:lnTo>
                <a:lnTo>
                  <a:pt x="249161" y="57150"/>
                </a:lnTo>
                <a:lnTo>
                  <a:pt x="249177" y="85724"/>
                </a:lnTo>
                <a:lnTo>
                  <a:pt x="334877" y="42812"/>
                </a:lnTo>
                <a:lnTo>
                  <a:pt x="306335" y="28562"/>
                </a:lnTo>
                <a:close/>
              </a:path>
              <a:path w="335279" h="85725">
                <a:moveTo>
                  <a:pt x="249144" y="28575"/>
                </a:moveTo>
                <a:lnTo>
                  <a:pt x="6393" y="28715"/>
                </a:lnTo>
                <a:lnTo>
                  <a:pt x="0" y="35115"/>
                </a:lnTo>
                <a:lnTo>
                  <a:pt x="8" y="50897"/>
                </a:lnTo>
                <a:lnTo>
                  <a:pt x="6409" y="57290"/>
                </a:lnTo>
                <a:lnTo>
                  <a:pt x="249161" y="57150"/>
                </a:lnTo>
                <a:lnTo>
                  <a:pt x="249144" y="28575"/>
                </a:lnTo>
                <a:close/>
              </a:path>
              <a:path w="335279" h="85725">
                <a:moveTo>
                  <a:pt x="271322" y="28562"/>
                </a:moveTo>
                <a:lnTo>
                  <a:pt x="249144" y="28575"/>
                </a:lnTo>
                <a:lnTo>
                  <a:pt x="249161" y="57150"/>
                </a:lnTo>
                <a:lnTo>
                  <a:pt x="271339" y="57137"/>
                </a:lnTo>
                <a:lnTo>
                  <a:pt x="277732" y="50737"/>
                </a:lnTo>
                <a:lnTo>
                  <a:pt x="277723" y="34955"/>
                </a:lnTo>
                <a:lnTo>
                  <a:pt x="271322" y="28562"/>
                </a:lnTo>
                <a:close/>
              </a:path>
              <a:path w="335279" h="85725">
                <a:moveTo>
                  <a:pt x="249128" y="0"/>
                </a:moveTo>
                <a:lnTo>
                  <a:pt x="249144" y="28575"/>
                </a:lnTo>
                <a:lnTo>
                  <a:pt x="306335" y="28562"/>
                </a:lnTo>
                <a:lnTo>
                  <a:pt x="249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45107" y="3736034"/>
            <a:ext cx="931404" cy="102510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679488" y="2566291"/>
            <a:ext cx="1221740" cy="71622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263525" marR="304165" indent="40005">
              <a:spcBef>
                <a:spcPts val="785"/>
              </a:spcBef>
            </a:pPr>
            <a:r>
              <a:rPr sz="2000" b="1" dirty="0">
                <a:latin typeface="Calibri"/>
                <a:cs typeface="Calibri"/>
              </a:rPr>
              <a:t>Input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G</a:t>
            </a:r>
            <a:r>
              <a:rPr sz="2000" b="1" spc="-45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ph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4628" y="3707081"/>
            <a:ext cx="217168" cy="85725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7658709" y="2811984"/>
            <a:ext cx="2434590" cy="1780539"/>
          </a:xfrm>
          <a:custGeom>
            <a:avLst/>
            <a:gdLst/>
            <a:ahLst/>
            <a:cxnLst/>
            <a:rect l="l" t="t" r="r" b="b"/>
            <a:pathLst>
              <a:path w="2434590" h="1780539">
                <a:moveTo>
                  <a:pt x="310324" y="933069"/>
                </a:moveTo>
                <a:lnTo>
                  <a:pt x="282689" y="919797"/>
                </a:lnTo>
                <a:lnTo>
                  <a:pt x="223939" y="891578"/>
                </a:lnTo>
                <a:lnTo>
                  <a:pt x="224383" y="920140"/>
                </a:lnTo>
                <a:lnTo>
                  <a:pt x="6286" y="923620"/>
                </a:lnTo>
                <a:lnTo>
                  <a:pt x="0" y="930122"/>
                </a:lnTo>
                <a:lnTo>
                  <a:pt x="241" y="945896"/>
                </a:lnTo>
                <a:lnTo>
                  <a:pt x="6743" y="952195"/>
                </a:lnTo>
                <a:lnTo>
                  <a:pt x="224840" y="948715"/>
                </a:lnTo>
                <a:lnTo>
                  <a:pt x="225298" y="977290"/>
                </a:lnTo>
                <a:lnTo>
                  <a:pt x="310324" y="933069"/>
                </a:lnTo>
                <a:close/>
              </a:path>
              <a:path w="2434590" h="1780539">
                <a:moveTo>
                  <a:pt x="1592732" y="1780362"/>
                </a:moveTo>
                <a:lnTo>
                  <a:pt x="1579994" y="1749323"/>
                </a:lnTo>
                <a:lnTo>
                  <a:pt x="1556346" y="1691690"/>
                </a:lnTo>
                <a:lnTo>
                  <a:pt x="1537550" y="1713217"/>
                </a:lnTo>
                <a:lnTo>
                  <a:pt x="1016635" y="1258366"/>
                </a:lnTo>
                <a:lnTo>
                  <a:pt x="1007605" y="1258976"/>
                </a:lnTo>
                <a:lnTo>
                  <a:pt x="997229" y="1270863"/>
                </a:lnTo>
                <a:lnTo>
                  <a:pt x="997839" y="1279893"/>
                </a:lnTo>
                <a:lnTo>
                  <a:pt x="1518754" y="1734743"/>
                </a:lnTo>
                <a:lnTo>
                  <a:pt x="1499971" y="1756270"/>
                </a:lnTo>
                <a:lnTo>
                  <a:pt x="1592732" y="1780362"/>
                </a:lnTo>
                <a:close/>
              </a:path>
              <a:path w="2434590" h="1780539">
                <a:moveTo>
                  <a:pt x="1592732" y="0"/>
                </a:moveTo>
                <a:lnTo>
                  <a:pt x="1502130" y="31267"/>
                </a:lnTo>
                <a:lnTo>
                  <a:pt x="1522539" y="51257"/>
                </a:lnTo>
                <a:lnTo>
                  <a:pt x="997445" y="587451"/>
                </a:lnTo>
                <a:lnTo>
                  <a:pt x="997546" y="596493"/>
                </a:lnTo>
                <a:lnTo>
                  <a:pt x="1008811" y="607542"/>
                </a:lnTo>
                <a:lnTo>
                  <a:pt x="1017866" y="607441"/>
                </a:lnTo>
                <a:lnTo>
                  <a:pt x="1542961" y="71247"/>
                </a:lnTo>
                <a:lnTo>
                  <a:pt x="1563382" y="91236"/>
                </a:lnTo>
                <a:lnTo>
                  <a:pt x="1581365" y="35318"/>
                </a:lnTo>
                <a:lnTo>
                  <a:pt x="1592732" y="0"/>
                </a:lnTo>
                <a:close/>
              </a:path>
              <a:path w="2434590" h="1780539">
                <a:moveTo>
                  <a:pt x="2434234" y="598500"/>
                </a:moveTo>
                <a:lnTo>
                  <a:pt x="2432799" y="589572"/>
                </a:lnTo>
                <a:lnTo>
                  <a:pt x="1670583" y="38646"/>
                </a:lnTo>
                <a:lnTo>
                  <a:pt x="1679968" y="25654"/>
                </a:lnTo>
                <a:lnTo>
                  <a:pt x="1687322" y="15481"/>
                </a:lnTo>
                <a:lnTo>
                  <a:pt x="1592732" y="0"/>
                </a:lnTo>
                <a:lnTo>
                  <a:pt x="1637106" y="84963"/>
                </a:lnTo>
                <a:lnTo>
                  <a:pt x="1653844" y="61798"/>
                </a:lnTo>
                <a:lnTo>
                  <a:pt x="2416060" y="612724"/>
                </a:lnTo>
                <a:lnTo>
                  <a:pt x="2424988" y="611289"/>
                </a:lnTo>
                <a:lnTo>
                  <a:pt x="2434234" y="598500"/>
                </a:lnTo>
                <a:close/>
              </a:path>
              <a:path w="2434590" h="1780539">
                <a:moveTo>
                  <a:pt x="2434348" y="1278356"/>
                </a:moveTo>
                <a:lnTo>
                  <a:pt x="2426144" y="1264869"/>
                </a:lnTo>
                <a:lnTo>
                  <a:pt x="2417356" y="1262722"/>
                </a:lnTo>
                <a:lnTo>
                  <a:pt x="1658581" y="1723644"/>
                </a:lnTo>
                <a:lnTo>
                  <a:pt x="1643748" y="1699221"/>
                </a:lnTo>
                <a:lnTo>
                  <a:pt x="1592732" y="1780362"/>
                </a:lnTo>
                <a:lnTo>
                  <a:pt x="1688249" y="1772488"/>
                </a:lnTo>
                <a:lnTo>
                  <a:pt x="1680413" y="1759585"/>
                </a:lnTo>
                <a:lnTo>
                  <a:pt x="1673415" y="1748066"/>
                </a:lnTo>
                <a:lnTo>
                  <a:pt x="2432202" y="1287145"/>
                </a:lnTo>
                <a:lnTo>
                  <a:pt x="2434348" y="1278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789030" y="3105140"/>
            <a:ext cx="2807335" cy="1233170"/>
          </a:xfrm>
          <a:custGeom>
            <a:avLst/>
            <a:gdLst/>
            <a:ahLst/>
            <a:cxnLst/>
            <a:rect l="l" t="t" r="r" b="b"/>
            <a:pathLst>
              <a:path w="2807334" h="1233170">
                <a:moveTo>
                  <a:pt x="0" y="0"/>
                </a:moveTo>
                <a:lnTo>
                  <a:pt x="2806780" y="0"/>
                </a:lnTo>
                <a:lnTo>
                  <a:pt x="2806780" y="1232786"/>
                </a:lnTo>
                <a:lnTo>
                  <a:pt x="0" y="123278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 idx="4294967295"/>
          </p:nvPr>
        </p:nvSpPr>
        <p:spPr>
          <a:xfrm>
            <a:off x="4410409" y="1113323"/>
            <a:ext cx="6096000" cy="39052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</a:rPr>
              <a:t>(2)</a:t>
            </a:r>
            <a:r>
              <a:rPr sz="2400" spc="-20" dirty="0">
                <a:solidFill>
                  <a:srgbClr val="C00000"/>
                </a:solidFill>
              </a:rPr>
              <a:t> </a:t>
            </a:r>
            <a:r>
              <a:rPr sz="2400" spc="-10" dirty="0">
                <a:solidFill>
                  <a:srgbClr val="C00000"/>
                </a:solidFill>
              </a:rPr>
              <a:t>Where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spc="-5" dirty="0">
                <a:solidFill>
                  <a:srgbClr val="C00000"/>
                </a:solidFill>
              </a:rPr>
              <a:t>does</a:t>
            </a:r>
            <a:r>
              <a:rPr sz="2400" spc="-10" dirty="0">
                <a:solidFill>
                  <a:srgbClr val="C00000"/>
                </a:solidFill>
              </a:rPr>
              <a:t> </a:t>
            </a:r>
            <a:r>
              <a:rPr sz="2400" spc="-5" dirty="0">
                <a:solidFill>
                  <a:srgbClr val="C00000"/>
                </a:solidFill>
              </a:rPr>
              <a:t>ground-truth</a:t>
            </a:r>
            <a:r>
              <a:rPr sz="2400" spc="-20" dirty="0">
                <a:solidFill>
                  <a:srgbClr val="C00000"/>
                </a:solidFill>
              </a:rPr>
              <a:t> </a:t>
            </a:r>
            <a:r>
              <a:rPr sz="2400" spc="-10" dirty="0">
                <a:solidFill>
                  <a:srgbClr val="C00000"/>
                </a:solidFill>
              </a:rPr>
              <a:t>come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spc="-10" dirty="0">
                <a:solidFill>
                  <a:srgbClr val="C00000"/>
                </a:solidFill>
              </a:rPr>
              <a:t>from?</a:t>
            </a:r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4671039" y="1621028"/>
            <a:ext cx="2570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-	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Supervised</a:t>
            </a:r>
            <a:r>
              <a:rPr sz="24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71040" y="1989835"/>
            <a:ext cx="3023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-	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Unsupervised</a:t>
            </a:r>
            <a:r>
              <a:rPr sz="24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signals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1"/>
            <a:ext cx="6769608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242350"/>
            <a:ext cx="8110220" cy="49136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32740" indent="-320040">
              <a:spcBef>
                <a:spcPts val="5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E88651"/>
                </a:solidFill>
                <a:latin typeface="Calibri"/>
                <a:cs typeface="Calibri"/>
              </a:rPr>
              <a:t>Supervised</a:t>
            </a:r>
            <a:r>
              <a:rPr sz="3200" b="1" spc="-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E88651"/>
                </a:solidFill>
                <a:latin typeface="Calibri"/>
                <a:cs typeface="Calibri"/>
              </a:rPr>
              <a:t>learning</a:t>
            </a:r>
            <a:r>
              <a:rPr sz="3200" b="1" spc="-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E88651"/>
                </a:solidFill>
                <a:latin typeface="Calibri"/>
                <a:cs typeface="Calibri"/>
              </a:rPr>
              <a:t>on</a:t>
            </a:r>
            <a:r>
              <a:rPr sz="3200" b="1" spc="-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E88651"/>
                </a:solidFill>
                <a:latin typeface="Calibri"/>
                <a:cs typeface="Calibri"/>
              </a:rPr>
              <a:t>graphs</a:t>
            </a:r>
            <a:endParaRPr sz="3200">
              <a:latin typeface="Calibri"/>
              <a:cs typeface="Calibri"/>
            </a:endParaRPr>
          </a:p>
          <a:p>
            <a:pPr marL="625475" lvl="1" indent="-274320">
              <a:spcBef>
                <a:spcPts val="37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Labels come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from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external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sources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lnSpc>
                <a:spcPts val="2635"/>
              </a:lnSpc>
              <a:spcBef>
                <a:spcPts val="32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predict </a:t>
            </a:r>
            <a:r>
              <a:rPr sz="2400" dirty="0">
                <a:latin typeface="Calibri"/>
                <a:cs typeface="Calibri"/>
              </a:rPr>
              <a:t>drug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likeness</a:t>
            </a:r>
            <a:r>
              <a:rPr sz="2400" spc="-5" dirty="0">
                <a:latin typeface="Calibri"/>
                <a:cs typeface="Calibri"/>
              </a:rPr>
              <a:t> of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 molecular </a:t>
            </a:r>
            <a:r>
              <a:rPr sz="2400" spc="-15" dirty="0">
                <a:latin typeface="Calibri"/>
                <a:cs typeface="Calibri"/>
              </a:rPr>
              <a:t>graph</a:t>
            </a:r>
            <a:endParaRPr sz="2400">
              <a:latin typeface="Calibri"/>
              <a:cs typeface="Calibri"/>
            </a:endParaRPr>
          </a:p>
          <a:p>
            <a:pPr marL="332740" indent="-320040">
              <a:lnSpc>
                <a:spcPts val="359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Unsupervised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learning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on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60B5CC"/>
                </a:solidFill>
                <a:latin typeface="Calibri"/>
                <a:cs typeface="Calibri"/>
              </a:rPr>
              <a:t>graphs</a:t>
            </a:r>
            <a:endParaRPr sz="3200">
              <a:latin typeface="Calibri"/>
              <a:cs typeface="Calibri"/>
            </a:endParaRPr>
          </a:p>
          <a:p>
            <a:pPr marL="625475" lvl="1" indent="-274320">
              <a:spcBef>
                <a:spcPts val="38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Signals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 come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from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graphs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themselves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lnSpc>
                <a:spcPts val="2695"/>
              </a:lnSpc>
              <a:spcBef>
                <a:spcPts val="32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5" dirty="0">
                <a:latin typeface="Calibri"/>
                <a:cs typeface="Calibri"/>
              </a:rPr>
              <a:t> link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prediction:</a:t>
            </a:r>
            <a:r>
              <a:rPr sz="2400" spc="-10" dirty="0">
                <a:latin typeface="Calibri"/>
                <a:cs typeface="Calibri"/>
              </a:rPr>
              <a:t> predict </a:t>
            </a:r>
            <a:r>
              <a:rPr sz="2400" spc="-5" dirty="0">
                <a:latin typeface="Calibri"/>
                <a:cs typeface="Calibri"/>
              </a:rPr>
              <a:t>if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two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connected</a:t>
            </a:r>
            <a:endParaRPr sz="2400">
              <a:latin typeface="Calibri"/>
              <a:cs typeface="Calibri"/>
            </a:endParaRPr>
          </a:p>
          <a:p>
            <a:pPr marL="332740" indent="-320040">
              <a:lnSpc>
                <a:spcPts val="3654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Sometimes the </a:t>
            </a:r>
            <a:r>
              <a:rPr sz="3200" b="1" spc="-15" dirty="0">
                <a:latin typeface="Calibri"/>
                <a:cs typeface="Calibri"/>
              </a:rPr>
              <a:t>differences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are</a:t>
            </a:r>
            <a:r>
              <a:rPr sz="3200" b="1" dirty="0">
                <a:latin typeface="Calibri"/>
                <a:cs typeface="Calibri"/>
              </a:rPr>
              <a:t> blurry</a:t>
            </a:r>
            <a:endParaRPr sz="3200">
              <a:latin typeface="Calibri"/>
              <a:cs typeface="Calibri"/>
            </a:endParaRPr>
          </a:p>
          <a:p>
            <a:pPr marL="625475" lvl="1" indent="-274320">
              <a:spcBef>
                <a:spcPts val="35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still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“supervision” in </a:t>
            </a:r>
            <a:r>
              <a:rPr sz="2800" dirty="0">
                <a:latin typeface="Calibri"/>
                <a:cs typeface="Calibri"/>
              </a:rPr>
              <a:t>unsupervised</a:t>
            </a:r>
            <a:r>
              <a:rPr sz="2800" spc="-5" dirty="0">
                <a:latin typeface="Calibri"/>
                <a:cs typeface="Calibri"/>
              </a:rPr>
              <a:t> learning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229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E88651"/>
                </a:solidFill>
                <a:latin typeface="Calibri"/>
                <a:cs typeface="Calibri"/>
              </a:rPr>
              <a:t>train</a:t>
            </a:r>
            <a:r>
              <a:rPr sz="2400" spc="-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E88651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E88651"/>
                </a:solidFill>
                <a:latin typeface="Calibri"/>
                <a:cs typeface="Calibri"/>
              </a:rPr>
              <a:t> GNN</a:t>
            </a:r>
            <a:r>
              <a:rPr sz="240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E88651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E88651"/>
                </a:solidFill>
                <a:latin typeface="Calibri"/>
                <a:cs typeface="Calibri"/>
              </a:rPr>
              <a:t> predict</a:t>
            </a:r>
            <a:r>
              <a:rPr sz="2400" spc="-2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60B5CC"/>
                </a:solidFill>
                <a:latin typeface="Calibri"/>
                <a:cs typeface="Calibri"/>
              </a:rPr>
              <a:t>node</a:t>
            </a:r>
            <a:r>
              <a:rPr sz="2400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60B5CC"/>
                </a:solidFill>
                <a:latin typeface="Calibri"/>
                <a:cs typeface="Calibri"/>
              </a:rPr>
              <a:t>clustering coefficient</a:t>
            </a:r>
            <a:endParaRPr sz="2400">
              <a:latin typeface="Calibri"/>
              <a:cs typeface="Calibri"/>
            </a:endParaRPr>
          </a:p>
          <a:p>
            <a:pPr marL="625475" marR="544830" lvl="1" indent="-274320">
              <a:lnSpc>
                <a:spcPts val="3000"/>
              </a:lnSpc>
              <a:spcBef>
                <a:spcPts val="72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alternative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name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</a:t>
            </a:r>
            <a:r>
              <a:rPr sz="2800" b="1" dirty="0">
                <a:solidFill>
                  <a:srgbClr val="60B5CC"/>
                </a:solidFill>
                <a:latin typeface="Calibri"/>
                <a:cs typeface="Calibri"/>
              </a:rPr>
              <a:t>unsupervised</a:t>
            </a:r>
            <a:r>
              <a:rPr sz="2800" dirty="0">
                <a:latin typeface="Calibri"/>
                <a:cs typeface="Calibri"/>
              </a:rPr>
              <a:t>”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“</a:t>
            </a:r>
            <a:r>
              <a:rPr sz="2800" b="1" spc="-15" dirty="0">
                <a:solidFill>
                  <a:srgbClr val="C64847"/>
                </a:solidFill>
                <a:latin typeface="Calibri"/>
                <a:cs typeface="Calibri"/>
              </a:rPr>
              <a:t>self- </a:t>
            </a:r>
            <a:r>
              <a:rPr sz="2800" b="1" spc="-620" dirty="0">
                <a:solidFill>
                  <a:srgbClr val="C64847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64847"/>
                </a:solidFill>
                <a:latin typeface="Calibri"/>
                <a:cs typeface="Calibri"/>
              </a:rPr>
              <a:t>supervised</a:t>
            </a:r>
            <a:r>
              <a:rPr sz="2800" dirty="0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1"/>
            <a:ext cx="7007352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9" y="1349755"/>
            <a:ext cx="8006715" cy="534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marR="578485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000" b="1" dirty="0">
                <a:latin typeface="Calibri"/>
                <a:cs typeface="Calibri"/>
              </a:rPr>
              <a:t>Supervised</a:t>
            </a:r>
            <a:r>
              <a:rPr sz="3000" b="1" spc="-5" dirty="0">
                <a:latin typeface="Calibri"/>
                <a:cs typeface="Calibri"/>
              </a:rPr>
              <a:t> labels </a:t>
            </a:r>
            <a:r>
              <a:rPr sz="3000" b="1" spc="-10" dirty="0">
                <a:latin typeface="Calibri"/>
                <a:cs typeface="Calibri"/>
              </a:rPr>
              <a:t>come</a:t>
            </a:r>
            <a:r>
              <a:rPr sz="3000" b="1" spc="-5" dirty="0">
                <a:latin typeface="Calibri"/>
                <a:cs typeface="Calibri"/>
              </a:rPr>
              <a:t> </a:t>
            </a:r>
            <a:r>
              <a:rPr sz="3000" b="1" spc="-15" dirty="0">
                <a:latin typeface="Calibri"/>
                <a:cs typeface="Calibri"/>
              </a:rPr>
              <a:t>from</a:t>
            </a:r>
            <a:r>
              <a:rPr sz="3000" b="1" spc="-5" dirty="0">
                <a:latin typeface="Calibri"/>
                <a:cs typeface="Calibri"/>
              </a:rPr>
              <a:t> the specific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use </a:t>
            </a:r>
            <a:r>
              <a:rPr sz="3000" b="1" spc="-660" dirty="0"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cases</a:t>
            </a:r>
            <a:r>
              <a:rPr sz="3000" spc="-5" dirty="0">
                <a:latin typeface="Calibri"/>
                <a:cs typeface="Calibri"/>
              </a:rPr>
              <a:t>. </a:t>
            </a:r>
            <a:r>
              <a:rPr sz="3000" spc="-15" dirty="0">
                <a:latin typeface="Calibri"/>
                <a:cs typeface="Calibri"/>
              </a:rPr>
              <a:t>For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example:</a:t>
            </a:r>
            <a:endParaRPr sz="3000" dirty="0">
              <a:latin typeface="Calibri"/>
              <a:cs typeface="Calibri"/>
            </a:endParaRPr>
          </a:p>
          <a:p>
            <a:pPr marL="650875" marR="372745" lvl="1" indent="-274320">
              <a:lnSpc>
                <a:spcPts val="3100"/>
              </a:lnSpc>
              <a:spcBef>
                <a:spcPts val="80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600" b="1" dirty="0">
                <a:latin typeface="Calibri"/>
                <a:cs typeface="Calibri"/>
              </a:rPr>
              <a:t>Node </a:t>
            </a:r>
            <a:r>
              <a:rPr sz="2600" b="1" spc="-5" dirty="0">
                <a:latin typeface="Calibri"/>
                <a:cs typeface="Calibri"/>
              </a:rPr>
              <a:t>labels </a:t>
            </a:r>
            <a:r>
              <a:rPr sz="2600" spc="30" dirty="0">
                <a:latin typeface="Cambria Math"/>
                <a:cs typeface="Cambria Math"/>
              </a:rPr>
              <a:t>𝒚</a:t>
            </a:r>
            <a:r>
              <a:rPr sz="2850" spc="44" baseline="-16081" dirty="0">
                <a:latin typeface="Cambria Math"/>
                <a:cs typeface="Cambria Math"/>
              </a:rPr>
              <a:t>𝒗</a:t>
            </a:r>
            <a:r>
              <a:rPr sz="2600" b="1" spc="30" dirty="0">
                <a:latin typeface="Calibri"/>
                <a:cs typeface="Calibri"/>
              </a:rPr>
              <a:t>: </a:t>
            </a:r>
            <a:r>
              <a:rPr sz="2600" dirty="0">
                <a:solidFill>
                  <a:srgbClr val="60B5CC"/>
                </a:solidFill>
                <a:latin typeface="Calibri"/>
                <a:cs typeface="Calibri"/>
              </a:rPr>
              <a:t>in a </a:t>
            </a:r>
            <a:r>
              <a:rPr sz="2600" spc="-10" dirty="0">
                <a:solidFill>
                  <a:srgbClr val="60B5CC"/>
                </a:solidFill>
                <a:latin typeface="Calibri"/>
                <a:cs typeface="Calibri"/>
              </a:rPr>
              <a:t>citation network, </a:t>
            </a:r>
            <a:r>
              <a:rPr sz="2600" spc="-5" dirty="0">
                <a:solidFill>
                  <a:srgbClr val="60B5CC"/>
                </a:solidFill>
                <a:latin typeface="Calibri"/>
                <a:cs typeface="Calibri"/>
              </a:rPr>
              <a:t>which subject </a:t>
            </a:r>
            <a:r>
              <a:rPr sz="2600" spc="-57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60B5CC"/>
                </a:solidFill>
                <a:latin typeface="Calibri"/>
                <a:cs typeface="Calibri"/>
              </a:rPr>
              <a:t>area</a:t>
            </a:r>
            <a:r>
              <a:rPr sz="2600" spc="-5" dirty="0">
                <a:solidFill>
                  <a:srgbClr val="60B5CC"/>
                </a:solidFill>
                <a:latin typeface="Calibri"/>
                <a:cs typeface="Calibri"/>
              </a:rPr>
              <a:t> does </a:t>
            </a:r>
            <a:r>
              <a:rPr sz="2600" dirty="0">
                <a:solidFill>
                  <a:srgbClr val="60B5CC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60B5CC"/>
                </a:solidFill>
                <a:latin typeface="Calibri"/>
                <a:cs typeface="Calibri"/>
              </a:rPr>
              <a:t>node</a:t>
            </a:r>
            <a:r>
              <a:rPr sz="2600" spc="-1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60B5CC"/>
                </a:solidFill>
                <a:latin typeface="Calibri"/>
                <a:cs typeface="Calibri"/>
              </a:rPr>
              <a:t>belong</a:t>
            </a:r>
            <a:r>
              <a:rPr sz="260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60B5CC"/>
                </a:solidFill>
                <a:latin typeface="Calibri"/>
                <a:cs typeface="Calibri"/>
              </a:rPr>
              <a:t>to</a:t>
            </a:r>
            <a:endParaRPr sz="2600" dirty="0">
              <a:latin typeface="Calibri"/>
              <a:cs typeface="Calibri"/>
            </a:endParaRPr>
          </a:p>
          <a:p>
            <a:pPr marL="650875" marR="102235" lvl="1" indent="-274320">
              <a:spcBef>
                <a:spcPts val="47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600" b="1" spc="-20" dirty="0">
                <a:latin typeface="Calibri"/>
                <a:cs typeface="Calibri"/>
              </a:rPr>
              <a:t>Edge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labels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spc="20" dirty="0">
                <a:latin typeface="Cambria Math"/>
                <a:cs typeface="Cambria Math"/>
              </a:rPr>
              <a:t>𝒚</a:t>
            </a:r>
            <a:r>
              <a:rPr sz="2850" spc="30" baseline="-16081" dirty="0">
                <a:latin typeface="Cambria Math"/>
                <a:cs typeface="Cambria Math"/>
              </a:rPr>
              <a:t>𝒖𝒗</a:t>
            </a:r>
            <a:r>
              <a:rPr sz="2600" b="1" spc="20" dirty="0">
                <a:latin typeface="Calibri"/>
                <a:cs typeface="Calibri"/>
              </a:rPr>
              <a:t>: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E88651"/>
                </a:solidFill>
                <a:latin typeface="Calibri"/>
                <a:cs typeface="Calibri"/>
              </a:rPr>
              <a:t>in</a:t>
            </a:r>
            <a:r>
              <a:rPr sz="2600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E886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E88651"/>
                </a:solidFill>
                <a:latin typeface="Calibri"/>
                <a:cs typeface="Calibri"/>
              </a:rPr>
              <a:t>transaction</a:t>
            </a:r>
            <a:r>
              <a:rPr sz="260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E88651"/>
                </a:solidFill>
                <a:latin typeface="Calibri"/>
                <a:cs typeface="Calibri"/>
              </a:rPr>
              <a:t>network,</a:t>
            </a:r>
            <a:r>
              <a:rPr sz="2600" spc="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E88651"/>
                </a:solidFill>
                <a:latin typeface="Calibri"/>
                <a:cs typeface="Calibri"/>
              </a:rPr>
              <a:t>whether</a:t>
            </a:r>
            <a:r>
              <a:rPr sz="2600" spc="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E88651"/>
                </a:solidFill>
                <a:latin typeface="Calibri"/>
                <a:cs typeface="Calibri"/>
              </a:rPr>
              <a:t>an </a:t>
            </a:r>
            <a:r>
              <a:rPr sz="2600" spc="-57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E88651"/>
                </a:solidFill>
                <a:latin typeface="Calibri"/>
                <a:cs typeface="Calibri"/>
              </a:rPr>
              <a:t>edge</a:t>
            </a:r>
            <a:r>
              <a:rPr sz="2600" spc="-1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E88651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E88651"/>
                </a:solidFill>
                <a:latin typeface="Calibri"/>
                <a:cs typeface="Calibri"/>
              </a:rPr>
              <a:t>fraudulent</a:t>
            </a:r>
            <a:endParaRPr sz="2600" dirty="0">
              <a:latin typeface="Calibri"/>
              <a:cs typeface="Calibri"/>
            </a:endParaRPr>
          </a:p>
          <a:p>
            <a:pPr marL="650875" marR="398780" lvl="1" indent="-274320">
              <a:lnSpc>
                <a:spcPts val="3100"/>
              </a:lnSpc>
              <a:spcBef>
                <a:spcPts val="79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600" b="1" spc="-15" dirty="0">
                <a:latin typeface="Calibri"/>
                <a:cs typeface="Calibri"/>
              </a:rPr>
              <a:t>Graph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labels </a:t>
            </a:r>
            <a:r>
              <a:rPr sz="2600" spc="210" dirty="0">
                <a:latin typeface="Cambria Math"/>
                <a:cs typeface="Cambria Math"/>
              </a:rPr>
              <a:t>𝒚</a:t>
            </a:r>
            <a:r>
              <a:rPr lang="en-AU" sz="2850" spc="315" baseline="-16081" dirty="0">
                <a:latin typeface="Cambria Math"/>
                <a:cs typeface="Cambria Math"/>
              </a:rPr>
              <a:t>G</a:t>
            </a:r>
            <a:r>
              <a:rPr sz="2600" b="1" spc="210" dirty="0">
                <a:latin typeface="Calibri"/>
                <a:cs typeface="Calibri"/>
              </a:rPr>
              <a:t>: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6BB76D"/>
                </a:solidFill>
                <a:latin typeface="Calibri"/>
                <a:cs typeface="Calibri"/>
              </a:rPr>
              <a:t>among</a:t>
            </a:r>
            <a:r>
              <a:rPr sz="260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6BB76D"/>
                </a:solidFill>
                <a:latin typeface="Calibri"/>
                <a:cs typeface="Calibri"/>
              </a:rPr>
              <a:t>molecular</a:t>
            </a:r>
            <a:r>
              <a:rPr sz="2600" spc="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6BB76D"/>
                </a:solidFill>
                <a:latin typeface="Calibri"/>
                <a:cs typeface="Calibri"/>
              </a:rPr>
              <a:t>graphs</a:t>
            </a:r>
            <a:r>
              <a:rPr sz="2600" b="1" spc="-10" dirty="0">
                <a:solidFill>
                  <a:srgbClr val="6BB76D"/>
                </a:solidFill>
                <a:latin typeface="Calibri"/>
                <a:cs typeface="Calibri"/>
              </a:rPr>
              <a:t>,</a:t>
            </a:r>
            <a:r>
              <a:rPr sz="2600" b="1" spc="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6BB76D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6BB76D"/>
                </a:solidFill>
                <a:latin typeface="Calibri"/>
                <a:cs typeface="Calibri"/>
              </a:rPr>
              <a:t>drug </a:t>
            </a:r>
            <a:r>
              <a:rPr sz="2600" spc="-57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6BB76D"/>
                </a:solidFill>
                <a:latin typeface="Calibri"/>
                <a:cs typeface="Calibri"/>
              </a:rPr>
              <a:t>likeness</a:t>
            </a:r>
            <a:r>
              <a:rPr sz="2600" spc="-1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6BB76D"/>
                </a:solidFill>
                <a:latin typeface="Calibri"/>
                <a:cs typeface="Calibri"/>
              </a:rPr>
              <a:t>of</a:t>
            </a:r>
            <a:r>
              <a:rPr sz="2600" spc="-10" dirty="0">
                <a:solidFill>
                  <a:srgbClr val="6BB76D"/>
                </a:solidFill>
                <a:latin typeface="Calibri"/>
                <a:cs typeface="Calibri"/>
              </a:rPr>
              <a:t> graphs</a:t>
            </a:r>
            <a:endParaRPr sz="2600" dirty="0">
              <a:latin typeface="Calibri"/>
              <a:cs typeface="Calibri"/>
            </a:endParaRPr>
          </a:p>
          <a:p>
            <a:pPr marL="358140" marR="184150" indent="-320040">
              <a:lnSpc>
                <a:spcPts val="3600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Advice: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Reduce</a:t>
            </a: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 your</a:t>
            </a:r>
            <a:r>
              <a:rPr sz="30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task</a:t>
            </a: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30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edge</a:t>
            </a: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/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graph </a:t>
            </a:r>
            <a:r>
              <a:rPr sz="3000" spc="-6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C00000"/>
                </a:solidFill>
                <a:latin typeface="Calibri"/>
                <a:cs typeface="Calibri"/>
              </a:rPr>
              <a:t>labels,</a:t>
            </a: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C00000"/>
                </a:solidFill>
                <a:latin typeface="Calibri"/>
                <a:cs typeface="Calibri"/>
              </a:rPr>
              <a:t>since</a:t>
            </a: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 they</a:t>
            </a:r>
            <a:r>
              <a:rPr sz="30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are</a:t>
            </a: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C00000"/>
                </a:solidFill>
                <a:latin typeface="Calibri"/>
                <a:cs typeface="Calibri"/>
              </a:rPr>
              <a:t>easy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000" spc="-5" dirty="0">
                <a:solidFill>
                  <a:srgbClr val="C00000"/>
                </a:solidFill>
                <a:latin typeface="Calibri"/>
                <a:cs typeface="Calibri"/>
              </a:rPr>
              <a:t> work with</a:t>
            </a:r>
            <a:endParaRPr sz="3000" dirty="0">
              <a:latin typeface="Calibri"/>
              <a:cs typeface="Calibri"/>
            </a:endParaRPr>
          </a:p>
          <a:p>
            <a:pPr marL="650875" marR="30480" lvl="1" indent="-274320">
              <a:spcBef>
                <a:spcPts val="57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600" b="1" spc="5" dirty="0">
                <a:latin typeface="Calibri"/>
                <a:cs typeface="Calibri"/>
              </a:rPr>
              <a:t>E.g.,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we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knew some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nodes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form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45" dirty="0">
                <a:latin typeface="Calibri"/>
                <a:cs typeface="Calibri"/>
              </a:rPr>
              <a:t>cluster.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We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treat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cluster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that</a:t>
            </a:r>
            <a:r>
              <a:rPr sz="2600" dirty="0">
                <a:latin typeface="Calibri"/>
                <a:cs typeface="Calibri"/>
              </a:rPr>
              <a:t> a </a:t>
            </a:r>
            <a:r>
              <a:rPr sz="2600" spc="-5" dirty="0">
                <a:latin typeface="Calibri"/>
                <a:cs typeface="Calibri"/>
              </a:rPr>
              <a:t>node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belongs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as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b="1" dirty="0">
                <a:solidFill>
                  <a:srgbClr val="60B5CC"/>
                </a:solidFill>
                <a:latin typeface="Calibri"/>
                <a:cs typeface="Calibri"/>
              </a:rPr>
              <a:t>node </a:t>
            </a:r>
            <a:r>
              <a:rPr sz="2600" b="1" spc="-5" dirty="0">
                <a:solidFill>
                  <a:srgbClr val="60B5CC"/>
                </a:solidFill>
                <a:latin typeface="Calibri"/>
                <a:cs typeface="Calibri"/>
              </a:rPr>
              <a:t>label</a:t>
            </a: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7" y="347472"/>
            <a:ext cx="7793735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57066" y="1296924"/>
            <a:ext cx="8350884" cy="53314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7505" marR="54610" indent="-320040">
              <a:lnSpc>
                <a:spcPts val="3500"/>
              </a:lnSpc>
              <a:spcBef>
                <a:spcPts val="5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5" dirty="0">
                <a:latin typeface="Calibri"/>
                <a:cs typeface="Calibri"/>
              </a:rPr>
              <a:t>The </a:t>
            </a:r>
            <a:r>
              <a:rPr sz="3200" b="1" spc="-10" dirty="0">
                <a:latin typeface="Calibri"/>
                <a:cs typeface="Calibri"/>
              </a:rPr>
              <a:t>problem: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sometimes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60B5CC"/>
                </a:solidFill>
                <a:latin typeface="Calibri"/>
                <a:cs typeface="Calibri"/>
              </a:rPr>
              <a:t>we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only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60B5CC"/>
                </a:solidFill>
                <a:latin typeface="Calibri"/>
                <a:cs typeface="Calibri"/>
              </a:rPr>
              <a:t>have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a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60B5CC"/>
                </a:solidFill>
                <a:latin typeface="Calibri"/>
                <a:cs typeface="Calibri"/>
              </a:rPr>
              <a:t>graph, </a:t>
            </a:r>
            <a:r>
              <a:rPr sz="3200" b="1" spc="-7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without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60B5CC"/>
                </a:solidFill>
                <a:latin typeface="Calibri"/>
                <a:cs typeface="Calibri"/>
              </a:rPr>
              <a:t>any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60B5CC"/>
                </a:solidFill>
                <a:latin typeface="Calibri"/>
                <a:cs typeface="Calibri"/>
              </a:rPr>
              <a:t>external</a:t>
            </a:r>
            <a:r>
              <a:rPr sz="32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labels</a:t>
            </a:r>
            <a:endParaRPr sz="3200" dirty="0">
              <a:latin typeface="Calibri"/>
              <a:cs typeface="Calibri"/>
            </a:endParaRPr>
          </a:p>
          <a:p>
            <a:pPr marL="358140" indent="-320040">
              <a:lnSpc>
                <a:spcPts val="318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5" dirty="0">
                <a:latin typeface="Calibri"/>
                <a:cs typeface="Calibri"/>
              </a:rPr>
              <a:t>The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solution: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“self-supervised</a:t>
            </a:r>
            <a:r>
              <a:rPr sz="32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C00000"/>
                </a:solidFill>
                <a:latin typeface="Calibri"/>
                <a:cs typeface="Calibri"/>
              </a:rPr>
              <a:t>learning”,</a:t>
            </a:r>
            <a:r>
              <a:rPr sz="3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endParaRPr sz="3200" dirty="0">
              <a:latin typeface="Calibri"/>
              <a:cs typeface="Calibri"/>
            </a:endParaRPr>
          </a:p>
          <a:p>
            <a:pPr marL="357505">
              <a:lnSpc>
                <a:spcPts val="3670"/>
              </a:lnSpc>
            </a:pP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find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supervision signals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within the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 graph.</a:t>
            </a:r>
            <a:endParaRPr sz="3200" dirty="0">
              <a:latin typeface="Calibri"/>
              <a:cs typeface="Calibri"/>
            </a:endParaRPr>
          </a:p>
          <a:p>
            <a:pPr marL="650875" lvl="1" indent="-274320">
              <a:spcBef>
                <a:spcPts val="35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1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example,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let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GNN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predict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 </a:t>
            </a:r>
            <a:r>
              <a:rPr sz="2800" b="1" spc="-10" dirty="0">
                <a:latin typeface="Calibri"/>
                <a:cs typeface="Calibri"/>
              </a:rPr>
              <a:t>following:</a:t>
            </a:r>
            <a:endParaRPr sz="2800" dirty="0">
              <a:latin typeface="Calibri"/>
              <a:cs typeface="Calibri"/>
            </a:endParaRPr>
          </a:p>
          <a:p>
            <a:pPr marL="650240" marR="628650" lvl="1" indent="-274320">
              <a:lnSpc>
                <a:spcPts val="3000"/>
              </a:lnSpc>
              <a:spcBef>
                <a:spcPts val="73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b="1" spc="-5" dirty="0">
                <a:latin typeface="Calibri"/>
                <a:cs typeface="Calibri"/>
              </a:rPr>
              <a:t>Node-level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150" dirty="0">
                <a:latin typeface="Cambria Math"/>
                <a:cs typeface="Cambria Math"/>
              </a:rPr>
              <a:t>𝒚</a:t>
            </a:r>
            <a:r>
              <a:rPr lang="en-AU" sz="3000" spc="225" baseline="-16666" dirty="0">
                <a:latin typeface="Cambria Math"/>
                <a:cs typeface="Cambria Math"/>
              </a:rPr>
              <a:t>v</a:t>
            </a:r>
            <a:r>
              <a:rPr sz="2800" b="1" spc="150" dirty="0">
                <a:latin typeface="Calibri"/>
                <a:cs typeface="Calibri"/>
              </a:rPr>
              <a:t>.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statistics: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 such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clustering </a:t>
            </a:r>
            <a:r>
              <a:rPr sz="2800" spc="-6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coefficient,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PageRank,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…</a:t>
            </a:r>
            <a:endParaRPr sz="2800" dirty="0">
              <a:latin typeface="Calibri"/>
              <a:cs typeface="Calibri"/>
            </a:endParaRPr>
          </a:p>
          <a:p>
            <a:pPr marL="650240" marR="165100" lvl="1" indent="-274320">
              <a:lnSpc>
                <a:spcPts val="3000"/>
              </a:lnSpc>
              <a:spcBef>
                <a:spcPts val="69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b="1" spc="-15" dirty="0">
                <a:latin typeface="Calibri"/>
                <a:cs typeface="Calibri"/>
              </a:rPr>
              <a:t>Edge-level </a:t>
            </a:r>
            <a:r>
              <a:rPr sz="2800" spc="340" dirty="0">
                <a:latin typeface="Cambria Math"/>
                <a:cs typeface="Cambria Math"/>
              </a:rPr>
              <a:t>𝒚</a:t>
            </a:r>
            <a:r>
              <a:rPr lang="en-AU" sz="3000" spc="509" baseline="-16666" dirty="0" err="1">
                <a:latin typeface="Cambria Math"/>
                <a:cs typeface="Cambria Math"/>
              </a:rPr>
              <a:t>uv</a:t>
            </a:r>
            <a:r>
              <a:rPr sz="2800" b="1" spc="340" dirty="0">
                <a:latin typeface="Calibri"/>
                <a:cs typeface="Calibri"/>
              </a:rPr>
              <a:t>. </a:t>
            </a:r>
            <a:r>
              <a:rPr sz="2800" spc="-5" dirty="0">
                <a:solidFill>
                  <a:srgbClr val="E88651"/>
                </a:solidFill>
                <a:latin typeface="Calibri"/>
                <a:cs typeface="Calibri"/>
              </a:rPr>
              <a:t>Link </a:t>
            </a:r>
            <a:r>
              <a:rPr sz="2800" spc="-10" dirty="0">
                <a:solidFill>
                  <a:srgbClr val="E88651"/>
                </a:solidFill>
                <a:latin typeface="Calibri"/>
                <a:cs typeface="Calibri"/>
              </a:rPr>
              <a:t>prediction: </a:t>
            </a:r>
            <a:r>
              <a:rPr sz="2800" spc="-5" dirty="0">
                <a:solidFill>
                  <a:srgbClr val="E88651"/>
                </a:solidFill>
                <a:latin typeface="Calibri"/>
                <a:cs typeface="Calibri"/>
              </a:rPr>
              <a:t>hide the </a:t>
            </a:r>
            <a:r>
              <a:rPr sz="2800" spc="-10" dirty="0">
                <a:solidFill>
                  <a:srgbClr val="E88651"/>
                </a:solidFill>
                <a:latin typeface="Calibri"/>
                <a:cs typeface="Calibri"/>
              </a:rPr>
              <a:t>edge </a:t>
            </a:r>
            <a:r>
              <a:rPr sz="2800" spc="-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88651"/>
                </a:solidFill>
                <a:latin typeface="Calibri"/>
                <a:cs typeface="Calibri"/>
              </a:rPr>
              <a:t>between</a:t>
            </a:r>
            <a:r>
              <a:rPr sz="2800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88651"/>
                </a:solidFill>
                <a:latin typeface="Calibri"/>
                <a:cs typeface="Calibri"/>
              </a:rPr>
              <a:t>two</a:t>
            </a:r>
            <a:r>
              <a:rPr sz="2800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88651"/>
                </a:solidFill>
                <a:latin typeface="Calibri"/>
                <a:cs typeface="Calibri"/>
              </a:rPr>
              <a:t>nodes,</a:t>
            </a:r>
            <a:r>
              <a:rPr sz="2800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88651"/>
                </a:solidFill>
                <a:latin typeface="Calibri"/>
                <a:cs typeface="Calibri"/>
              </a:rPr>
              <a:t>predict</a:t>
            </a:r>
            <a:r>
              <a:rPr sz="2800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88651"/>
                </a:solidFill>
                <a:latin typeface="Calibri"/>
                <a:cs typeface="Calibri"/>
              </a:rPr>
              <a:t>if</a:t>
            </a:r>
            <a:r>
              <a:rPr sz="2800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88651"/>
                </a:solidFill>
                <a:latin typeface="Calibri"/>
                <a:cs typeface="Calibri"/>
              </a:rPr>
              <a:t>there</a:t>
            </a:r>
            <a:r>
              <a:rPr sz="2800" spc="-5" dirty="0">
                <a:solidFill>
                  <a:srgbClr val="E88651"/>
                </a:solidFill>
                <a:latin typeface="Calibri"/>
                <a:cs typeface="Calibri"/>
              </a:rPr>
              <a:t> should</a:t>
            </a:r>
            <a:r>
              <a:rPr sz="2800" spc="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E88651"/>
                </a:solidFill>
                <a:latin typeface="Calibri"/>
                <a:cs typeface="Calibri"/>
              </a:rPr>
              <a:t>be a </a:t>
            </a:r>
            <a:r>
              <a:rPr sz="2800" spc="-5" dirty="0">
                <a:solidFill>
                  <a:srgbClr val="E88651"/>
                </a:solidFill>
                <a:latin typeface="Calibri"/>
                <a:cs typeface="Calibri"/>
              </a:rPr>
              <a:t>link</a:t>
            </a:r>
            <a:endParaRPr sz="2800" dirty="0">
              <a:latin typeface="Calibri"/>
              <a:cs typeface="Calibri"/>
            </a:endParaRPr>
          </a:p>
          <a:p>
            <a:pPr marL="650240" marR="30480" lvl="1" indent="-274320">
              <a:lnSpc>
                <a:spcPts val="3000"/>
              </a:lnSpc>
              <a:spcBef>
                <a:spcPts val="70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b="1" dirty="0">
                <a:latin typeface="Calibri"/>
                <a:cs typeface="Calibri"/>
              </a:rPr>
              <a:t>G</a:t>
            </a:r>
            <a:r>
              <a:rPr sz="2800" b="1" spc="-60" dirty="0">
                <a:latin typeface="Calibri"/>
                <a:cs typeface="Calibri"/>
              </a:rPr>
              <a:t>r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5" dirty="0">
                <a:latin typeface="Calibri"/>
                <a:cs typeface="Calibri"/>
              </a:rPr>
              <a:t>ph</a:t>
            </a:r>
            <a:r>
              <a:rPr sz="2800" b="1" spc="5" dirty="0">
                <a:latin typeface="Calibri"/>
                <a:cs typeface="Calibri"/>
              </a:rPr>
              <a:t>-</a:t>
            </a:r>
            <a:r>
              <a:rPr sz="2800" b="1" spc="-5" dirty="0">
                <a:latin typeface="Calibri"/>
                <a:cs typeface="Calibri"/>
              </a:rPr>
              <a:t>l</a:t>
            </a:r>
            <a:r>
              <a:rPr sz="2800" b="1" spc="-10" dirty="0">
                <a:latin typeface="Calibri"/>
                <a:cs typeface="Calibri"/>
              </a:rPr>
              <a:t>e</a:t>
            </a:r>
            <a:r>
              <a:rPr sz="2800" b="1" spc="-30" dirty="0">
                <a:latin typeface="Calibri"/>
                <a:cs typeface="Calibri"/>
              </a:rPr>
              <a:t>v</a:t>
            </a:r>
            <a:r>
              <a:rPr sz="2800" b="1" dirty="0">
                <a:latin typeface="Calibri"/>
                <a:cs typeface="Calibri"/>
              </a:rPr>
              <a:t>el </a:t>
            </a:r>
            <a:r>
              <a:rPr sz="2800" dirty="0">
                <a:latin typeface="Cambria Math"/>
                <a:cs typeface="Cambria Math"/>
              </a:rPr>
              <a:t>𝒚</a:t>
            </a:r>
            <a:r>
              <a:rPr lang="en-AU" sz="3000" spc="300" baseline="-16666" dirty="0">
                <a:latin typeface="Cambria Math"/>
                <a:cs typeface="Cambria Math"/>
              </a:rPr>
              <a:t>G</a:t>
            </a:r>
            <a:r>
              <a:rPr sz="2800" b="1" dirty="0">
                <a:latin typeface="Calibri"/>
                <a:cs typeface="Calibri"/>
              </a:rPr>
              <a:t>.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G</a:t>
            </a:r>
            <a:r>
              <a:rPr sz="2800" spc="-60" dirty="0">
                <a:solidFill>
                  <a:srgbClr val="60B5CC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60B5CC"/>
                </a:solidFill>
                <a:latin typeface="Calibri"/>
                <a:cs typeface="Calibri"/>
              </a:rPr>
              <a:t>ph</a:t>
            </a:r>
            <a:r>
              <a:rPr sz="2800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60B5CC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60B5CC"/>
                </a:solidFill>
                <a:latin typeface="Calibri"/>
                <a:cs typeface="Calibri"/>
              </a:rPr>
              <a:t>t</a:t>
            </a:r>
            <a:r>
              <a:rPr sz="2800" spc="-30" dirty="0">
                <a:solidFill>
                  <a:srgbClr val="60B5CC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ti</a:t>
            </a:r>
            <a:r>
              <a:rPr sz="2800" spc="-30" dirty="0">
                <a:solidFill>
                  <a:srgbClr val="60B5CC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ti</a:t>
            </a:r>
            <a:r>
              <a:rPr sz="2800" dirty="0">
                <a:solidFill>
                  <a:srgbClr val="60B5CC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60B5CC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60B5CC"/>
                </a:solidFill>
                <a:latin typeface="Calibri"/>
                <a:cs typeface="Calibri"/>
              </a:rPr>
              <a:t>:</a:t>
            </a:r>
            <a:r>
              <a:rPr sz="2800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spc="-65" dirty="0">
                <a:solidFill>
                  <a:srgbClr val="60B5CC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60B5CC"/>
                </a:solidFill>
                <a:latin typeface="Calibri"/>
                <a:cs typeface="Calibri"/>
              </a:rPr>
              <a:t>r </a:t>
            </a:r>
            <a:r>
              <a:rPr sz="2800" spc="-50" dirty="0">
                <a:solidFill>
                  <a:srgbClr val="60B5CC"/>
                </a:solidFill>
                <a:latin typeface="Calibri"/>
                <a:cs typeface="Calibri"/>
              </a:rPr>
              <a:t>e</a:t>
            </a:r>
            <a:r>
              <a:rPr sz="2800" spc="-55" dirty="0">
                <a:solidFill>
                  <a:srgbClr val="60B5CC"/>
                </a:solidFill>
                <a:latin typeface="Calibri"/>
                <a:cs typeface="Calibri"/>
              </a:rPr>
              <a:t>x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60B5CC"/>
                </a:solidFill>
                <a:latin typeface="Calibri"/>
                <a:cs typeface="Calibri"/>
              </a:rPr>
              <a:t>mp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l</a:t>
            </a:r>
            <a:r>
              <a:rPr sz="2800" spc="-10" dirty="0">
                <a:solidFill>
                  <a:srgbClr val="60B5CC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60B5CC"/>
                </a:solidFill>
                <a:latin typeface="Calibri"/>
                <a:cs typeface="Calibri"/>
              </a:rPr>
              <a:t>,</a:t>
            </a:r>
            <a:r>
              <a:rPr sz="2800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60B5CC"/>
                </a:solidFill>
                <a:latin typeface="Calibri"/>
                <a:cs typeface="Calibri"/>
              </a:rPr>
              <a:t>p</a:t>
            </a:r>
            <a:r>
              <a:rPr sz="2800" spc="-40" dirty="0">
                <a:solidFill>
                  <a:srgbClr val="60B5CC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60B5CC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60B5CC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60B5CC"/>
                </a:solidFill>
                <a:latin typeface="Calibri"/>
                <a:cs typeface="Calibri"/>
              </a:rPr>
              <a:t>ct  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if</a:t>
            </a:r>
            <a:r>
              <a:rPr sz="2800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60B5CC"/>
                </a:solidFill>
                <a:latin typeface="Calibri"/>
                <a:cs typeface="Calibri"/>
              </a:rPr>
              <a:t>two</a:t>
            </a:r>
            <a:r>
              <a:rPr sz="280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60B5CC"/>
                </a:solidFill>
                <a:latin typeface="Calibri"/>
                <a:cs typeface="Calibri"/>
              </a:rPr>
              <a:t>graphs</a:t>
            </a:r>
            <a:r>
              <a:rPr sz="2800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60B5CC"/>
                </a:solidFill>
                <a:latin typeface="Calibri"/>
                <a:cs typeface="Calibri"/>
              </a:rPr>
              <a:t>are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 isomorphic</a:t>
            </a:r>
            <a:endParaRPr sz="2800" dirty="0">
              <a:latin typeface="Calibri"/>
              <a:cs typeface="Calibri"/>
            </a:endParaRPr>
          </a:p>
          <a:p>
            <a:pPr marL="650875" lvl="1" indent="-274320">
              <a:spcBef>
                <a:spcPts val="32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These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tasks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do not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require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any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external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labels!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43697" y="6699894"/>
            <a:ext cx="13970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spcBef>
                <a:spcPts val="55"/>
              </a:spcBef>
            </a:pPr>
            <a:r>
              <a:rPr sz="900" spc="-10" dirty="0">
                <a:solidFill>
                  <a:srgbClr val="3F3F3F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47472"/>
            <a:ext cx="7388352" cy="5273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47543" y="1628395"/>
            <a:ext cx="1132205" cy="1185545"/>
            <a:chOff x="423542" y="1628394"/>
            <a:chExt cx="1132205" cy="1185545"/>
          </a:xfrm>
        </p:grpSpPr>
        <p:sp>
          <p:nvSpPr>
            <p:cNvPr id="4" name="object 4"/>
            <p:cNvSpPr/>
            <p:nvPr/>
          </p:nvSpPr>
          <p:spPr>
            <a:xfrm>
              <a:off x="485698" y="1628406"/>
              <a:ext cx="1069975" cy="1185545"/>
            </a:xfrm>
            <a:custGeom>
              <a:avLst/>
              <a:gdLst/>
              <a:ahLst/>
              <a:cxnLst/>
              <a:rect l="l" t="t" r="r" b="b"/>
              <a:pathLst>
                <a:path w="1069975" h="1185545">
                  <a:moveTo>
                    <a:pt x="1000391" y="507111"/>
                  </a:moveTo>
                  <a:lnTo>
                    <a:pt x="986866" y="506018"/>
                  </a:lnTo>
                  <a:lnTo>
                    <a:pt x="994194" y="494906"/>
                  </a:lnTo>
                  <a:lnTo>
                    <a:pt x="986790" y="490016"/>
                  </a:lnTo>
                  <a:lnTo>
                    <a:pt x="976782" y="505193"/>
                  </a:lnTo>
                  <a:lnTo>
                    <a:pt x="960374" y="503859"/>
                  </a:lnTo>
                  <a:lnTo>
                    <a:pt x="748919" y="0"/>
                  </a:lnTo>
                  <a:lnTo>
                    <a:pt x="740740" y="3429"/>
                  </a:lnTo>
                  <a:lnTo>
                    <a:pt x="950417" y="503047"/>
                  </a:lnTo>
                  <a:lnTo>
                    <a:pt x="723" y="425729"/>
                  </a:lnTo>
                  <a:lnTo>
                    <a:pt x="0" y="434568"/>
                  </a:lnTo>
                  <a:lnTo>
                    <a:pt x="954278" y="512267"/>
                  </a:lnTo>
                  <a:lnTo>
                    <a:pt x="954836" y="513575"/>
                  </a:lnTo>
                  <a:lnTo>
                    <a:pt x="957364" y="512521"/>
                  </a:lnTo>
                  <a:lnTo>
                    <a:pt x="971219" y="513638"/>
                  </a:lnTo>
                  <a:lnTo>
                    <a:pt x="540512" y="1167130"/>
                  </a:lnTo>
                  <a:lnTo>
                    <a:pt x="547916" y="1172019"/>
                  </a:lnTo>
                  <a:lnTo>
                    <a:pt x="981303" y="514464"/>
                  </a:lnTo>
                  <a:lnTo>
                    <a:pt x="999667" y="515950"/>
                  </a:lnTo>
                  <a:lnTo>
                    <a:pt x="1000391" y="507111"/>
                  </a:lnTo>
                  <a:close/>
                </a:path>
                <a:path w="1069975" h="1185545">
                  <a:moveTo>
                    <a:pt x="1069860" y="895134"/>
                  </a:moveTo>
                  <a:lnTo>
                    <a:pt x="1065123" y="887641"/>
                  </a:lnTo>
                  <a:lnTo>
                    <a:pt x="605637" y="1178039"/>
                  </a:lnTo>
                  <a:lnTo>
                    <a:pt x="610374" y="1185532"/>
                  </a:lnTo>
                  <a:lnTo>
                    <a:pt x="1069860" y="89513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9395" y="1645108"/>
              <a:ext cx="1270" cy="227965"/>
            </a:xfrm>
            <a:custGeom>
              <a:avLst/>
              <a:gdLst/>
              <a:ahLst/>
              <a:cxnLst/>
              <a:rect l="l" t="t" r="r" b="b"/>
              <a:pathLst>
                <a:path w="1270" h="227964">
                  <a:moveTo>
                    <a:pt x="0" y="0"/>
                  </a:moveTo>
                  <a:lnTo>
                    <a:pt x="757" y="223199"/>
                  </a:lnTo>
                  <a:lnTo>
                    <a:pt x="772" y="227634"/>
                  </a:lnTo>
                </a:path>
              </a:pathLst>
            </a:custGeom>
            <a:ln w="8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3542" y="1868218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53221" y="0"/>
                  </a:moveTo>
                  <a:lnTo>
                    <a:pt x="0" y="179"/>
                  </a:lnTo>
                  <a:lnTo>
                    <a:pt x="26791" y="53310"/>
                  </a:lnTo>
                  <a:lnTo>
                    <a:pt x="53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04918" y="1488618"/>
            <a:ext cx="713740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50" spc="-20" dirty="0">
                <a:latin typeface="Arial"/>
                <a:cs typeface="Arial"/>
              </a:rPr>
              <a:t>TARGET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10" dirty="0">
                <a:latin typeface="Arial"/>
                <a:cs typeface="Arial"/>
              </a:rPr>
              <a:t>NODE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95481" y="1502682"/>
            <a:ext cx="826135" cy="544195"/>
            <a:chOff x="471480" y="1502681"/>
            <a:chExt cx="826135" cy="544195"/>
          </a:xfrm>
        </p:grpSpPr>
        <p:sp>
          <p:nvSpPr>
            <p:cNvPr id="9" name="object 9"/>
            <p:cNvSpPr/>
            <p:nvPr/>
          </p:nvSpPr>
          <p:spPr>
            <a:xfrm>
              <a:off x="471480" y="1616089"/>
              <a:ext cx="732155" cy="430530"/>
            </a:xfrm>
            <a:custGeom>
              <a:avLst/>
              <a:gdLst/>
              <a:ahLst/>
              <a:cxnLst/>
              <a:rect l="l" t="t" r="r" b="b"/>
              <a:pathLst>
                <a:path w="732155" h="430530">
                  <a:moveTo>
                    <a:pt x="0" y="422843"/>
                  </a:moveTo>
                  <a:lnTo>
                    <a:pt x="727402" y="0"/>
                  </a:lnTo>
                  <a:lnTo>
                    <a:pt x="731860" y="7668"/>
                  </a:lnTo>
                  <a:lnTo>
                    <a:pt x="4457" y="430512"/>
                  </a:lnTo>
                  <a:lnTo>
                    <a:pt x="0" y="42284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290" y="1502681"/>
              <a:ext cx="181923" cy="18143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87088" y="148152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B</a:t>
            </a:r>
            <a:endParaRPr sz="9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91341" y="2096364"/>
            <a:ext cx="948055" cy="812800"/>
            <a:chOff x="167340" y="2096364"/>
            <a:chExt cx="948055" cy="812800"/>
          </a:xfrm>
        </p:grpSpPr>
        <p:sp>
          <p:nvSpPr>
            <p:cNvPr id="13" name="object 13"/>
            <p:cNvSpPr/>
            <p:nvPr/>
          </p:nvSpPr>
          <p:spPr>
            <a:xfrm>
              <a:off x="204951" y="2096364"/>
              <a:ext cx="270510" cy="583565"/>
            </a:xfrm>
            <a:custGeom>
              <a:avLst/>
              <a:gdLst/>
              <a:ahLst/>
              <a:cxnLst/>
              <a:rect l="l" t="t" r="r" b="b"/>
              <a:pathLst>
                <a:path w="270509" h="583564">
                  <a:moveTo>
                    <a:pt x="0" y="579888"/>
                  </a:moveTo>
                  <a:lnTo>
                    <a:pt x="262365" y="0"/>
                  </a:lnTo>
                  <a:lnTo>
                    <a:pt x="270446" y="3656"/>
                  </a:lnTo>
                  <a:lnTo>
                    <a:pt x="8081" y="583544"/>
                  </a:lnTo>
                  <a:lnTo>
                    <a:pt x="0" y="57988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40" y="2546343"/>
              <a:ext cx="181923" cy="1814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366" y="2727628"/>
              <a:ext cx="181923" cy="18143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37972" y="2490946"/>
            <a:ext cx="1045210" cy="73914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spcBef>
                <a:spcPts val="420"/>
              </a:spcBef>
            </a:pPr>
            <a:r>
              <a:rPr sz="950" b="1" spc="15" dirty="0">
                <a:latin typeface="Courier New"/>
                <a:cs typeface="Courier New"/>
              </a:rPr>
              <a:t>D</a:t>
            </a:r>
            <a:endParaRPr sz="950">
              <a:latin typeface="Courier New"/>
              <a:cs typeface="Courier New"/>
            </a:endParaRPr>
          </a:p>
          <a:p>
            <a:pPr marL="775335">
              <a:spcBef>
                <a:spcPts val="325"/>
              </a:spcBef>
            </a:pPr>
            <a:r>
              <a:rPr sz="950" b="1" spc="15" dirty="0">
                <a:latin typeface="Courier New"/>
                <a:cs typeface="Courier New"/>
              </a:rPr>
              <a:t>E</a:t>
            </a:r>
            <a:endParaRPr sz="950">
              <a:latin typeface="Courier New"/>
              <a:cs typeface="Courier New"/>
            </a:endParaRPr>
          </a:p>
          <a:p>
            <a:pPr>
              <a:spcBef>
                <a:spcPts val="30"/>
              </a:spcBef>
            </a:pPr>
            <a:endParaRPr sz="1550">
              <a:latin typeface="Courier New"/>
              <a:cs typeface="Courier New"/>
            </a:endParaRPr>
          </a:p>
          <a:p>
            <a:pPr marL="340360"/>
            <a:r>
              <a:rPr sz="750" b="1" spc="15" dirty="0">
                <a:latin typeface="Arial"/>
                <a:cs typeface="Arial"/>
              </a:rPr>
              <a:t>INPUT </a:t>
            </a:r>
            <a:r>
              <a:rPr sz="750" b="1" spc="20" dirty="0">
                <a:latin typeface="Arial"/>
                <a:cs typeface="Arial"/>
              </a:rPr>
              <a:t>GRAPH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06928" y="2179035"/>
            <a:ext cx="222885" cy="387350"/>
            <a:chOff x="1482927" y="2179035"/>
            <a:chExt cx="222885" cy="387350"/>
          </a:xfrm>
        </p:grpSpPr>
        <p:sp>
          <p:nvSpPr>
            <p:cNvPr id="18" name="object 18"/>
            <p:cNvSpPr/>
            <p:nvPr/>
          </p:nvSpPr>
          <p:spPr>
            <a:xfrm>
              <a:off x="1482927" y="2179035"/>
              <a:ext cx="142240" cy="283210"/>
            </a:xfrm>
            <a:custGeom>
              <a:avLst/>
              <a:gdLst/>
              <a:ahLst/>
              <a:cxnLst/>
              <a:rect l="l" t="t" r="r" b="b"/>
              <a:pathLst>
                <a:path w="142240" h="283210">
                  <a:moveTo>
                    <a:pt x="133814" y="282754"/>
                  </a:moveTo>
                  <a:lnTo>
                    <a:pt x="0" y="3836"/>
                  </a:lnTo>
                  <a:lnTo>
                    <a:pt x="7997" y="0"/>
                  </a:lnTo>
                  <a:lnTo>
                    <a:pt x="141811" y="278917"/>
                  </a:lnTo>
                  <a:lnTo>
                    <a:pt x="133814" y="28275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426" y="2384607"/>
              <a:ext cx="181922" cy="18143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086249" y="2368537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F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7393" y="2039374"/>
            <a:ext cx="181923" cy="18143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926585" y="202260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C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95848" y="1967625"/>
            <a:ext cx="181923" cy="18143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933117" y="1942770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A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02249" y="2339553"/>
            <a:ext cx="2946144" cy="376263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142782" y="1721611"/>
            <a:ext cx="275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60B5CC"/>
                </a:solidFill>
                <a:latin typeface="Calibri"/>
                <a:cs typeface="Calibri"/>
              </a:rPr>
              <a:t>(5)</a:t>
            </a:r>
            <a:r>
              <a:rPr sz="2400" b="1" spc="-4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0B5CC"/>
                </a:solidFill>
                <a:latin typeface="Calibri"/>
                <a:cs typeface="Calibri"/>
              </a:rPr>
              <a:t>Learning</a:t>
            </a:r>
            <a:r>
              <a:rPr sz="2400" b="1" spc="-4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0B5CC"/>
                </a:solidFill>
                <a:latin typeface="Calibri"/>
                <a:cs typeface="Calibri"/>
              </a:rPr>
              <a:t>objective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54389" y="20828"/>
            <a:ext cx="51600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rbel"/>
                <a:cs typeface="Corbel"/>
              </a:rPr>
              <a:t>You,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R.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Ying,</a:t>
            </a:r>
            <a:r>
              <a:rPr sz="12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Leskovec.</a:t>
            </a:r>
            <a:r>
              <a:rPr sz="1200" spc="-10" dirty="0">
                <a:solidFill>
                  <a:srgbClr val="168BBA"/>
                </a:solid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Design</a:t>
            </a:r>
            <a:r>
              <a:rPr sz="1200" u="sng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Space of</a:t>
            </a:r>
            <a:r>
              <a:rPr sz="1200" u="sng" spc="-4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 Neural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Networks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NeurIPS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rbel"/>
                <a:cs typeface="Corbel"/>
              </a:rPr>
              <a:t>2020</a:t>
            </a:r>
            <a:endParaRPr sz="1200">
              <a:latin typeface="Corbel"/>
              <a:cs typeface="Corbe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52695" y="3931411"/>
            <a:ext cx="38849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Next: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train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GNN?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2"/>
            <a:ext cx="6120384" cy="557783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4363987" y="5421883"/>
            <a:ext cx="4863465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(3)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we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compute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final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loss?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25"/>
              </a:spcBef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Classification</a:t>
            </a:r>
            <a:r>
              <a:rPr sz="24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20"/>
              </a:spcBef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Regression</a:t>
            </a: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610B3E3-5B5B-4B27-9190-262DEB53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414462"/>
            <a:ext cx="10277475" cy="40290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1376"/>
            <a:ext cx="6245352" cy="5638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D2CD87-2743-4C01-A6DF-A57F70E5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79" y="1150561"/>
            <a:ext cx="8538469" cy="45568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976" y="341376"/>
            <a:ext cx="6675120" cy="56387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204349" y="1438174"/>
            <a:ext cx="307975" cy="271145"/>
          </a:xfrm>
          <a:custGeom>
            <a:avLst/>
            <a:gdLst/>
            <a:ahLst/>
            <a:cxnLst/>
            <a:rect l="l" t="t" r="r" b="b"/>
            <a:pathLst>
              <a:path w="307975" h="271144">
                <a:moveTo>
                  <a:pt x="221659" y="0"/>
                </a:moveTo>
                <a:lnTo>
                  <a:pt x="217808" y="10981"/>
                </a:lnTo>
                <a:lnTo>
                  <a:pt x="233470" y="17778"/>
                </a:lnTo>
                <a:lnTo>
                  <a:pt x="246939" y="27187"/>
                </a:lnTo>
                <a:lnTo>
                  <a:pt x="274288" y="70800"/>
                </a:lnTo>
                <a:lnTo>
                  <a:pt x="282275" y="110843"/>
                </a:lnTo>
                <a:lnTo>
                  <a:pt x="283273" y="133926"/>
                </a:lnTo>
                <a:lnTo>
                  <a:pt x="282270" y="157789"/>
                </a:lnTo>
                <a:lnTo>
                  <a:pt x="274248" y="198937"/>
                </a:lnTo>
                <a:lnTo>
                  <a:pt x="246957" y="243249"/>
                </a:lnTo>
                <a:lnTo>
                  <a:pt x="218235" y="259580"/>
                </a:lnTo>
                <a:lnTo>
                  <a:pt x="221659" y="270563"/>
                </a:lnTo>
                <a:lnTo>
                  <a:pt x="258563" y="253251"/>
                </a:lnTo>
                <a:lnTo>
                  <a:pt x="285699" y="223282"/>
                </a:lnTo>
                <a:lnTo>
                  <a:pt x="302385" y="183150"/>
                </a:lnTo>
                <a:lnTo>
                  <a:pt x="307948" y="135352"/>
                </a:lnTo>
                <a:lnTo>
                  <a:pt x="306553" y="110548"/>
                </a:lnTo>
                <a:lnTo>
                  <a:pt x="295392" y="66584"/>
                </a:lnTo>
                <a:lnTo>
                  <a:pt x="273258" y="30793"/>
                </a:lnTo>
                <a:lnTo>
                  <a:pt x="241275" y="7082"/>
                </a:lnTo>
                <a:lnTo>
                  <a:pt x="221659" y="0"/>
                </a:lnTo>
                <a:close/>
              </a:path>
              <a:path w="307975" h="271144">
                <a:moveTo>
                  <a:pt x="86288" y="0"/>
                </a:moveTo>
                <a:lnTo>
                  <a:pt x="49473" y="17346"/>
                </a:lnTo>
                <a:lnTo>
                  <a:pt x="22321" y="47423"/>
                </a:lnTo>
                <a:lnTo>
                  <a:pt x="5580" y="87626"/>
                </a:lnTo>
                <a:lnTo>
                  <a:pt x="0" y="135352"/>
                </a:lnTo>
                <a:lnTo>
                  <a:pt x="1390" y="160209"/>
                </a:lnTo>
                <a:lnTo>
                  <a:pt x="12515" y="204174"/>
                </a:lnTo>
                <a:lnTo>
                  <a:pt x="34595" y="239849"/>
                </a:lnTo>
                <a:lnTo>
                  <a:pt x="66615" y="263489"/>
                </a:lnTo>
                <a:lnTo>
                  <a:pt x="86288" y="270563"/>
                </a:lnTo>
                <a:lnTo>
                  <a:pt x="89711" y="259580"/>
                </a:lnTo>
                <a:lnTo>
                  <a:pt x="74295" y="252752"/>
                </a:lnTo>
                <a:lnTo>
                  <a:pt x="60990" y="243249"/>
                </a:lnTo>
                <a:lnTo>
                  <a:pt x="33700" y="198937"/>
                </a:lnTo>
                <a:lnTo>
                  <a:pt x="25677" y="157789"/>
                </a:lnTo>
                <a:lnTo>
                  <a:pt x="24674" y="133926"/>
                </a:lnTo>
                <a:lnTo>
                  <a:pt x="25677" y="110843"/>
                </a:lnTo>
                <a:lnTo>
                  <a:pt x="33700" y="70800"/>
                </a:lnTo>
                <a:lnTo>
                  <a:pt x="61097" y="27187"/>
                </a:lnTo>
                <a:lnTo>
                  <a:pt x="90139" y="10981"/>
                </a:lnTo>
                <a:lnTo>
                  <a:pt x="86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18968" y="2898674"/>
            <a:ext cx="307975" cy="271145"/>
          </a:xfrm>
          <a:custGeom>
            <a:avLst/>
            <a:gdLst/>
            <a:ahLst/>
            <a:cxnLst/>
            <a:rect l="l" t="t" r="r" b="b"/>
            <a:pathLst>
              <a:path w="307975" h="271144">
                <a:moveTo>
                  <a:pt x="221659" y="0"/>
                </a:moveTo>
                <a:lnTo>
                  <a:pt x="217808" y="10981"/>
                </a:lnTo>
                <a:lnTo>
                  <a:pt x="233470" y="17778"/>
                </a:lnTo>
                <a:lnTo>
                  <a:pt x="246939" y="27187"/>
                </a:lnTo>
                <a:lnTo>
                  <a:pt x="274288" y="70800"/>
                </a:lnTo>
                <a:lnTo>
                  <a:pt x="282275" y="110843"/>
                </a:lnTo>
                <a:lnTo>
                  <a:pt x="283273" y="133926"/>
                </a:lnTo>
                <a:lnTo>
                  <a:pt x="282270" y="157789"/>
                </a:lnTo>
                <a:lnTo>
                  <a:pt x="274248" y="198937"/>
                </a:lnTo>
                <a:lnTo>
                  <a:pt x="246957" y="243249"/>
                </a:lnTo>
                <a:lnTo>
                  <a:pt x="218235" y="259580"/>
                </a:lnTo>
                <a:lnTo>
                  <a:pt x="221659" y="270563"/>
                </a:lnTo>
                <a:lnTo>
                  <a:pt x="258564" y="253251"/>
                </a:lnTo>
                <a:lnTo>
                  <a:pt x="285699" y="223282"/>
                </a:lnTo>
                <a:lnTo>
                  <a:pt x="302385" y="183150"/>
                </a:lnTo>
                <a:lnTo>
                  <a:pt x="307948" y="135352"/>
                </a:lnTo>
                <a:lnTo>
                  <a:pt x="306553" y="110548"/>
                </a:lnTo>
                <a:lnTo>
                  <a:pt x="295392" y="66584"/>
                </a:lnTo>
                <a:lnTo>
                  <a:pt x="273258" y="30793"/>
                </a:lnTo>
                <a:lnTo>
                  <a:pt x="241275" y="7082"/>
                </a:lnTo>
                <a:lnTo>
                  <a:pt x="221659" y="0"/>
                </a:lnTo>
                <a:close/>
              </a:path>
              <a:path w="307975" h="271144">
                <a:moveTo>
                  <a:pt x="86288" y="0"/>
                </a:moveTo>
                <a:lnTo>
                  <a:pt x="49473" y="17346"/>
                </a:lnTo>
                <a:lnTo>
                  <a:pt x="22321" y="47423"/>
                </a:lnTo>
                <a:lnTo>
                  <a:pt x="5580" y="87626"/>
                </a:lnTo>
                <a:lnTo>
                  <a:pt x="0" y="135352"/>
                </a:lnTo>
                <a:lnTo>
                  <a:pt x="1390" y="160209"/>
                </a:lnTo>
                <a:lnTo>
                  <a:pt x="12515" y="204174"/>
                </a:lnTo>
                <a:lnTo>
                  <a:pt x="34595" y="239849"/>
                </a:lnTo>
                <a:lnTo>
                  <a:pt x="66615" y="263489"/>
                </a:lnTo>
                <a:lnTo>
                  <a:pt x="86288" y="270563"/>
                </a:lnTo>
                <a:lnTo>
                  <a:pt x="89712" y="259580"/>
                </a:lnTo>
                <a:lnTo>
                  <a:pt x="74295" y="252752"/>
                </a:lnTo>
                <a:lnTo>
                  <a:pt x="60991" y="243249"/>
                </a:lnTo>
                <a:lnTo>
                  <a:pt x="33700" y="198937"/>
                </a:lnTo>
                <a:lnTo>
                  <a:pt x="25677" y="157789"/>
                </a:lnTo>
                <a:lnTo>
                  <a:pt x="24674" y="133926"/>
                </a:lnTo>
                <a:lnTo>
                  <a:pt x="25677" y="110843"/>
                </a:lnTo>
                <a:lnTo>
                  <a:pt x="33700" y="70800"/>
                </a:lnTo>
                <a:lnTo>
                  <a:pt x="61097" y="27187"/>
                </a:lnTo>
                <a:lnTo>
                  <a:pt x="90139" y="10981"/>
                </a:lnTo>
                <a:lnTo>
                  <a:pt x="86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03551" y="1297818"/>
            <a:ext cx="8035290" cy="403860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089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408305" algn="l"/>
                <a:tab pos="408940" algn="l"/>
                <a:tab pos="4582795" algn="l"/>
              </a:tabLst>
            </a:pPr>
            <a:r>
              <a:rPr sz="3200" b="1" spc="-5" dirty="0">
                <a:latin typeface="Calibri"/>
                <a:cs typeface="Calibri"/>
              </a:rPr>
              <a:t>Classification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labels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𝒚</a:t>
            </a:r>
            <a:r>
              <a:rPr sz="3200" spc="260" dirty="0">
                <a:latin typeface="Cambria Math"/>
                <a:cs typeface="Cambria Math"/>
              </a:rPr>
              <a:t> </a:t>
            </a:r>
            <a:r>
              <a:rPr lang="en-AU" sz="3450" spc="-705" baseline="27777" dirty="0" err="1">
                <a:latin typeface="Cambria Math"/>
                <a:cs typeface="Cambria Math"/>
              </a:rPr>
              <a:t>i</a:t>
            </a:r>
            <a:r>
              <a:rPr sz="3450" spc="-705" baseline="27777" dirty="0">
                <a:latin typeface="Cambria Math"/>
                <a:cs typeface="Cambria Math"/>
              </a:rPr>
              <a:t>	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discrete </a:t>
            </a:r>
            <a:r>
              <a:rPr sz="3200" spc="-10" dirty="0">
                <a:latin typeface="Calibri"/>
                <a:cs typeface="Calibri"/>
              </a:rPr>
              <a:t>value</a:t>
            </a:r>
            <a:endParaRPr sz="3200" dirty="0">
              <a:latin typeface="Calibri"/>
              <a:cs typeface="Calibri"/>
            </a:endParaRPr>
          </a:p>
          <a:p>
            <a:pPr marL="701675" marR="544830" lvl="1" indent="-274320">
              <a:lnSpc>
                <a:spcPct val="101400"/>
              </a:lnSpc>
              <a:spcBef>
                <a:spcPts val="620"/>
              </a:spcBef>
              <a:buClr>
                <a:srgbClr val="60B5CC"/>
              </a:buClr>
              <a:buFont typeface="Wingdings"/>
              <a:buChar char=""/>
              <a:tabLst>
                <a:tab pos="701675" algn="l"/>
              </a:tabLst>
            </a:pPr>
            <a:r>
              <a:rPr sz="2800" spc="5" dirty="0">
                <a:latin typeface="Calibri"/>
                <a:cs typeface="Calibri"/>
              </a:rPr>
              <a:t>E.g.,</a:t>
            </a:r>
            <a:r>
              <a:rPr sz="2800" dirty="0">
                <a:latin typeface="Calibri"/>
                <a:cs typeface="Calibri"/>
              </a:rPr>
              <a:t> Node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category</a:t>
            </a:r>
            <a:r>
              <a:rPr sz="2800" spc="-5" dirty="0">
                <a:latin typeface="Calibri"/>
                <a:cs typeface="Calibri"/>
              </a:rPr>
              <a:t> does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belong </a:t>
            </a:r>
            <a:r>
              <a:rPr sz="2800" spc="-15" dirty="0">
                <a:latin typeface="Calibri"/>
                <a:cs typeface="Calibri"/>
              </a:rPr>
              <a:t>to</a:t>
            </a:r>
            <a:endParaRPr sz="2800" dirty="0">
              <a:latin typeface="Calibri"/>
              <a:cs typeface="Calibri"/>
            </a:endParaRPr>
          </a:p>
          <a:p>
            <a:pPr marL="408940" indent="-320040">
              <a:spcBef>
                <a:spcPts val="24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408305" algn="l"/>
                <a:tab pos="408940" algn="l"/>
                <a:tab pos="4197350" algn="l"/>
              </a:tabLst>
            </a:pPr>
            <a:r>
              <a:rPr lang="en-US" sz="3200" b="1" spc="-10">
                <a:latin typeface="Calibri"/>
                <a:cs typeface="Calibri"/>
              </a:rPr>
              <a:t>Regression</a:t>
            </a:r>
            <a:r>
              <a:rPr lang="en-US" sz="3200" spc="-10">
                <a:latin typeface="Calibri"/>
                <a:cs typeface="Calibri"/>
              </a:rPr>
              <a:t>:</a:t>
            </a:r>
            <a:r>
              <a:rPr lang="en-US" sz="3200" spc="5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labels</a:t>
            </a:r>
            <a:r>
              <a:rPr lang="en-US" sz="3200" spc="-5">
                <a:latin typeface="Calibri"/>
                <a:cs typeface="Calibri"/>
              </a:rPr>
              <a:t> </a:t>
            </a:r>
            <a:r>
              <a:rPr lang="en-US" sz="3200">
                <a:latin typeface="Cambria Math"/>
                <a:cs typeface="Cambria Math"/>
              </a:rPr>
              <a:t>𝒚</a:t>
            </a:r>
            <a:r>
              <a:rPr lang="en-US" sz="3200" spc="260">
                <a:latin typeface="Cambria Math"/>
                <a:cs typeface="Cambria Math"/>
              </a:rPr>
              <a:t> </a:t>
            </a:r>
            <a:r>
              <a:rPr lang="en-US" sz="3450" spc="-705" baseline="28985">
                <a:latin typeface="Cambria Math"/>
                <a:cs typeface="Cambria Math"/>
              </a:rPr>
              <a:t>i   	</a:t>
            </a:r>
            <a:r>
              <a:rPr lang="en-US" sz="3200">
                <a:latin typeface="Calibri"/>
                <a:cs typeface="Calibri"/>
              </a:rPr>
              <a:t>with</a:t>
            </a:r>
            <a:r>
              <a:rPr lang="en-US" sz="3200" spc="-10">
                <a:latin typeface="Calibri"/>
                <a:cs typeface="Calibri"/>
              </a:rPr>
              <a:t> </a:t>
            </a:r>
            <a:r>
              <a:rPr lang="en-US" sz="3200" spc="-5">
                <a:latin typeface="Calibri"/>
                <a:cs typeface="Calibri"/>
              </a:rPr>
              <a:t>continuous</a:t>
            </a:r>
            <a:r>
              <a:rPr lang="en-US" sz="3200" spc="-15">
                <a:latin typeface="Calibri"/>
                <a:cs typeface="Calibri"/>
              </a:rPr>
              <a:t> </a:t>
            </a:r>
            <a:r>
              <a:rPr lang="en-US" sz="3200" spc="-10">
                <a:latin typeface="Calibri"/>
                <a:cs typeface="Calibri"/>
              </a:rPr>
              <a:t>value</a:t>
            </a:r>
            <a:endParaRPr lang="en-US" sz="3200">
              <a:latin typeface="Calibri"/>
              <a:cs typeface="Calibri"/>
            </a:endParaRPr>
          </a:p>
          <a:p>
            <a:pPr marL="701675" lvl="1" indent="-274320">
              <a:lnSpc>
                <a:spcPts val="3340"/>
              </a:lnSpc>
              <a:spcBef>
                <a:spcPts val="640"/>
              </a:spcBef>
              <a:buClr>
                <a:srgbClr val="60B5CC"/>
              </a:buClr>
              <a:buFont typeface="Wingdings"/>
              <a:buChar char=""/>
              <a:tabLst>
                <a:tab pos="701675" algn="l"/>
              </a:tabLst>
            </a:pPr>
            <a:r>
              <a:rPr lang="en-US" sz="2800" spc="5">
                <a:latin typeface="Calibri"/>
                <a:cs typeface="Calibri"/>
              </a:rPr>
              <a:t>E.g.,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spc="-10">
                <a:latin typeface="Calibri"/>
                <a:cs typeface="Calibri"/>
              </a:rPr>
              <a:t>predict</a:t>
            </a:r>
            <a:r>
              <a:rPr lang="en-US" sz="2800" spc="-5">
                <a:latin typeface="Calibri"/>
                <a:cs typeface="Calibri"/>
              </a:rPr>
              <a:t> the</a:t>
            </a:r>
            <a:r>
              <a:rPr lang="en-US" sz="2800" spc="-10">
                <a:latin typeface="Calibri"/>
                <a:cs typeface="Calibri"/>
              </a:rPr>
              <a:t> </a:t>
            </a:r>
            <a:r>
              <a:rPr lang="en-US" sz="2800" spc="-5">
                <a:latin typeface="Calibri"/>
                <a:cs typeface="Calibri"/>
              </a:rPr>
              <a:t>drug</a:t>
            </a:r>
            <a:r>
              <a:rPr lang="en-US" sz="2800" spc="-10">
                <a:latin typeface="Calibri"/>
                <a:cs typeface="Calibri"/>
              </a:rPr>
              <a:t> </a:t>
            </a:r>
            <a:r>
              <a:rPr lang="en-US" sz="2800" spc="-15">
                <a:latin typeface="Calibri"/>
                <a:cs typeface="Calibri"/>
              </a:rPr>
              <a:t>likeness</a:t>
            </a:r>
            <a:r>
              <a:rPr lang="en-US" sz="2800">
                <a:latin typeface="Calibri"/>
                <a:cs typeface="Calibri"/>
              </a:rPr>
              <a:t> </a:t>
            </a:r>
            <a:r>
              <a:rPr lang="en-US" sz="2800" spc="-5">
                <a:latin typeface="Calibri"/>
                <a:cs typeface="Calibri"/>
              </a:rPr>
              <a:t>of</a:t>
            </a:r>
            <a:r>
              <a:rPr lang="en-US" sz="2800">
                <a:latin typeface="Calibri"/>
                <a:cs typeface="Calibri"/>
              </a:rPr>
              <a:t> a</a:t>
            </a:r>
            <a:r>
              <a:rPr lang="en-US" sz="2800" spc="-5">
                <a:latin typeface="Calibri"/>
                <a:cs typeface="Calibri"/>
              </a:rPr>
              <a:t> molecular </a:t>
            </a:r>
            <a:r>
              <a:rPr lang="en-US" sz="2800" spc="-15">
                <a:latin typeface="Calibri"/>
                <a:cs typeface="Calibri"/>
              </a:rPr>
              <a:t>graph</a:t>
            </a:r>
            <a:endParaRPr lang="en-US" sz="2800">
              <a:latin typeface="Calibri"/>
              <a:cs typeface="Calibri"/>
            </a:endParaRPr>
          </a:p>
          <a:p>
            <a:pPr marL="408940" indent="-320040">
              <a:lnSpc>
                <a:spcPts val="382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408305" algn="l"/>
                <a:tab pos="408940" algn="l"/>
              </a:tabLst>
            </a:pPr>
            <a:r>
              <a:rPr sz="3200" spc="-5">
                <a:latin typeface="Calibri"/>
                <a:cs typeface="Calibri"/>
              </a:rPr>
              <a:t>GNNs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be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applied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5" dirty="0">
                <a:latin typeface="Calibri"/>
                <a:cs typeface="Calibri"/>
              </a:rPr>
              <a:t> both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settings</a:t>
            </a:r>
            <a:endParaRPr sz="3200" dirty="0">
              <a:latin typeface="Calibri"/>
              <a:cs typeface="Calibri"/>
            </a:endParaRPr>
          </a:p>
          <a:p>
            <a:pPr marL="408305" marR="1107440" indent="-320040">
              <a:lnSpc>
                <a:spcPts val="3790"/>
              </a:lnSpc>
              <a:spcBef>
                <a:spcPts val="2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408305" algn="l"/>
                <a:tab pos="408940" algn="l"/>
              </a:tabLst>
            </a:pPr>
            <a:r>
              <a:rPr sz="3200" b="1" spc="-10" dirty="0">
                <a:latin typeface="Calibri"/>
                <a:cs typeface="Calibri"/>
              </a:rPr>
              <a:t>Differences: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loss function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&amp;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evaluation </a:t>
            </a:r>
            <a:r>
              <a:rPr sz="3200" b="1" spc="-7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metrics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0565" y="2680354"/>
            <a:ext cx="702310" cy="676910"/>
            <a:chOff x="2886565" y="2680354"/>
            <a:chExt cx="702310" cy="676910"/>
          </a:xfrm>
        </p:grpSpPr>
        <p:sp>
          <p:nvSpPr>
            <p:cNvPr id="3" name="object 3"/>
            <p:cNvSpPr/>
            <p:nvPr/>
          </p:nvSpPr>
          <p:spPr>
            <a:xfrm>
              <a:off x="2897677" y="2691466"/>
              <a:ext cx="680085" cy="654685"/>
            </a:xfrm>
            <a:custGeom>
              <a:avLst/>
              <a:gdLst/>
              <a:ahLst/>
              <a:cxnLst/>
              <a:rect l="l" t="t" r="r" b="b"/>
              <a:pathLst>
                <a:path w="680085" h="654685">
                  <a:moveTo>
                    <a:pt x="679719" y="0"/>
                  </a:moveTo>
                  <a:lnTo>
                    <a:pt x="0" y="0"/>
                  </a:lnTo>
                  <a:lnTo>
                    <a:pt x="0" y="654650"/>
                  </a:lnTo>
                  <a:lnTo>
                    <a:pt x="679719" y="654650"/>
                  </a:lnTo>
                  <a:lnTo>
                    <a:pt x="679719" y="0"/>
                  </a:lnTo>
                  <a:close/>
                </a:path>
              </a:pathLst>
            </a:custGeom>
            <a:solidFill>
              <a:srgbClr val="F0AD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6565" y="2680354"/>
              <a:ext cx="702310" cy="676910"/>
            </a:xfrm>
            <a:custGeom>
              <a:avLst/>
              <a:gdLst/>
              <a:ahLst/>
              <a:cxnLst/>
              <a:rect l="l" t="t" r="r" b="b"/>
              <a:pathLst>
                <a:path w="702310" h="676910">
                  <a:moveTo>
                    <a:pt x="696968" y="0"/>
                  </a:moveTo>
                  <a:lnTo>
                    <a:pt x="4975" y="0"/>
                  </a:lnTo>
                  <a:lnTo>
                    <a:pt x="0" y="4974"/>
                  </a:lnTo>
                  <a:lnTo>
                    <a:pt x="0" y="671899"/>
                  </a:lnTo>
                  <a:lnTo>
                    <a:pt x="4975" y="676875"/>
                  </a:lnTo>
                  <a:lnTo>
                    <a:pt x="696968" y="676875"/>
                  </a:lnTo>
                  <a:lnTo>
                    <a:pt x="701944" y="671899"/>
                  </a:lnTo>
                  <a:lnTo>
                    <a:pt x="701944" y="663540"/>
                  </a:lnTo>
                  <a:lnTo>
                    <a:pt x="13335" y="663540"/>
                  </a:lnTo>
                  <a:lnTo>
                    <a:pt x="13335" y="13335"/>
                  </a:lnTo>
                  <a:lnTo>
                    <a:pt x="701944" y="13335"/>
                  </a:lnTo>
                  <a:lnTo>
                    <a:pt x="701944" y="4974"/>
                  </a:lnTo>
                  <a:lnTo>
                    <a:pt x="696968" y="0"/>
                  </a:lnTo>
                  <a:close/>
                </a:path>
                <a:path w="702310" h="676910">
                  <a:moveTo>
                    <a:pt x="701944" y="13335"/>
                  </a:moveTo>
                  <a:lnTo>
                    <a:pt x="688609" y="13335"/>
                  </a:lnTo>
                  <a:lnTo>
                    <a:pt x="688609" y="663540"/>
                  </a:lnTo>
                  <a:lnTo>
                    <a:pt x="701944" y="663540"/>
                  </a:lnTo>
                  <a:lnTo>
                    <a:pt x="701944" y="13335"/>
                  </a:lnTo>
                  <a:close/>
                </a:path>
                <a:path w="702310" h="676910">
                  <a:moveTo>
                    <a:pt x="684164" y="17780"/>
                  </a:moveTo>
                  <a:lnTo>
                    <a:pt x="17780" y="17780"/>
                  </a:lnTo>
                  <a:lnTo>
                    <a:pt x="17780" y="659095"/>
                  </a:lnTo>
                  <a:lnTo>
                    <a:pt x="684164" y="659095"/>
                  </a:lnTo>
                  <a:lnTo>
                    <a:pt x="684164" y="654650"/>
                  </a:lnTo>
                  <a:lnTo>
                    <a:pt x="22225" y="654650"/>
                  </a:lnTo>
                  <a:lnTo>
                    <a:pt x="22225" y="22225"/>
                  </a:lnTo>
                  <a:lnTo>
                    <a:pt x="684164" y="22225"/>
                  </a:lnTo>
                  <a:lnTo>
                    <a:pt x="684164" y="17780"/>
                  </a:lnTo>
                  <a:close/>
                </a:path>
                <a:path w="702310" h="676910">
                  <a:moveTo>
                    <a:pt x="684164" y="22225"/>
                  </a:moveTo>
                  <a:lnTo>
                    <a:pt x="679719" y="22225"/>
                  </a:lnTo>
                  <a:lnTo>
                    <a:pt x="679719" y="654650"/>
                  </a:lnTo>
                  <a:lnTo>
                    <a:pt x="684164" y="654650"/>
                  </a:lnTo>
                  <a:lnTo>
                    <a:pt x="684164" y="22225"/>
                  </a:lnTo>
                  <a:close/>
                </a:path>
              </a:pathLst>
            </a:custGeom>
            <a:solidFill>
              <a:srgbClr val="B0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618554" y="2683143"/>
            <a:ext cx="699135" cy="694690"/>
            <a:chOff x="2094553" y="2683143"/>
            <a:chExt cx="699135" cy="694690"/>
          </a:xfrm>
        </p:grpSpPr>
        <p:sp>
          <p:nvSpPr>
            <p:cNvPr id="6" name="object 6"/>
            <p:cNvSpPr/>
            <p:nvPr/>
          </p:nvSpPr>
          <p:spPr>
            <a:xfrm>
              <a:off x="2105666" y="2694255"/>
              <a:ext cx="676910" cy="672465"/>
            </a:xfrm>
            <a:custGeom>
              <a:avLst/>
              <a:gdLst/>
              <a:ahLst/>
              <a:cxnLst/>
              <a:rect l="l" t="t" r="r" b="b"/>
              <a:pathLst>
                <a:path w="676910" h="672464">
                  <a:moveTo>
                    <a:pt x="676520" y="0"/>
                  </a:moveTo>
                  <a:lnTo>
                    <a:pt x="0" y="0"/>
                  </a:lnTo>
                  <a:lnTo>
                    <a:pt x="0" y="672150"/>
                  </a:lnTo>
                  <a:lnTo>
                    <a:pt x="676520" y="672150"/>
                  </a:lnTo>
                  <a:lnTo>
                    <a:pt x="676520" y="0"/>
                  </a:lnTo>
                  <a:close/>
                </a:path>
              </a:pathLst>
            </a:custGeom>
            <a:solidFill>
              <a:srgbClr val="C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94553" y="2683143"/>
              <a:ext cx="699135" cy="694690"/>
            </a:xfrm>
            <a:custGeom>
              <a:avLst/>
              <a:gdLst/>
              <a:ahLst/>
              <a:cxnLst/>
              <a:rect l="l" t="t" r="r" b="b"/>
              <a:pathLst>
                <a:path w="699135" h="694689">
                  <a:moveTo>
                    <a:pt x="693770" y="0"/>
                  </a:moveTo>
                  <a:lnTo>
                    <a:pt x="4974" y="0"/>
                  </a:lnTo>
                  <a:lnTo>
                    <a:pt x="0" y="4974"/>
                  </a:lnTo>
                  <a:lnTo>
                    <a:pt x="0" y="689400"/>
                  </a:lnTo>
                  <a:lnTo>
                    <a:pt x="4974" y="694375"/>
                  </a:lnTo>
                  <a:lnTo>
                    <a:pt x="693770" y="694375"/>
                  </a:lnTo>
                  <a:lnTo>
                    <a:pt x="698745" y="689400"/>
                  </a:lnTo>
                  <a:lnTo>
                    <a:pt x="698745" y="681040"/>
                  </a:lnTo>
                  <a:lnTo>
                    <a:pt x="13335" y="681040"/>
                  </a:lnTo>
                  <a:lnTo>
                    <a:pt x="13335" y="13335"/>
                  </a:lnTo>
                  <a:lnTo>
                    <a:pt x="698745" y="13335"/>
                  </a:lnTo>
                  <a:lnTo>
                    <a:pt x="698745" y="4974"/>
                  </a:lnTo>
                  <a:lnTo>
                    <a:pt x="693770" y="0"/>
                  </a:lnTo>
                  <a:close/>
                </a:path>
                <a:path w="699135" h="694689">
                  <a:moveTo>
                    <a:pt x="698745" y="13335"/>
                  </a:moveTo>
                  <a:lnTo>
                    <a:pt x="685410" y="13335"/>
                  </a:lnTo>
                  <a:lnTo>
                    <a:pt x="685410" y="681040"/>
                  </a:lnTo>
                  <a:lnTo>
                    <a:pt x="698745" y="681040"/>
                  </a:lnTo>
                  <a:lnTo>
                    <a:pt x="698745" y="13335"/>
                  </a:lnTo>
                  <a:close/>
                </a:path>
                <a:path w="699135" h="694689">
                  <a:moveTo>
                    <a:pt x="680965" y="17780"/>
                  </a:moveTo>
                  <a:lnTo>
                    <a:pt x="17780" y="17780"/>
                  </a:lnTo>
                  <a:lnTo>
                    <a:pt x="17780" y="676595"/>
                  </a:lnTo>
                  <a:lnTo>
                    <a:pt x="680965" y="676595"/>
                  </a:lnTo>
                  <a:lnTo>
                    <a:pt x="680965" y="672150"/>
                  </a:lnTo>
                  <a:lnTo>
                    <a:pt x="22225" y="672150"/>
                  </a:lnTo>
                  <a:lnTo>
                    <a:pt x="22225" y="22225"/>
                  </a:lnTo>
                  <a:lnTo>
                    <a:pt x="680965" y="22225"/>
                  </a:lnTo>
                  <a:lnTo>
                    <a:pt x="680965" y="17780"/>
                  </a:lnTo>
                  <a:close/>
                </a:path>
                <a:path w="699135" h="694689">
                  <a:moveTo>
                    <a:pt x="680965" y="22225"/>
                  </a:moveTo>
                  <a:lnTo>
                    <a:pt x="676520" y="22225"/>
                  </a:lnTo>
                  <a:lnTo>
                    <a:pt x="676520" y="672150"/>
                  </a:lnTo>
                  <a:lnTo>
                    <a:pt x="680965" y="672150"/>
                  </a:lnTo>
                  <a:lnTo>
                    <a:pt x="680965" y="22225"/>
                  </a:lnTo>
                  <a:close/>
                </a:path>
              </a:pathLst>
            </a:custGeom>
            <a:solidFill>
              <a:srgbClr val="B0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1376"/>
            <a:ext cx="4456176" cy="43281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42108" y="1062229"/>
            <a:ext cx="7932420" cy="14916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32740" marR="5080" indent="-320040">
              <a:lnSpc>
                <a:spcPts val="3820"/>
              </a:lnSpc>
              <a:spcBef>
                <a:spcPts val="24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As discussed</a:t>
            </a:r>
            <a:r>
              <a:rPr sz="3200" dirty="0">
                <a:latin typeface="Calibri"/>
                <a:cs typeface="Calibri"/>
              </a:rPr>
              <a:t> in </a:t>
            </a:r>
            <a:r>
              <a:rPr sz="3200" spc="-10" dirty="0">
                <a:latin typeface="Calibri"/>
                <a:cs typeface="Calibri"/>
              </a:rPr>
              <a:t>lecture </a:t>
            </a:r>
            <a:r>
              <a:rPr sz="3200" dirty="0">
                <a:latin typeface="Calibri"/>
                <a:cs typeface="Calibri"/>
              </a:rPr>
              <a:t>6,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cross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entropy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(CE)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very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common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loss </a:t>
            </a:r>
            <a:r>
              <a:rPr sz="3200" dirty="0">
                <a:latin typeface="Calibri"/>
                <a:cs typeface="Calibri"/>
              </a:rPr>
              <a:t>function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classification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76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solidFill>
                  <a:srgbClr val="60B5CC"/>
                </a:solidFill>
                <a:latin typeface="Cambria Math"/>
                <a:cs typeface="Cambria Math"/>
              </a:rPr>
              <a:t>𝐾</a:t>
            </a:r>
            <a:r>
              <a:rPr sz="3200" spc="-5" dirty="0">
                <a:solidFill>
                  <a:srgbClr val="60B5CC"/>
                </a:solidFill>
                <a:latin typeface="Calibri"/>
                <a:cs typeface="Calibri"/>
              </a:rPr>
              <a:t>-way prediction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20" dirty="0">
                <a:latin typeface="Cambria Math"/>
                <a:cs typeface="Cambria Math"/>
              </a:rPr>
              <a:t>𝑖</a:t>
            </a:r>
            <a:r>
              <a:rPr sz="3200" spc="20" dirty="0">
                <a:latin typeface="Calibri"/>
                <a:cs typeface="Calibri"/>
              </a:rPr>
              <a:t>-th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-5" dirty="0">
                <a:latin typeface="Calibri"/>
                <a:cs typeface="Calibri"/>
              </a:rPr>
              <a:t> point: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29545" y="2830062"/>
            <a:ext cx="1475105" cy="429895"/>
          </a:xfrm>
          <a:custGeom>
            <a:avLst/>
            <a:gdLst/>
            <a:ahLst/>
            <a:cxnLst/>
            <a:rect l="l" t="t" r="r" b="b"/>
            <a:pathLst>
              <a:path w="1475104" h="429895">
                <a:moveTo>
                  <a:pt x="1361752" y="0"/>
                </a:moveTo>
                <a:lnTo>
                  <a:pt x="1357411" y="14237"/>
                </a:lnTo>
                <a:lnTo>
                  <a:pt x="1377145" y="24471"/>
                </a:lnTo>
                <a:lnTo>
                  <a:pt x="1394329" y="39371"/>
                </a:lnTo>
                <a:lnTo>
                  <a:pt x="1421047" y="83169"/>
                </a:lnTo>
                <a:lnTo>
                  <a:pt x="1437260" y="142682"/>
                </a:lnTo>
                <a:lnTo>
                  <a:pt x="1442664" y="214957"/>
                </a:lnTo>
                <a:lnTo>
                  <a:pt x="1441313" y="252608"/>
                </a:lnTo>
                <a:lnTo>
                  <a:pt x="1430505" y="318371"/>
                </a:lnTo>
                <a:lnTo>
                  <a:pt x="1408963" y="370678"/>
                </a:lnTo>
                <a:lnTo>
                  <a:pt x="1377145" y="405101"/>
                </a:lnTo>
                <a:lnTo>
                  <a:pt x="1357411" y="415329"/>
                </a:lnTo>
                <a:lnTo>
                  <a:pt x="1361752" y="429567"/>
                </a:lnTo>
                <a:lnTo>
                  <a:pt x="1409718" y="404000"/>
                </a:lnTo>
                <a:lnTo>
                  <a:pt x="1445268" y="355773"/>
                </a:lnTo>
                <a:lnTo>
                  <a:pt x="1467277" y="290748"/>
                </a:lnTo>
                <a:lnTo>
                  <a:pt x="1474613" y="214783"/>
                </a:lnTo>
                <a:lnTo>
                  <a:pt x="1472779" y="175434"/>
                </a:lnTo>
                <a:lnTo>
                  <a:pt x="1458107" y="104939"/>
                </a:lnTo>
                <a:lnTo>
                  <a:pt x="1429045" y="46848"/>
                </a:lnTo>
                <a:lnTo>
                  <a:pt x="1387287" y="9951"/>
                </a:lnTo>
                <a:lnTo>
                  <a:pt x="1361752" y="0"/>
                </a:lnTo>
                <a:close/>
              </a:path>
              <a:path w="1475104" h="429895">
                <a:moveTo>
                  <a:pt x="112861" y="0"/>
                </a:moveTo>
                <a:lnTo>
                  <a:pt x="64895" y="25567"/>
                </a:lnTo>
                <a:lnTo>
                  <a:pt x="29344" y="73794"/>
                </a:lnTo>
                <a:lnTo>
                  <a:pt x="7336" y="138819"/>
                </a:lnTo>
                <a:lnTo>
                  <a:pt x="0" y="214783"/>
                </a:lnTo>
                <a:lnTo>
                  <a:pt x="1834" y="254133"/>
                </a:lnTo>
                <a:lnTo>
                  <a:pt x="16506" y="324628"/>
                </a:lnTo>
                <a:lnTo>
                  <a:pt x="45568" y="382719"/>
                </a:lnTo>
                <a:lnTo>
                  <a:pt x="87326" y="419616"/>
                </a:lnTo>
                <a:lnTo>
                  <a:pt x="112861" y="429567"/>
                </a:lnTo>
                <a:lnTo>
                  <a:pt x="117201" y="415329"/>
                </a:lnTo>
                <a:lnTo>
                  <a:pt x="97467" y="405101"/>
                </a:lnTo>
                <a:lnTo>
                  <a:pt x="80283" y="390217"/>
                </a:lnTo>
                <a:lnTo>
                  <a:pt x="53566" y="346483"/>
                </a:lnTo>
                <a:lnTo>
                  <a:pt x="37352" y="287080"/>
                </a:lnTo>
                <a:lnTo>
                  <a:pt x="31954" y="214783"/>
                </a:lnTo>
                <a:lnTo>
                  <a:pt x="33299" y="177225"/>
                </a:lnTo>
                <a:lnTo>
                  <a:pt x="44108" y="111331"/>
                </a:lnTo>
                <a:lnTo>
                  <a:pt x="65649" y="58937"/>
                </a:lnTo>
                <a:lnTo>
                  <a:pt x="97467" y="24471"/>
                </a:lnTo>
                <a:lnTo>
                  <a:pt x="117201" y="14237"/>
                </a:lnTo>
                <a:lnTo>
                  <a:pt x="112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55378" y="2649219"/>
            <a:ext cx="1841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602615" algn="l"/>
              </a:tabLst>
            </a:pPr>
            <a:r>
              <a:rPr sz="4200" baseline="-19841" dirty="0">
                <a:latin typeface="Cambria Math"/>
                <a:cs typeface="Cambria Math"/>
              </a:rPr>
              <a:t>CE	𝒚</a:t>
            </a:r>
            <a:r>
              <a:rPr sz="2000" spc="15" dirty="0">
                <a:latin typeface="Cambria Math"/>
                <a:cs typeface="Cambria Math"/>
              </a:rPr>
              <a:t>(</a:t>
            </a:r>
            <a:r>
              <a:rPr sz="2000" spc="-330" dirty="0">
                <a:latin typeface="Cambria Math"/>
                <a:cs typeface="Cambria Math"/>
              </a:rPr>
              <a:t>1</a:t>
            </a:r>
            <a:r>
              <a:rPr sz="2000" spc="135" dirty="0">
                <a:latin typeface="Cambria Math"/>
                <a:cs typeface="Cambria Math"/>
              </a:rPr>
              <a:t>)</a:t>
            </a:r>
            <a:r>
              <a:rPr sz="4200" baseline="-19841" dirty="0">
                <a:latin typeface="Cambria Math"/>
                <a:cs typeface="Cambria Math"/>
              </a:rPr>
              <a:t>,</a:t>
            </a:r>
            <a:r>
              <a:rPr sz="4200" spc="-225" baseline="-19841" dirty="0">
                <a:latin typeface="Cambria Math"/>
                <a:cs typeface="Cambria Math"/>
              </a:rPr>
              <a:t> </a:t>
            </a:r>
            <a:r>
              <a:rPr sz="4200" spc="-2445" baseline="-19841" dirty="0">
                <a:latin typeface="Cambria Math"/>
                <a:cs typeface="Cambria Math"/>
              </a:rPr>
              <a:t>𝒚</a:t>
            </a:r>
            <a:r>
              <a:rPr sz="4200" spc="1042" baseline="-18849" dirty="0">
                <a:latin typeface="Cambria Math"/>
                <a:cs typeface="Cambria Math"/>
              </a:rPr>
              <a:t>-</a:t>
            </a:r>
            <a:r>
              <a:rPr sz="2000" spc="15" dirty="0">
                <a:latin typeface="Cambria Math"/>
                <a:cs typeface="Cambria Math"/>
              </a:rPr>
              <a:t>(</a:t>
            </a:r>
            <a:r>
              <a:rPr sz="2000" spc="-330" dirty="0">
                <a:latin typeface="Cambria Math"/>
                <a:cs typeface="Cambria Math"/>
              </a:rPr>
              <a:t>1</a:t>
            </a:r>
            <a:r>
              <a:rPr sz="200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1242" y="3174491"/>
            <a:ext cx="4927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80" dirty="0">
                <a:latin typeface="Cambria Math"/>
                <a:cs typeface="Cambria Math"/>
              </a:rPr>
              <a:t>2</a:t>
            </a:r>
            <a:r>
              <a:rPr sz="2000" spc="375" dirty="0">
                <a:latin typeface="Cambria Math"/>
                <a:cs typeface="Cambria Math"/>
              </a:rPr>
              <a:t>3</a:t>
            </a:r>
            <a:r>
              <a:rPr sz="2000" spc="585" dirty="0">
                <a:latin typeface="Cambria Math"/>
                <a:cs typeface="Cambria Math"/>
              </a:rPr>
              <a:t>!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4002" y="2689859"/>
            <a:ext cx="3384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5" dirty="0">
                <a:latin typeface="Cambria Math"/>
                <a:cs typeface="Cambria Math"/>
              </a:rPr>
              <a:t>(</a:t>
            </a:r>
            <a:r>
              <a:rPr sz="2000" spc="-330" dirty="0">
                <a:latin typeface="Cambria Math"/>
                <a:cs typeface="Cambria Math"/>
              </a:rPr>
              <a:t>1</a:t>
            </a:r>
            <a:r>
              <a:rPr sz="200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96142" y="2519172"/>
            <a:ext cx="3234055" cy="710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47700" algn="ctr">
              <a:lnSpc>
                <a:spcPts val="2215"/>
              </a:lnSpc>
              <a:spcBef>
                <a:spcPts val="100"/>
              </a:spcBef>
            </a:pPr>
            <a:r>
              <a:rPr sz="2000" spc="330" dirty="0">
                <a:latin typeface="Cambria Math"/>
                <a:cs typeface="Cambria Math"/>
              </a:rPr>
              <a:t>4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ts val="3175"/>
              </a:lnSpc>
              <a:tabLst>
                <a:tab pos="1727200" algn="l"/>
                <a:tab pos="2348230" algn="l"/>
              </a:tabLst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2000" dirty="0">
                <a:latin typeface="Cambria Math"/>
                <a:cs typeface="Cambria Math"/>
              </a:rPr>
              <a:t>B	</a:t>
            </a:r>
            <a:r>
              <a:rPr sz="2800" spc="-85" dirty="0">
                <a:latin typeface="Cambria Math"/>
                <a:cs typeface="Cambria Math"/>
              </a:rPr>
              <a:t>𝒚</a:t>
            </a:r>
            <a:r>
              <a:rPr sz="3000" spc="-127" baseline="-25000" dirty="0">
                <a:latin typeface="Cambria Math"/>
                <a:cs typeface="Cambria Math"/>
              </a:rPr>
              <a:t>2	</a:t>
            </a:r>
            <a:r>
              <a:rPr sz="2800" spc="-165" dirty="0">
                <a:latin typeface="Cambria Math"/>
                <a:cs typeface="Cambria Math"/>
              </a:rPr>
              <a:t>log(𝒚-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66759" y="3020011"/>
            <a:ext cx="99060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sz="2000" dirty="0">
                <a:latin typeface="Cambria Math"/>
                <a:cs typeface="Cambria Math"/>
              </a:rPr>
              <a:t>𝒋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66760" y="2715211"/>
            <a:ext cx="310515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sz="2000" spc="15" dirty="0">
                <a:latin typeface="Cambria Math"/>
                <a:cs typeface="Cambria Math"/>
              </a:rPr>
              <a:t>(</a:t>
            </a:r>
            <a:r>
              <a:rPr sz="2000" spc="20" dirty="0">
                <a:latin typeface="Cambria Math"/>
                <a:cs typeface="Cambria Math"/>
              </a:rPr>
              <a:t>𝒊</a:t>
            </a:r>
            <a:r>
              <a:rPr sz="200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42108" y="3451860"/>
            <a:ext cx="11785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where: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22864" y="6104635"/>
            <a:ext cx="141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Loss</a:t>
            </a:r>
            <a:r>
              <a:rPr sz="2400" spc="8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85" dirty="0">
                <a:latin typeface="Cambria Math"/>
                <a:cs typeface="Cambria Math"/>
              </a:rPr>
              <a:t> </a:t>
            </a:r>
            <a:r>
              <a:rPr sz="2400" spc="185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0593" y="6433820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0" dirty="0">
                <a:latin typeface="Cambria Math"/>
                <a:cs typeface="Cambria Math"/>
              </a:rPr>
              <a:t>*</a:t>
            </a:r>
            <a:r>
              <a:rPr spc="-75" dirty="0">
                <a:latin typeface="Cambria Math"/>
                <a:cs typeface="Cambria Math"/>
              </a:rPr>
              <a:t>+</a:t>
            </a:r>
            <a:r>
              <a:rPr spc="670" dirty="0">
                <a:latin typeface="Cambria Math"/>
                <a:cs typeface="Cambria Math"/>
              </a:rPr>
              <a:t>,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23294" y="5872988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760" dirty="0">
                <a:latin typeface="Cambria Math"/>
                <a:cs typeface="Cambria Math"/>
              </a:rPr>
              <a:t>-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72079" y="6151856"/>
            <a:ext cx="1263015" cy="368300"/>
          </a:xfrm>
          <a:custGeom>
            <a:avLst/>
            <a:gdLst/>
            <a:ahLst/>
            <a:cxnLst/>
            <a:rect l="l" t="t" r="r" b="b"/>
            <a:pathLst>
              <a:path w="1263014" h="368300">
                <a:moveTo>
                  <a:pt x="1165736" y="0"/>
                </a:moveTo>
                <a:lnTo>
                  <a:pt x="1162015" y="12203"/>
                </a:lnTo>
                <a:lnTo>
                  <a:pt x="1178930" y="20975"/>
                </a:lnTo>
                <a:lnTo>
                  <a:pt x="1193660" y="33746"/>
                </a:lnTo>
                <a:lnTo>
                  <a:pt x="1216560" y="71288"/>
                </a:lnTo>
                <a:lnTo>
                  <a:pt x="1230458" y="122299"/>
                </a:lnTo>
                <a:lnTo>
                  <a:pt x="1235090" y="184249"/>
                </a:lnTo>
                <a:lnTo>
                  <a:pt x="1233932" y="216521"/>
                </a:lnTo>
                <a:lnTo>
                  <a:pt x="1224667" y="272890"/>
                </a:lnTo>
                <a:lnTo>
                  <a:pt x="1206203" y="317724"/>
                </a:lnTo>
                <a:lnTo>
                  <a:pt x="1178930" y="347229"/>
                </a:lnTo>
                <a:lnTo>
                  <a:pt x="1162015" y="355996"/>
                </a:lnTo>
                <a:lnTo>
                  <a:pt x="1165736" y="368200"/>
                </a:lnTo>
                <a:lnTo>
                  <a:pt x="1206850" y="346285"/>
                </a:lnTo>
                <a:lnTo>
                  <a:pt x="1237322" y="304948"/>
                </a:lnTo>
                <a:lnTo>
                  <a:pt x="1256186" y="249212"/>
                </a:lnTo>
                <a:lnTo>
                  <a:pt x="1262473" y="184100"/>
                </a:lnTo>
                <a:lnTo>
                  <a:pt x="1260902" y="150372"/>
                </a:lnTo>
                <a:lnTo>
                  <a:pt x="1248326" y="89948"/>
                </a:lnTo>
                <a:lnTo>
                  <a:pt x="1223416" y="40155"/>
                </a:lnTo>
                <a:lnTo>
                  <a:pt x="1187623" y="8529"/>
                </a:lnTo>
                <a:lnTo>
                  <a:pt x="1165736" y="0"/>
                </a:lnTo>
                <a:close/>
              </a:path>
              <a:path w="1263014" h="368300">
                <a:moveTo>
                  <a:pt x="96737" y="0"/>
                </a:moveTo>
                <a:lnTo>
                  <a:pt x="55623" y="21915"/>
                </a:lnTo>
                <a:lnTo>
                  <a:pt x="25151" y="63251"/>
                </a:lnTo>
                <a:lnTo>
                  <a:pt x="6287" y="118988"/>
                </a:lnTo>
                <a:lnTo>
                  <a:pt x="0" y="184100"/>
                </a:lnTo>
                <a:lnTo>
                  <a:pt x="1571" y="217828"/>
                </a:lnTo>
                <a:lnTo>
                  <a:pt x="14147" y="278252"/>
                </a:lnTo>
                <a:lnTo>
                  <a:pt x="39057" y="328045"/>
                </a:lnTo>
                <a:lnTo>
                  <a:pt x="74850" y="359671"/>
                </a:lnTo>
                <a:lnTo>
                  <a:pt x="96737" y="368200"/>
                </a:lnTo>
                <a:lnTo>
                  <a:pt x="100458" y="355996"/>
                </a:lnTo>
                <a:lnTo>
                  <a:pt x="83543" y="347229"/>
                </a:lnTo>
                <a:lnTo>
                  <a:pt x="68813" y="334472"/>
                </a:lnTo>
                <a:lnTo>
                  <a:pt x="45913" y="296986"/>
                </a:lnTo>
                <a:lnTo>
                  <a:pt x="32015" y="246068"/>
                </a:lnTo>
                <a:lnTo>
                  <a:pt x="27389" y="184100"/>
                </a:lnTo>
                <a:lnTo>
                  <a:pt x="28541" y="151906"/>
                </a:lnTo>
                <a:lnTo>
                  <a:pt x="37806" y="95426"/>
                </a:lnTo>
                <a:lnTo>
                  <a:pt x="56270" y="50517"/>
                </a:lnTo>
                <a:lnTo>
                  <a:pt x="83543" y="20975"/>
                </a:lnTo>
                <a:lnTo>
                  <a:pt x="100458" y="12203"/>
                </a:lnTo>
                <a:lnTo>
                  <a:pt x="967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61114" y="5994908"/>
            <a:ext cx="1591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520700" algn="l"/>
              </a:tabLst>
            </a:pPr>
            <a:r>
              <a:rPr sz="3600" baseline="-19675" dirty="0">
                <a:latin typeface="Cambria Math"/>
                <a:cs typeface="Cambria Math"/>
              </a:rPr>
              <a:t>CE	𝒚</a:t>
            </a:r>
            <a:r>
              <a:rPr spc="-25" dirty="0">
                <a:latin typeface="Cambria Math"/>
                <a:cs typeface="Cambria Math"/>
              </a:rPr>
              <a:t>(</a:t>
            </a:r>
            <a:r>
              <a:rPr spc="-100" dirty="0">
                <a:latin typeface="Cambria Math"/>
                <a:cs typeface="Cambria Math"/>
              </a:rPr>
              <a:t>*</a:t>
            </a:r>
            <a:r>
              <a:rPr spc="75" dirty="0">
                <a:latin typeface="Cambria Math"/>
                <a:cs typeface="Cambria Math"/>
              </a:rPr>
              <a:t>)</a:t>
            </a:r>
            <a:r>
              <a:rPr sz="3600" baseline="-19675" dirty="0">
                <a:latin typeface="Cambria Math"/>
                <a:cs typeface="Cambria Math"/>
              </a:rPr>
              <a:t>,</a:t>
            </a:r>
            <a:r>
              <a:rPr sz="3600" spc="-202" baseline="-19675" dirty="0">
                <a:latin typeface="Cambria Math"/>
                <a:cs typeface="Cambria Math"/>
              </a:rPr>
              <a:t> </a:t>
            </a:r>
            <a:r>
              <a:rPr sz="3600" spc="-2100" baseline="-19675" dirty="0">
                <a:latin typeface="Cambria Math"/>
                <a:cs typeface="Cambria Math"/>
              </a:rPr>
              <a:t>𝒚</a:t>
            </a:r>
            <a:r>
              <a:rPr sz="3600" spc="97" baseline="-19675" dirty="0">
                <a:latin typeface="Cambria Math"/>
                <a:cs typeface="Cambria Math"/>
              </a:rPr>
              <a:t>3</a:t>
            </a:r>
            <a:r>
              <a:rPr spc="-25" dirty="0">
                <a:latin typeface="Cambria Math"/>
                <a:cs typeface="Cambria Math"/>
              </a:rPr>
              <a:t>(</a:t>
            </a:r>
            <a:r>
              <a:rPr spc="-100" dirty="0">
                <a:latin typeface="Cambria Math"/>
                <a:cs typeface="Cambria Math"/>
              </a:rPr>
              <a:t>*</a:t>
            </a:r>
            <a:r>
              <a:rPr dirty="0">
                <a:latin typeface="Cambria Math"/>
                <a:cs typeface="Cambria Math"/>
              </a:rPr>
              <a:t>)</a:t>
            </a:r>
            <a:endParaRPr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299614" y="2715113"/>
            <a:ext cx="418465" cy="665480"/>
            <a:chOff x="6775613" y="2715113"/>
            <a:chExt cx="418465" cy="665480"/>
          </a:xfrm>
        </p:grpSpPr>
        <p:sp>
          <p:nvSpPr>
            <p:cNvPr id="24" name="object 24"/>
            <p:cNvSpPr/>
            <p:nvPr/>
          </p:nvSpPr>
          <p:spPr>
            <a:xfrm>
              <a:off x="6868056" y="2726226"/>
              <a:ext cx="314960" cy="308610"/>
            </a:xfrm>
            <a:custGeom>
              <a:avLst/>
              <a:gdLst/>
              <a:ahLst/>
              <a:cxnLst/>
              <a:rect l="l" t="t" r="r" b="b"/>
              <a:pathLst>
                <a:path w="314959" h="308610">
                  <a:moveTo>
                    <a:pt x="314453" y="0"/>
                  </a:moveTo>
                  <a:lnTo>
                    <a:pt x="0" y="0"/>
                  </a:lnTo>
                  <a:lnTo>
                    <a:pt x="0" y="308352"/>
                  </a:lnTo>
                  <a:lnTo>
                    <a:pt x="314453" y="308352"/>
                  </a:lnTo>
                  <a:lnTo>
                    <a:pt x="314453" y="0"/>
                  </a:lnTo>
                  <a:close/>
                </a:path>
              </a:pathLst>
            </a:custGeom>
            <a:solidFill>
              <a:srgbClr val="C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56944" y="2715113"/>
              <a:ext cx="337185" cy="330835"/>
            </a:xfrm>
            <a:custGeom>
              <a:avLst/>
              <a:gdLst/>
              <a:ahLst/>
              <a:cxnLst/>
              <a:rect l="l" t="t" r="r" b="b"/>
              <a:pathLst>
                <a:path w="337184" h="330835">
                  <a:moveTo>
                    <a:pt x="331703" y="0"/>
                  </a:moveTo>
                  <a:lnTo>
                    <a:pt x="4974" y="0"/>
                  </a:lnTo>
                  <a:lnTo>
                    <a:pt x="0" y="4974"/>
                  </a:lnTo>
                  <a:lnTo>
                    <a:pt x="0" y="325602"/>
                  </a:lnTo>
                  <a:lnTo>
                    <a:pt x="4974" y="330577"/>
                  </a:lnTo>
                  <a:lnTo>
                    <a:pt x="331703" y="330577"/>
                  </a:lnTo>
                  <a:lnTo>
                    <a:pt x="336678" y="325602"/>
                  </a:lnTo>
                  <a:lnTo>
                    <a:pt x="336678" y="317242"/>
                  </a:lnTo>
                  <a:lnTo>
                    <a:pt x="13334" y="317242"/>
                  </a:lnTo>
                  <a:lnTo>
                    <a:pt x="13334" y="13335"/>
                  </a:lnTo>
                  <a:lnTo>
                    <a:pt x="336678" y="13335"/>
                  </a:lnTo>
                  <a:lnTo>
                    <a:pt x="336678" y="4974"/>
                  </a:lnTo>
                  <a:lnTo>
                    <a:pt x="331703" y="0"/>
                  </a:lnTo>
                  <a:close/>
                </a:path>
                <a:path w="337184" h="330835">
                  <a:moveTo>
                    <a:pt x="336678" y="13335"/>
                  </a:moveTo>
                  <a:lnTo>
                    <a:pt x="323343" y="13335"/>
                  </a:lnTo>
                  <a:lnTo>
                    <a:pt x="323343" y="317242"/>
                  </a:lnTo>
                  <a:lnTo>
                    <a:pt x="336678" y="317242"/>
                  </a:lnTo>
                  <a:lnTo>
                    <a:pt x="336678" y="13335"/>
                  </a:lnTo>
                  <a:close/>
                </a:path>
                <a:path w="337184" h="330835">
                  <a:moveTo>
                    <a:pt x="318898" y="17779"/>
                  </a:moveTo>
                  <a:lnTo>
                    <a:pt x="17779" y="17779"/>
                  </a:lnTo>
                  <a:lnTo>
                    <a:pt x="17779" y="312797"/>
                  </a:lnTo>
                  <a:lnTo>
                    <a:pt x="318898" y="312797"/>
                  </a:lnTo>
                  <a:lnTo>
                    <a:pt x="318898" y="308352"/>
                  </a:lnTo>
                  <a:lnTo>
                    <a:pt x="22225" y="308352"/>
                  </a:lnTo>
                  <a:lnTo>
                    <a:pt x="22225" y="22225"/>
                  </a:lnTo>
                  <a:lnTo>
                    <a:pt x="318898" y="22225"/>
                  </a:lnTo>
                  <a:lnTo>
                    <a:pt x="318898" y="17779"/>
                  </a:lnTo>
                  <a:close/>
                </a:path>
                <a:path w="337184" h="330835">
                  <a:moveTo>
                    <a:pt x="318898" y="22225"/>
                  </a:moveTo>
                  <a:lnTo>
                    <a:pt x="314453" y="22225"/>
                  </a:lnTo>
                  <a:lnTo>
                    <a:pt x="314453" y="308352"/>
                  </a:lnTo>
                  <a:lnTo>
                    <a:pt x="318898" y="308352"/>
                  </a:lnTo>
                  <a:lnTo>
                    <a:pt x="318898" y="22225"/>
                  </a:lnTo>
                  <a:close/>
                </a:path>
              </a:pathLst>
            </a:custGeom>
            <a:solidFill>
              <a:srgbClr val="B0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86726" y="3060985"/>
              <a:ext cx="219075" cy="308610"/>
            </a:xfrm>
            <a:custGeom>
              <a:avLst/>
              <a:gdLst/>
              <a:ahLst/>
              <a:cxnLst/>
              <a:rect l="l" t="t" r="r" b="b"/>
              <a:pathLst>
                <a:path w="219075" h="308610">
                  <a:moveTo>
                    <a:pt x="219012" y="0"/>
                  </a:moveTo>
                  <a:lnTo>
                    <a:pt x="0" y="0"/>
                  </a:lnTo>
                  <a:lnTo>
                    <a:pt x="0" y="308352"/>
                  </a:lnTo>
                  <a:lnTo>
                    <a:pt x="219012" y="308352"/>
                  </a:lnTo>
                  <a:lnTo>
                    <a:pt x="219012" y="0"/>
                  </a:lnTo>
                  <a:close/>
                </a:path>
              </a:pathLst>
            </a:custGeom>
            <a:solidFill>
              <a:srgbClr val="F0AD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75613" y="3049873"/>
              <a:ext cx="241300" cy="330835"/>
            </a:xfrm>
            <a:custGeom>
              <a:avLst/>
              <a:gdLst/>
              <a:ahLst/>
              <a:cxnLst/>
              <a:rect l="l" t="t" r="r" b="b"/>
              <a:pathLst>
                <a:path w="241300" h="330835">
                  <a:moveTo>
                    <a:pt x="236261" y="0"/>
                  </a:moveTo>
                  <a:lnTo>
                    <a:pt x="4975" y="0"/>
                  </a:lnTo>
                  <a:lnTo>
                    <a:pt x="0" y="4975"/>
                  </a:lnTo>
                  <a:lnTo>
                    <a:pt x="0" y="325601"/>
                  </a:lnTo>
                  <a:lnTo>
                    <a:pt x="4975" y="330577"/>
                  </a:lnTo>
                  <a:lnTo>
                    <a:pt x="236261" y="330577"/>
                  </a:lnTo>
                  <a:lnTo>
                    <a:pt x="241237" y="325601"/>
                  </a:lnTo>
                  <a:lnTo>
                    <a:pt x="241237" y="317242"/>
                  </a:lnTo>
                  <a:lnTo>
                    <a:pt x="13335" y="317242"/>
                  </a:lnTo>
                  <a:lnTo>
                    <a:pt x="13335" y="13335"/>
                  </a:lnTo>
                  <a:lnTo>
                    <a:pt x="241237" y="13335"/>
                  </a:lnTo>
                  <a:lnTo>
                    <a:pt x="241237" y="4975"/>
                  </a:lnTo>
                  <a:lnTo>
                    <a:pt x="236261" y="0"/>
                  </a:lnTo>
                  <a:close/>
                </a:path>
                <a:path w="241300" h="330835">
                  <a:moveTo>
                    <a:pt x="241237" y="13335"/>
                  </a:moveTo>
                  <a:lnTo>
                    <a:pt x="227902" y="13335"/>
                  </a:lnTo>
                  <a:lnTo>
                    <a:pt x="227902" y="317242"/>
                  </a:lnTo>
                  <a:lnTo>
                    <a:pt x="241237" y="317242"/>
                  </a:lnTo>
                  <a:lnTo>
                    <a:pt x="241237" y="13335"/>
                  </a:lnTo>
                  <a:close/>
                </a:path>
                <a:path w="241300" h="330835">
                  <a:moveTo>
                    <a:pt x="223457" y="17780"/>
                  </a:moveTo>
                  <a:lnTo>
                    <a:pt x="17780" y="17780"/>
                  </a:lnTo>
                  <a:lnTo>
                    <a:pt x="17780" y="312797"/>
                  </a:lnTo>
                  <a:lnTo>
                    <a:pt x="223457" y="312797"/>
                  </a:lnTo>
                  <a:lnTo>
                    <a:pt x="223457" y="308352"/>
                  </a:lnTo>
                  <a:lnTo>
                    <a:pt x="22225" y="308352"/>
                  </a:lnTo>
                  <a:lnTo>
                    <a:pt x="22225" y="22225"/>
                  </a:lnTo>
                  <a:lnTo>
                    <a:pt x="223457" y="22225"/>
                  </a:lnTo>
                  <a:lnTo>
                    <a:pt x="223457" y="17780"/>
                  </a:lnTo>
                  <a:close/>
                </a:path>
                <a:path w="241300" h="330835">
                  <a:moveTo>
                    <a:pt x="223457" y="22225"/>
                  </a:moveTo>
                  <a:lnTo>
                    <a:pt x="219012" y="22225"/>
                  </a:lnTo>
                  <a:lnTo>
                    <a:pt x="219012" y="308352"/>
                  </a:lnTo>
                  <a:lnTo>
                    <a:pt x="223457" y="308352"/>
                  </a:lnTo>
                  <a:lnTo>
                    <a:pt x="223457" y="22225"/>
                  </a:lnTo>
                  <a:close/>
                </a:path>
              </a:pathLst>
            </a:custGeom>
            <a:solidFill>
              <a:srgbClr val="B0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56129" y="2926587"/>
            <a:ext cx="11899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4200" baseline="23809" dirty="0">
                <a:latin typeface="Cambria Math"/>
                <a:cs typeface="Cambria Math"/>
              </a:rPr>
              <a:t>)</a:t>
            </a:r>
            <a:r>
              <a:rPr sz="4200" spc="-179" baseline="23809" dirty="0">
                <a:latin typeface="Cambria Math"/>
                <a:cs typeface="Cambria Math"/>
              </a:rPr>
              <a:t> </a:t>
            </a:r>
            <a:r>
              <a:rPr spc="-5" dirty="0">
                <a:solidFill>
                  <a:srgbClr val="B48200"/>
                </a:solidFill>
                <a:latin typeface="Cambria Math"/>
                <a:cs typeface="Cambria Math"/>
              </a:rPr>
              <a:t>𝒋</a:t>
            </a:r>
            <a:r>
              <a:rPr b="1" spc="-5" dirty="0">
                <a:solidFill>
                  <a:srgbClr val="B48200"/>
                </a:solidFill>
                <a:latin typeface="Corbel"/>
                <a:cs typeface="Corbel"/>
              </a:rPr>
              <a:t>-th</a:t>
            </a:r>
            <a:r>
              <a:rPr b="1" spc="-20" dirty="0">
                <a:solidFill>
                  <a:srgbClr val="B48200"/>
                </a:solidFill>
                <a:latin typeface="Corbel"/>
                <a:cs typeface="Corbel"/>
              </a:rPr>
              <a:t> </a:t>
            </a:r>
            <a:r>
              <a:rPr b="1" spc="-5" dirty="0">
                <a:solidFill>
                  <a:srgbClr val="B48200"/>
                </a:solidFill>
                <a:latin typeface="Corbel"/>
                <a:cs typeface="Corbel"/>
              </a:rPr>
              <a:t>class</a:t>
            </a:r>
            <a:endParaRPr>
              <a:latin typeface="Corbel"/>
              <a:cs typeface="Corbe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26783" y="3367532"/>
            <a:ext cx="1732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02945" algn="l"/>
              </a:tabLst>
            </a:pPr>
            <a:r>
              <a:rPr b="1" spc="-5" dirty="0">
                <a:solidFill>
                  <a:srgbClr val="C00000"/>
                </a:solidFill>
                <a:latin typeface="Corbel"/>
                <a:cs typeface="Corbel"/>
              </a:rPr>
              <a:t>Label	</a:t>
            </a:r>
            <a:r>
              <a:rPr sz="2700" b="1" spc="-7" baseline="1543" dirty="0">
                <a:solidFill>
                  <a:srgbClr val="B48200"/>
                </a:solidFill>
                <a:latin typeface="Corbel"/>
                <a:cs typeface="Corbel"/>
              </a:rPr>
              <a:t>Prediction</a:t>
            </a:r>
            <a:endParaRPr sz="2700" baseline="1543">
              <a:latin typeface="Corbel"/>
              <a:cs typeface="Corbe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785250" y="2611628"/>
            <a:ext cx="146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C00000"/>
                </a:solidFill>
                <a:latin typeface="Cambria Math"/>
                <a:cs typeface="Cambria Math"/>
              </a:rPr>
              <a:t>𝒊</a:t>
            </a:r>
            <a:r>
              <a:rPr b="1" spc="-5" dirty="0">
                <a:solidFill>
                  <a:srgbClr val="C00000"/>
                </a:solidFill>
                <a:latin typeface="Corbel"/>
                <a:cs typeface="Corbel"/>
              </a:rPr>
              <a:t>-th</a:t>
            </a:r>
            <a:r>
              <a:rPr b="1" spc="-25" dirty="0">
                <a:solidFill>
                  <a:srgbClr val="C00000"/>
                </a:solidFill>
                <a:latin typeface="Corbel"/>
                <a:cs typeface="Corbel"/>
              </a:rPr>
              <a:t> </a:t>
            </a:r>
            <a:r>
              <a:rPr b="1" spc="-5" dirty="0">
                <a:solidFill>
                  <a:srgbClr val="C00000"/>
                </a:solidFill>
                <a:latin typeface="Corbel"/>
                <a:cs typeface="Corbel"/>
              </a:rPr>
              <a:t>data</a:t>
            </a:r>
            <a:r>
              <a:rPr b="1" spc="-25" dirty="0">
                <a:solidFill>
                  <a:srgbClr val="C00000"/>
                </a:solidFill>
                <a:latin typeface="Corbel"/>
                <a:cs typeface="Corbel"/>
              </a:rPr>
              <a:t> </a:t>
            </a:r>
            <a:r>
              <a:rPr b="1" spc="-5" dirty="0">
                <a:solidFill>
                  <a:srgbClr val="C00000"/>
                </a:solidFill>
                <a:latin typeface="Corbel"/>
                <a:cs typeface="Corbel"/>
              </a:rPr>
              <a:t>point</a:t>
            </a:r>
            <a:endParaRPr>
              <a:latin typeface="Corbel"/>
              <a:cs typeface="Corbel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5394443" y="3793425"/>
          <a:ext cx="312419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5397284" y="5053229"/>
          <a:ext cx="312419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0.1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0.3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0.4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0.1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0.1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4819223" y="3808476"/>
            <a:ext cx="459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latin typeface="Corbel"/>
                <a:cs typeface="Corbel"/>
              </a:rPr>
              <a:t>E.g.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42109" y="4112260"/>
            <a:ext cx="6895465" cy="180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4105" algn="ctr">
              <a:spcBef>
                <a:spcPts val="100"/>
              </a:spcBef>
            </a:pPr>
            <a:r>
              <a:rPr sz="2800" spc="-80" dirty="0">
                <a:latin typeface="Cambria Math"/>
                <a:cs typeface="Cambria Math"/>
              </a:rPr>
              <a:t>𝒚</a:t>
            </a:r>
            <a:r>
              <a:rPr sz="3000" spc="-120" baseline="29166" dirty="0">
                <a:latin typeface="Cambria Math"/>
                <a:cs typeface="Cambria Math"/>
              </a:rPr>
              <a:t>(1)</a:t>
            </a:r>
            <a:r>
              <a:rPr sz="3000" spc="-82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𝜖</a:t>
            </a:r>
            <a:r>
              <a:rPr sz="2800" spc="70" dirty="0">
                <a:latin typeface="Cambria Math"/>
                <a:cs typeface="Cambria Math"/>
              </a:rPr>
              <a:t> </a:t>
            </a:r>
            <a:r>
              <a:rPr sz="2800" spc="165" dirty="0">
                <a:latin typeface="Cambria Math"/>
                <a:cs typeface="Cambria Math"/>
              </a:rPr>
              <a:t>ℝ</a:t>
            </a:r>
            <a:r>
              <a:rPr sz="3000" spc="247" baseline="29166" dirty="0">
                <a:latin typeface="Cambria Math"/>
                <a:cs typeface="Cambria Math"/>
              </a:rPr>
              <a:t>4</a:t>
            </a:r>
            <a:r>
              <a:rPr sz="3000" spc="810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one-hot label encoding</a:t>
            </a:r>
            <a:endParaRPr sz="2800">
              <a:latin typeface="Calibri"/>
              <a:cs typeface="Calibri"/>
            </a:endParaRPr>
          </a:p>
          <a:p>
            <a:pPr marL="1092835" algn="ctr">
              <a:spcBef>
                <a:spcPts val="145"/>
              </a:spcBef>
            </a:pPr>
            <a:r>
              <a:rPr sz="2800" spc="-185" dirty="0">
                <a:latin typeface="Cambria Math"/>
                <a:cs typeface="Cambria Math"/>
              </a:rPr>
              <a:t>𝒚-</a:t>
            </a:r>
            <a:r>
              <a:rPr sz="3000" spc="-277" baseline="29166" dirty="0">
                <a:latin typeface="Cambria Math"/>
                <a:cs typeface="Cambria Math"/>
              </a:rPr>
              <a:t>(1)</a:t>
            </a:r>
            <a:r>
              <a:rPr sz="2800" spc="-185" dirty="0">
                <a:latin typeface="Cambria Math"/>
                <a:cs typeface="Cambria Math"/>
              </a:rPr>
              <a:t>𝜖</a:t>
            </a:r>
            <a:r>
              <a:rPr sz="2800" spc="70" dirty="0">
                <a:latin typeface="Cambria Math"/>
                <a:cs typeface="Cambria Math"/>
              </a:rPr>
              <a:t> </a:t>
            </a:r>
            <a:r>
              <a:rPr sz="2800" spc="165" dirty="0">
                <a:latin typeface="Cambria Math"/>
                <a:cs typeface="Cambria Math"/>
              </a:rPr>
              <a:t>ℝ</a:t>
            </a:r>
            <a:r>
              <a:rPr sz="3000" spc="247" baseline="29166" dirty="0">
                <a:latin typeface="Cambria Math"/>
                <a:cs typeface="Cambria Math"/>
              </a:rPr>
              <a:t>4</a:t>
            </a:r>
            <a:r>
              <a:rPr sz="3000" spc="810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after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Softmax(⋅)</a:t>
            </a:r>
            <a:endParaRPr sz="2800">
              <a:latin typeface="Cambria Math"/>
              <a:cs typeface="Cambria Math"/>
            </a:endParaRPr>
          </a:p>
          <a:p>
            <a:pPr marR="1097915" algn="ctr">
              <a:spcBef>
                <a:spcPts val="894"/>
              </a:spcBef>
            </a:pPr>
            <a:r>
              <a:rPr sz="2000" b="1" dirty="0">
                <a:latin typeface="Corbel"/>
                <a:cs typeface="Corbel"/>
              </a:rPr>
              <a:t>E.g.</a:t>
            </a:r>
            <a:endParaRPr sz="2000">
              <a:latin typeface="Corbel"/>
              <a:cs typeface="Corbel"/>
            </a:endParaRPr>
          </a:p>
          <a:p>
            <a:pPr marL="332740" indent="-320040">
              <a:spcBef>
                <a:spcPts val="2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65" dirty="0">
                <a:solidFill>
                  <a:srgbClr val="C00000"/>
                </a:solidFill>
                <a:latin typeface="Calibri"/>
                <a:cs typeface="Calibri"/>
              </a:rPr>
              <a:t>Total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loss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over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all 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𝑁</a:t>
            </a:r>
            <a:r>
              <a:rPr sz="3200" spc="9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examples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50323F35-7518-46F7-8773-736902CE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72" y="1040265"/>
            <a:ext cx="8673214" cy="577953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388620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96388" y="1150620"/>
            <a:ext cx="8376920" cy="13563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32105" marR="5080" indent="-320040">
              <a:lnSpc>
                <a:spcPts val="3820"/>
              </a:lnSpc>
              <a:spcBef>
                <a:spcPts val="24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5" dirty="0">
                <a:latin typeface="Calibri"/>
                <a:cs typeface="Calibri"/>
              </a:rPr>
              <a:t>For regression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tasks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we </a:t>
            </a:r>
            <a:r>
              <a:rPr sz="3200" spc="-10" dirty="0">
                <a:latin typeface="Calibri"/>
                <a:cs typeface="Calibri"/>
              </a:rPr>
              <a:t>often</a:t>
            </a:r>
            <a:r>
              <a:rPr sz="3200" dirty="0">
                <a:latin typeface="Calibri"/>
                <a:cs typeface="Calibri"/>
              </a:rPr>
              <a:t> use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Mean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Squared </a:t>
            </a:r>
            <a:r>
              <a:rPr sz="3200" b="1" spc="-7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Error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(MSE) </a:t>
            </a:r>
            <a:r>
              <a:rPr sz="3200" spc="-5" dirty="0">
                <a:latin typeface="Calibri"/>
                <a:cs typeface="Calibri"/>
              </a:rPr>
              <a:t>a.k.a.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L2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loss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2695"/>
              </a:lnSpc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spc="-5" dirty="0">
                <a:solidFill>
                  <a:srgbClr val="60B5CC"/>
                </a:solidFill>
                <a:latin typeface="Cambria Math"/>
                <a:cs typeface="Cambria Math"/>
              </a:rPr>
              <a:t>𝐾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-way </a:t>
            </a:r>
            <a:r>
              <a:rPr sz="2800" spc="-10" dirty="0">
                <a:solidFill>
                  <a:srgbClr val="60B5CC"/>
                </a:solidFill>
                <a:latin typeface="Calibri"/>
                <a:cs typeface="Calibri"/>
              </a:rPr>
              <a:t>regression</a:t>
            </a:r>
            <a:r>
              <a:rPr sz="2800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10" dirty="0">
                <a:latin typeface="Calibri"/>
                <a:cs typeface="Calibri"/>
              </a:rPr>
              <a:t> point</a:t>
            </a:r>
            <a:r>
              <a:rPr sz="2800" spc="-5" dirty="0">
                <a:latin typeface="Calibri"/>
                <a:cs typeface="Calibri"/>
              </a:rPr>
              <a:t> (i):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6413" y="2736138"/>
            <a:ext cx="1320165" cy="383540"/>
          </a:xfrm>
          <a:custGeom>
            <a:avLst/>
            <a:gdLst/>
            <a:ahLst/>
            <a:cxnLst/>
            <a:rect l="l" t="t" r="r" b="b"/>
            <a:pathLst>
              <a:path w="1320164" h="383539">
                <a:moveTo>
                  <a:pt x="1219217" y="0"/>
                </a:moveTo>
                <a:lnTo>
                  <a:pt x="1215341" y="12712"/>
                </a:lnTo>
                <a:lnTo>
                  <a:pt x="1232961" y="21849"/>
                </a:lnTo>
                <a:lnTo>
                  <a:pt x="1248304" y="35152"/>
                </a:lnTo>
                <a:lnTo>
                  <a:pt x="1272160" y="74258"/>
                </a:lnTo>
                <a:lnTo>
                  <a:pt x="1286636" y="127395"/>
                </a:lnTo>
                <a:lnTo>
                  <a:pt x="1291461" y="191926"/>
                </a:lnTo>
                <a:lnTo>
                  <a:pt x="1290255" y="225543"/>
                </a:lnTo>
                <a:lnTo>
                  <a:pt x="1280604" y="284260"/>
                </a:lnTo>
                <a:lnTo>
                  <a:pt x="1261371" y="330963"/>
                </a:lnTo>
                <a:lnTo>
                  <a:pt x="1232961" y="361697"/>
                </a:lnTo>
                <a:lnTo>
                  <a:pt x="1215341" y="370829"/>
                </a:lnTo>
                <a:lnTo>
                  <a:pt x="1219217" y="383542"/>
                </a:lnTo>
                <a:lnTo>
                  <a:pt x="1262045" y="360713"/>
                </a:lnTo>
                <a:lnTo>
                  <a:pt x="1293787" y="317654"/>
                </a:lnTo>
                <a:lnTo>
                  <a:pt x="1313437" y="259596"/>
                </a:lnTo>
                <a:lnTo>
                  <a:pt x="1319987" y="191771"/>
                </a:lnTo>
                <a:lnTo>
                  <a:pt x="1318349" y="156637"/>
                </a:lnTo>
                <a:lnTo>
                  <a:pt x="1305249" y="93695"/>
                </a:lnTo>
                <a:lnTo>
                  <a:pt x="1279301" y="41828"/>
                </a:lnTo>
                <a:lnTo>
                  <a:pt x="1242017" y="8884"/>
                </a:lnTo>
                <a:lnTo>
                  <a:pt x="1219217" y="0"/>
                </a:lnTo>
                <a:close/>
              </a:path>
              <a:path w="1320164" h="383539">
                <a:moveTo>
                  <a:pt x="100769" y="0"/>
                </a:moveTo>
                <a:lnTo>
                  <a:pt x="57943" y="22827"/>
                </a:lnTo>
                <a:lnTo>
                  <a:pt x="26200" y="65887"/>
                </a:lnTo>
                <a:lnTo>
                  <a:pt x="6550" y="123945"/>
                </a:lnTo>
                <a:lnTo>
                  <a:pt x="0" y="191771"/>
                </a:lnTo>
                <a:lnTo>
                  <a:pt x="1637" y="226904"/>
                </a:lnTo>
                <a:lnTo>
                  <a:pt x="14737" y="289846"/>
                </a:lnTo>
                <a:lnTo>
                  <a:pt x="40686" y="341713"/>
                </a:lnTo>
                <a:lnTo>
                  <a:pt x="77970" y="374656"/>
                </a:lnTo>
                <a:lnTo>
                  <a:pt x="100769" y="383542"/>
                </a:lnTo>
                <a:lnTo>
                  <a:pt x="104645" y="370829"/>
                </a:lnTo>
                <a:lnTo>
                  <a:pt x="87025" y="361697"/>
                </a:lnTo>
                <a:lnTo>
                  <a:pt x="71682" y="348408"/>
                </a:lnTo>
                <a:lnTo>
                  <a:pt x="47826" y="309360"/>
                </a:lnTo>
                <a:lnTo>
                  <a:pt x="33350" y="256321"/>
                </a:lnTo>
                <a:lnTo>
                  <a:pt x="28531" y="191771"/>
                </a:lnTo>
                <a:lnTo>
                  <a:pt x="29731" y="158236"/>
                </a:lnTo>
                <a:lnTo>
                  <a:pt x="39382" y="99402"/>
                </a:lnTo>
                <a:lnTo>
                  <a:pt x="58616" y="52622"/>
                </a:lnTo>
                <a:lnTo>
                  <a:pt x="87025" y="21849"/>
                </a:lnTo>
                <a:lnTo>
                  <a:pt x="104645" y="12712"/>
                </a:lnTo>
                <a:lnTo>
                  <a:pt x="1007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81921" y="2687319"/>
            <a:ext cx="18929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779145" algn="l"/>
              </a:tabLst>
            </a:pPr>
            <a:r>
              <a:rPr sz="2500" spc="-5" dirty="0">
                <a:latin typeface="Cambria Math"/>
                <a:cs typeface="Cambria Math"/>
              </a:rPr>
              <a:t>MS</a:t>
            </a:r>
            <a:r>
              <a:rPr sz="2500" dirty="0">
                <a:latin typeface="Cambria Math"/>
                <a:cs typeface="Cambria Math"/>
              </a:rPr>
              <a:t>E	</a:t>
            </a:r>
            <a:r>
              <a:rPr sz="2500" spc="5" dirty="0">
                <a:latin typeface="Cambria Math"/>
                <a:cs typeface="Cambria Math"/>
              </a:rPr>
              <a:t>𝒚</a:t>
            </a:r>
            <a:r>
              <a:rPr sz="2700" spc="22" baseline="27777" dirty="0">
                <a:latin typeface="Cambria Math"/>
                <a:cs typeface="Cambria Math"/>
              </a:rPr>
              <a:t>(</a:t>
            </a:r>
            <a:r>
              <a:rPr sz="2700" spc="-112" baseline="27777" dirty="0">
                <a:latin typeface="Cambria Math"/>
                <a:cs typeface="Cambria Math"/>
              </a:rPr>
              <a:t>*</a:t>
            </a:r>
            <a:r>
              <a:rPr sz="2700" spc="172" baseline="27777" dirty="0">
                <a:latin typeface="Cambria Math"/>
                <a:cs typeface="Cambria Math"/>
              </a:rPr>
              <a:t>)</a:t>
            </a:r>
            <a:r>
              <a:rPr sz="2500" dirty="0">
                <a:latin typeface="Cambria Math"/>
                <a:cs typeface="Cambria Math"/>
              </a:rPr>
              <a:t>,</a:t>
            </a:r>
            <a:r>
              <a:rPr sz="2500" spc="-135" dirty="0">
                <a:latin typeface="Cambria Math"/>
                <a:cs typeface="Cambria Math"/>
              </a:rPr>
              <a:t> </a:t>
            </a:r>
            <a:r>
              <a:rPr sz="2500" spc="-1455" dirty="0">
                <a:latin typeface="Cambria Math"/>
                <a:cs typeface="Cambria Math"/>
              </a:rPr>
              <a:t>𝒚</a:t>
            </a:r>
            <a:r>
              <a:rPr sz="2500" spc="-265" dirty="0">
                <a:latin typeface="Cambria Math"/>
                <a:cs typeface="Cambria Math"/>
              </a:rPr>
              <a:t>&amp;</a:t>
            </a:r>
            <a:r>
              <a:rPr sz="2700" spc="22" baseline="27777" dirty="0">
                <a:latin typeface="Cambria Math"/>
                <a:cs typeface="Cambria Math"/>
              </a:rPr>
              <a:t>(</a:t>
            </a:r>
            <a:r>
              <a:rPr sz="2700" spc="-112" baseline="27777" dirty="0">
                <a:latin typeface="Cambria Math"/>
                <a:cs typeface="Cambria Math"/>
              </a:rPr>
              <a:t>*</a:t>
            </a:r>
            <a:r>
              <a:rPr sz="2700" baseline="27777" dirty="0">
                <a:latin typeface="Cambria Math"/>
                <a:cs typeface="Cambria Math"/>
              </a:rPr>
              <a:t>)</a:t>
            </a:r>
            <a:endParaRPr sz="2700" baseline="27777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56779" y="2608579"/>
            <a:ext cx="306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5" dirty="0">
                <a:latin typeface="Cambria Math"/>
                <a:cs typeface="Cambria Math"/>
              </a:rPr>
              <a:t>(</a:t>
            </a:r>
            <a:r>
              <a:rPr spc="-75" dirty="0">
                <a:latin typeface="Cambria Math"/>
                <a:cs typeface="Cambria Math"/>
              </a:rPr>
              <a:t>*</a:t>
            </a:r>
            <a:r>
              <a:rPr dirty="0">
                <a:latin typeface="Cambria Math"/>
                <a:cs typeface="Cambria Math"/>
              </a:rPr>
              <a:t>)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44401" y="2456180"/>
            <a:ext cx="2475865" cy="882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3590">
              <a:lnSpc>
                <a:spcPts val="1989"/>
              </a:lnSpc>
              <a:spcBef>
                <a:spcPts val="100"/>
              </a:spcBef>
            </a:pPr>
            <a:r>
              <a:rPr spc="295" dirty="0">
                <a:latin typeface="Cambria Math"/>
                <a:cs typeface="Cambria Math"/>
              </a:rPr>
              <a:t>3</a:t>
            </a:r>
            <a:endParaRPr>
              <a:latin typeface="Cambria Math"/>
              <a:cs typeface="Cambria Math"/>
            </a:endParaRPr>
          </a:p>
          <a:p>
            <a:pPr marL="38100">
              <a:lnSpc>
                <a:spcPts val="2710"/>
              </a:lnSpc>
              <a:tabLst>
                <a:tab pos="1202690" algn="l"/>
                <a:tab pos="1820545" algn="l"/>
              </a:tabLst>
            </a:pPr>
            <a:r>
              <a:rPr sz="2500" dirty="0">
                <a:latin typeface="Cambria Math"/>
                <a:cs typeface="Cambria Math"/>
              </a:rPr>
              <a:t>=</a:t>
            </a:r>
            <a:r>
              <a:rPr sz="2500" spc="135" dirty="0">
                <a:latin typeface="Cambria Math"/>
                <a:cs typeface="Cambria Math"/>
              </a:rPr>
              <a:t> </a:t>
            </a:r>
            <a:r>
              <a:rPr sz="2500" spc="2275" dirty="0">
                <a:latin typeface="Cambria Math"/>
                <a:cs typeface="Cambria Math"/>
              </a:rPr>
              <a:t>(	</a:t>
            </a:r>
            <a:r>
              <a:rPr sz="2500" spc="-55" dirty="0">
                <a:latin typeface="Cambria Math"/>
                <a:cs typeface="Cambria Math"/>
              </a:rPr>
              <a:t>(𝒚</a:t>
            </a:r>
            <a:r>
              <a:rPr sz="2700" spc="-82" baseline="-24691" dirty="0">
                <a:latin typeface="Cambria Math"/>
                <a:cs typeface="Cambria Math"/>
              </a:rPr>
              <a:t>2	</a:t>
            </a:r>
            <a:r>
              <a:rPr sz="2500" dirty="0">
                <a:latin typeface="Cambria Math"/>
                <a:cs typeface="Cambria Math"/>
              </a:rPr>
              <a:t>−</a:t>
            </a:r>
            <a:r>
              <a:rPr sz="2500" spc="-65" dirty="0">
                <a:latin typeface="Cambria Math"/>
                <a:cs typeface="Cambria Math"/>
              </a:rPr>
              <a:t> </a:t>
            </a:r>
            <a:r>
              <a:rPr sz="2500" spc="-75" dirty="0">
                <a:latin typeface="Cambria Math"/>
                <a:cs typeface="Cambria Math"/>
              </a:rPr>
              <a:t>𝒚</a:t>
            </a:r>
            <a:r>
              <a:rPr sz="2700" spc="-112" baseline="-24691" dirty="0">
                <a:latin typeface="Cambria Math"/>
                <a:cs typeface="Cambria Math"/>
              </a:rPr>
              <a:t>2</a:t>
            </a:r>
            <a:endParaRPr sz="2700" baseline="-24691">
              <a:latin typeface="Cambria Math"/>
              <a:cs typeface="Cambria Math"/>
            </a:endParaRPr>
          </a:p>
          <a:p>
            <a:pPr marL="783590">
              <a:lnSpc>
                <a:spcPts val="2039"/>
              </a:lnSpc>
            </a:pPr>
            <a:r>
              <a:rPr spc="190" dirty="0">
                <a:latin typeface="Cambria Math"/>
                <a:cs typeface="Cambria Math"/>
              </a:rPr>
              <a:t>2+,</a:t>
            </a:r>
            <a:endParaRPr>
              <a:latin typeface="Cambria Math"/>
              <a:cs typeface="Cambria Math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2241" y="2687510"/>
            <a:ext cx="239796" cy="2117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838819" y="2528823"/>
            <a:ext cx="4381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750" spc="-457" baseline="-26666" dirty="0">
                <a:latin typeface="Cambria Math"/>
                <a:cs typeface="Cambria Math"/>
              </a:rPr>
              <a:t>&amp;</a:t>
            </a:r>
            <a:r>
              <a:rPr sz="3750" spc="-97" baseline="-26666" dirty="0">
                <a:latin typeface="Cambria Math"/>
                <a:cs typeface="Cambria Math"/>
              </a:rPr>
              <a:t> </a:t>
            </a:r>
            <a:r>
              <a:rPr spc="-140" dirty="0">
                <a:latin typeface="Cambria Math"/>
                <a:cs typeface="Cambria Math"/>
              </a:rPr>
              <a:t>*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56663" y="2715833"/>
            <a:ext cx="132080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500" dirty="0">
                <a:latin typeface="Cambria Math"/>
                <a:cs typeface="Cambria Math"/>
              </a:rPr>
              <a:t>)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75725" y="266039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0" dirty="0">
                <a:latin typeface="Cambria Math"/>
                <a:cs typeface="Cambria Math"/>
              </a:rPr>
              <a:t>4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6388" y="3222243"/>
            <a:ext cx="1033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spc="-4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53100" y="5741834"/>
            <a:ext cx="1155700" cy="337820"/>
          </a:xfrm>
          <a:custGeom>
            <a:avLst/>
            <a:gdLst/>
            <a:ahLst/>
            <a:cxnLst/>
            <a:rect l="l" t="t" r="r" b="b"/>
            <a:pathLst>
              <a:path w="1155700" h="337820">
                <a:moveTo>
                  <a:pt x="1066960" y="0"/>
                </a:moveTo>
                <a:lnTo>
                  <a:pt x="1063550" y="11186"/>
                </a:lnTo>
                <a:lnTo>
                  <a:pt x="1079055" y="19227"/>
                </a:lnTo>
                <a:lnTo>
                  <a:pt x="1092557" y="30934"/>
                </a:lnTo>
                <a:lnTo>
                  <a:pt x="1113549" y="65347"/>
                </a:lnTo>
                <a:lnTo>
                  <a:pt x="1126288" y="112107"/>
                </a:lnTo>
                <a:lnTo>
                  <a:pt x="1130534" y="168895"/>
                </a:lnTo>
                <a:lnTo>
                  <a:pt x="1129473" y="198478"/>
                </a:lnTo>
                <a:lnTo>
                  <a:pt x="1120980" y="250149"/>
                </a:lnTo>
                <a:lnTo>
                  <a:pt x="1104055" y="291247"/>
                </a:lnTo>
                <a:lnTo>
                  <a:pt x="1063550" y="326330"/>
                </a:lnTo>
                <a:lnTo>
                  <a:pt x="1066960" y="337517"/>
                </a:lnTo>
                <a:lnTo>
                  <a:pt x="1104648" y="317428"/>
                </a:lnTo>
                <a:lnTo>
                  <a:pt x="1132580" y="279536"/>
                </a:lnTo>
                <a:lnTo>
                  <a:pt x="1149873" y="228444"/>
                </a:lnTo>
                <a:lnTo>
                  <a:pt x="1155637" y="168758"/>
                </a:lnTo>
                <a:lnTo>
                  <a:pt x="1154196" y="137841"/>
                </a:lnTo>
                <a:lnTo>
                  <a:pt x="1142668" y="82452"/>
                </a:lnTo>
                <a:lnTo>
                  <a:pt x="1119834" y="36809"/>
                </a:lnTo>
                <a:lnTo>
                  <a:pt x="1087023" y="7818"/>
                </a:lnTo>
                <a:lnTo>
                  <a:pt x="1066960" y="0"/>
                </a:lnTo>
                <a:close/>
              </a:path>
              <a:path w="1155700" h="337820">
                <a:moveTo>
                  <a:pt x="88670" y="0"/>
                </a:moveTo>
                <a:lnTo>
                  <a:pt x="50982" y="20088"/>
                </a:lnTo>
                <a:lnTo>
                  <a:pt x="23049" y="57980"/>
                </a:lnTo>
                <a:lnTo>
                  <a:pt x="5757" y="109072"/>
                </a:lnTo>
                <a:lnTo>
                  <a:pt x="0" y="168895"/>
                </a:lnTo>
                <a:lnTo>
                  <a:pt x="1434" y="199676"/>
                </a:lnTo>
                <a:lnTo>
                  <a:pt x="12962" y="255065"/>
                </a:lnTo>
                <a:lnTo>
                  <a:pt x="35796" y="300707"/>
                </a:lnTo>
                <a:lnTo>
                  <a:pt x="68606" y="329698"/>
                </a:lnTo>
                <a:lnTo>
                  <a:pt x="88670" y="337517"/>
                </a:lnTo>
                <a:lnTo>
                  <a:pt x="92080" y="326330"/>
                </a:lnTo>
                <a:lnTo>
                  <a:pt x="76574" y="318294"/>
                </a:lnTo>
                <a:lnTo>
                  <a:pt x="63072" y="306599"/>
                </a:lnTo>
                <a:lnTo>
                  <a:pt x="42080" y="272237"/>
                </a:lnTo>
                <a:lnTo>
                  <a:pt x="29341" y="225562"/>
                </a:lnTo>
                <a:lnTo>
                  <a:pt x="25100" y="168758"/>
                </a:lnTo>
                <a:lnTo>
                  <a:pt x="26156" y="139248"/>
                </a:lnTo>
                <a:lnTo>
                  <a:pt x="34649" y="87474"/>
                </a:lnTo>
                <a:lnTo>
                  <a:pt x="51574" y="46307"/>
                </a:lnTo>
                <a:lnTo>
                  <a:pt x="92080" y="11186"/>
                </a:lnTo>
                <a:lnTo>
                  <a:pt x="88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453224" y="3529411"/>
          <a:ext cx="312419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1.4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2.3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1.0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0.5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0.6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453224" y="4603408"/>
          <a:ext cx="312419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0.9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2.8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2.0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0.3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0.8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2058289" y="3882135"/>
            <a:ext cx="7159625" cy="251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6355" algn="ctr">
              <a:lnSpc>
                <a:spcPts val="2750"/>
              </a:lnSpc>
              <a:spcBef>
                <a:spcPts val="100"/>
              </a:spcBef>
            </a:pPr>
            <a:r>
              <a:rPr sz="2500" spc="5" dirty="0">
                <a:latin typeface="Cambria Math"/>
                <a:cs typeface="Cambria Math"/>
              </a:rPr>
              <a:t>𝒚</a:t>
            </a:r>
            <a:r>
              <a:rPr sz="2700" spc="7" baseline="27777" dirty="0">
                <a:latin typeface="Cambria Math"/>
                <a:cs typeface="Cambria Math"/>
              </a:rPr>
              <a:t>(𝒊)</a:t>
            </a:r>
            <a:r>
              <a:rPr sz="2700" spc="390" baseline="27777" dirty="0">
                <a:latin typeface="Cambria Math"/>
                <a:cs typeface="Cambria Math"/>
              </a:rPr>
              <a:t> </a:t>
            </a:r>
            <a:r>
              <a:rPr sz="2500" dirty="0">
                <a:latin typeface="Cambria Math"/>
                <a:cs typeface="Cambria Math"/>
              </a:rPr>
              <a:t>𝜖</a:t>
            </a:r>
            <a:r>
              <a:rPr sz="2500" spc="70" dirty="0">
                <a:latin typeface="Cambria Math"/>
                <a:cs typeface="Cambria Math"/>
              </a:rPr>
              <a:t> </a:t>
            </a:r>
            <a:r>
              <a:rPr sz="2500" spc="45" dirty="0">
                <a:latin typeface="Cambria Math"/>
                <a:cs typeface="Cambria Math"/>
              </a:rPr>
              <a:t>ℝ</a:t>
            </a:r>
            <a:r>
              <a:rPr sz="2700" spc="67" baseline="27777" dirty="0">
                <a:latin typeface="Cambria Math"/>
                <a:cs typeface="Cambria Math"/>
              </a:rPr>
              <a:t>5</a:t>
            </a:r>
            <a:r>
              <a:rPr sz="2700" spc="690" baseline="27777" dirty="0">
                <a:latin typeface="Cambria Math"/>
                <a:cs typeface="Cambria Math"/>
              </a:rPr>
              <a:t> </a:t>
            </a:r>
            <a:r>
              <a:rPr sz="2500" dirty="0">
                <a:latin typeface="Cambria Math"/>
                <a:cs typeface="Cambria Math"/>
              </a:rPr>
              <a:t>= </a:t>
            </a:r>
            <a:r>
              <a:rPr sz="2500" spc="-10" dirty="0">
                <a:latin typeface="Calibri"/>
                <a:cs typeface="Calibri"/>
              </a:rPr>
              <a:t>Real valued vector </a:t>
            </a:r>
            <a:r>
              <a:rPr sz="2500" spc="-5" dirty="0">
                <a:latin typeface="Calibri"/>
                <a:cs typeface="Calibri"/>
              </a:rPr>
              <a:t>of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targets</a:t>
            </a:r>
            <a:endParaRPr sz="2500">
              <a:latin typeface="Calibri"/>
              <a:cs typeface="Calibri"/>
            </a:endParaRPr>
          </a:p>
          <a:p>
            <a:pPr marL="1315720" algn="ctr">
              <a:lnSpc>
                <a:spcPts val="2750"/>
              </a:lnSpc>
            </a:pPr>
            <a:r>
              <a:rPr sz="2500" spc="-1455" dirty="0">
                <a:latin typeface="Cambria Math"/>
                <a:cs typeface="Cambria Math"/>
              </a:rPr>
              <a:t>𝒚</a:t>
            </a:r>
            <a:r>
              <a:rPr sz="2500" spc="-265" dirty="0">
                <a:latin typeface="Cambria Math"/>
                <a:cs typeface="Cambria Math"/>
              </a:rPr>
              <a:t>&amp;</a:t>
            </a:r>
            <a:r>
              <a:rPr sz="2700" spc="22" baseline="27777" dirty="0">
                <a:latin typeface="Cambria Math"/>
                <a:cs typeface="Cambria Math"/>
              </a:rPr>
              <a:t>(</a:t>
            </a:r>
            <a:r>
              <a:rPr sz="2700" spc="7" baseline="27777" dirty="0">
                <a:latin typeface="Cambria Math"/>
                <a:cs typeface="Cambria Math"/>
              </a:rPr>
              <a:t>𝒊</a:t>
            </a:r>
            <a:r>
              <a:rPr sz="2700" spc="172" baseline="27777" dirty="0">
                <a:latin typeface="Cambria Math"/>
                <a:cs typeface="Cambria Math"/>
              </a:rPr>
              <a:t>)</a:t>
            </a:r>
            <a:r>
              <a:rPr sz="2500" dirty="0">
                <a:latin typeface="Cambria Math"/>
                <a:cs typeface="Cambria Math"/>
              </a:rPr>
              <a:t>𝜖</a:t>
            </a:r>
            <a:r>
              <a:rPr sz="2500" spc="75" dirty="0">
                <a:latin typeface="Cambria Math"/>
                <a:cs typeface="Cambria Math"/>
              </a:rPr>
              <a:t> </a:t>
            </a:r>
            <a:r>
              <a:rPr sz="2500" dirty="0">
                <a:latin typeface="Cambria Math"/>
                <a:cs typeface="Cambria Math"/>
              </a:rPr>
              <a:t>ℝ</a:t>
            </a:r>
            <a:r>
              <a:rPr sz="2700" spc="135" baseline="27777" dirty="0">
                <a:latin typeface="Cambria Math"/>
                <a:cs typeface="Cambria Math"/>
              </a:rPr>
              <a:t>5</a:t>
            </a:r>
            <a:r>
              <a:rPr sz="2700" baseline="27777" dirty="0">
                <a:latin typeface="Cambria Math"/>
                <a:cs typeface="Cambria Math"/>
              </a:rPr>
              <a:t> </a:t>
            </a:r>
            <a:r>
              <a:rPr sz="2700" spc="104" baseline="27777" dirty="0">
                <a:latin typeface="Cambria Math"/>
                <a:cs typeface="Cambria Math"/>
              </a:rPr>
              <a:t> </a:t>
            </a:r>
            <a:r>
              <a:rPr sz="2500" dirty="0">
                <a:latin typeface="Cambria Math"/>
                <a:cs typeface="Cambria Math"/>
              </a:rPr>
              <a:t>=</a:t>
            </a:r>
            <a:r>
              <a:rPr sz="2500" spc="-10" dirty="0">
                <a:latin typeface="Cambria Math"/>
                <a:cs typeface="Cambria Math"/>
              </a:rPr>
              <a:t> </a:t>
            </a:r>
            <a:r>
              <a:rPr sz="2500" spc="-40" dirty="0">
                <a:latin typeface="Calibri"/>
                <a:cs typeface="Calibri"/>
              </a:rPr>
              <a:t>R</a:t>
            </a:r>
            <a:r>
              <a:rPr sz="2500" spc="5" dirty="0">
                <a:latin typeface="Calibri"/>
                <a:cs typeface="Calibri"/>
              </a:rPr>
              <a:t>e</a:t>
            </a:r>
            <a:r>
              <a:rPr sz="2500" dirty="0">
                <a:latin typeface="Calibri"/>
                <a:cs typeface="Calibri"/>
              </a:rPr>
              <a:t>al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45" dirty="0">
                <a:latin typeface="Calibri"/>
                <a:cs typeface="Calibri"/>
              </a:rPr>
              <a:t>v</a:t>
            </a:r>
            <a:r>
              <a:rPr sz="2500" dirty="0">
                <a:latin typeface="Calibri"/>
                <a:cs typeface="Calibri"/>
              </a:rPr>
              <a:t>al</a:t>
            </a:r>
            <a:r>
              <a:rPr sz="2500" spc="-5" dirty="0">
                <a:latin typeface="Calibri"/>
                <a:cs typeface="Calibri"/>
              </a:rPr>
              <a:t>u</a:t>
            </a:r>
            <a:r>
              <a:rPr sz="2500" dirty="0">
                <a:latin typeface="Calibri"/>
                <a:cs typeface="Calibri"/>
              </a:rPr>
              <a:t>ed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v</a:t>
            </a:r>
            <a:r>
              <a:rPr sz="2500" spc="5" dirty="0">
                <a:latin typeface="Calibri"/>
                <a:cs typeface="Calibri"/>
              </a:rPr>
              <a:t>ec</a:t>
            </a:r>
            <a:r>
              <a:rPr sz="2500" spc="-25" dirty="0">
                <a:latin typeface="Calibri"/>
                <a:cs typeface="Calibri"/>
              </a:rPr>
              <a:t>t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r 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dirty="0">
                <a:latin typeface="Calibri"/>
                <a:cs typeface="Calibri"/>
              </a:rPr>
              <a:t>f</a:t>
            </a:r>
            <a:r>
              <a:rPr sz="2500" spc="-5" dirty="0">
                <a:latin typeface="Calibri"/>
                <a:cs typeface="Calibri"/>
              </a:rPr>
              <a:t> p</a:t>
            </a:r>
            <a:r>
              <a:rPr sz="2500" spc="-35" dirty="0">
                <a:latin typeface="Calibri"/>
                <a:cs typeface="Calibri"/>
              </a:rPr>
              <a:t>r</a:t>
            </a:r>
            <a:r>
              <a:rPr sz="2500" spc="5" dirty="0">
                <a:latin typeface="Calibri"/>
                <a:cs typeface="Calibri"/>
              </a:rPr>
              <a:t>e</a:t>
            </a:r>
            <a:r>
              <a:rPr sz="2500" spc="-5" dirty="0">
                <a:latin typeface="Calibri"/>
                <a:cs typeface="Calibri"/>
              </a:rPr>
              <a:t>d</a:t>
            </a:r>
            <a:r>
              <a:rPr sz="2500" dirty="0">
                <a:latin typeface="Calibri"/>
                <a:cs typeface="Calibri"/>
              </a:rPr>
              <a:t>i</a:t>
            </a:r>
            <a:r>
              <a:rPr sz="2500" spc="5" dirty="0">
                <a:latin typeface="Calibri"/>
                <a:cs typeface="Calibri"/>
              </a:rPr>
              <a:t>c</a:t>
            </a:r>
            <a:r>
              <a:rPr sz="2500" dirty="0">
                <a:latin typeface="Calibri"/>
                <a:cs typeface="Calibri"/>
              </a:rPr>
              <a:t>ti</a:t>
            </a:r>
            <a:r>
              <a:rPr sz="2500" spc="-10" dirty="0">
                <a:latin typeface="Calibri"/>
                <a:cs typeface="Calibri"/>
              </a:rPr>
              <a:t>o</a:t>
            </a:r>
            <a:r>
              <a:rPr sz="2500" spc="-5" dirty="0">
                <a:latin typeface="Calibri"/>
                <a:cs typeface="Calibri"/>
              </a:rPr>
              <a:t>ns</a:t>
            </a:r>
            <a:endParaRPr sz="2500">
              <a:latin typeface="Calibri"/>
              <a:cs typeface="Calibri"/>
            </a:endParaRPr>
          </a:p>
          <a:p>
            <a:pPr marR="1083310" algn="ctr">
              <a:spcBef>
                <a:spcPts val="235"/>
              </a:spcBef>
            </a:pPr>
            <a:r>
              <a:rPr sz="2000" b="1" dirty="0">
                <a:latin typeface="Corbel"/>
                <a:cs typeface="Corbel"/>
              </a:rPr>
              <a:t>E.g.</a:t>
            </a:r>
            <a:endParaRPr sz="2000">
              <a:latin typeface="Corbel"/>
              <a:cs typeface="Corbel"/>
            </a:endParaRPr>
          </a:p>
          <a:p>
            <a:pPr marL="370840" indent="-320040">
              <a:lnSpc>
                <a:spcPts val="3240"/>
              </a:lnSpc>
              <a:spcBef>
                <a:spcPts val="375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70205" algn="l"/>
                <a:tab pos="370840" algn="l"/>
              </a:tabLst>
            </a:pPr>
            <a:r>
              <a:rPr sz="2800" spc="-60" dirty="0">
                <a:solidFill>
                  <a:srgbClr val="C00000"/>
                </a:solidFill>
                <a:latin typeface="Calibri"/>
                <a:cs typeface="Calibri"/>
              </a:rPr>
              <a:t>Total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loss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over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 all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mbria Math"/>
                <a:cs typeface="Cambria Math"/>
              </a:rPr>
              <a:t>𝑁</a:t>
            </a:r>
            <a:r>
              <a:rPr sz="2800" spc="7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training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examples</a:t>
            </a:r>
            <a:endParaRPr sz="2800">
              <a:latin typeface="Calibri"/>
              <a:cs typeface="Calibri"/>
            </a:endParaRPr>
          </a:p>
          <a:p>
            <a:pPr marR="133985" algn="ctr">
              <a:lnSpc>
                <a:spcPts val="1800"/>
              </a:lnSpc>
            </a:pPr>
            <a:r>
              <a:rPr sz="1600" spc="320" dirty="0">
                <a:latin typeface="Cambria Math"/>
                <a:cs typeface="Cambria Math"/>
              </a:rPr>
              <a:t>3</a:t>
            </a:r>
            <a:endParaRPr sz="1600">
              <a:latin typeface="Cambria Math"/>
              <a:cs typeface="Cambria Math"/>
            </a:endParaRPr>
          </a:p>
          <a:p>
            <a:pPr marL="603250" algn="ctr">
              <a:spcBef>
                <a:spcPts val="745"/>
              </a:spcBef>
            </a:pPr>
            <a:r>
              <a:rPr sz="2200" spc="-10" dirty="0">
                <a:latin typeface="Cambria Math"/>
                <a:cs typeface="Cambria Math"/>
              </a:rPr>
              <a:t>Lo</a:t>
            </a:r>
            <a:r>
              <a:rPr sz="2200" spc="5" dirty="0">
                <a:latin typeface="Cambria Math"/>
                <a:cs typeface="Cambria Math"/>
              </a:rPr>
              <a:t>s</a:t>
            </a:r>
            <a:r>
              <a:rPr sz="2200" dirty="0">
                <a:latin typeface="Cambria Math"/>
                <a:cs typeface="Cambria Math"/>
              </a:rPr>
              <a:t>s</a:t>
            </a:r>
            <a:r>
              <a:rPr sz="2200" spc="130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=</a:t>
            </a:r>
            <a:r>
              <a:rPr sz="2200" spc="120" dirty="0">
                <a:latin typeface="Cambria Math"/>
                <a:cs typeface="Cambria Math"/>
              </a:rPr>
              <a:t> </a:t>
            </a:r>
            <a:r>
              <a:rPr sz="2200" spc="2240" dirty="0">
                <a:latin typeface="Cambria Math"/>
                <a:cs typeface="Cambria Math"/>
              </a:rPr>
              <a:t>J</a:t>
            </a:r>
            <a:r>
              <a:rPr sz="2200" spc="-120" dirty="0">
                <a:latin typeface="Cambria Math"/>
                <a:cs typeface="Cambria Math"/>
              </a:rPr>
              <a:t> </a:t>
            </a:r>
            <a:r>
              <a:rPr sz="2200" spc="5" dirty="0">
                <a:latin typeface="Cambria Math"/>
                <a:cs typeface="Cambria Math"/>
              </a:rPr>
              <a:t>M</a:t>
            </a:r>
            <a:r>
              <a:rPr sz="2200" spc="-5" dirty="0">
                <a:latin typeface="Cambria Math"/>
                <a:cs typeface="Cambria Math"/>
              </a:rPr>
              <a:t>S</a:t>
            </a:r>
            <a:r>
              <a:rPr sz="2200" dirty="0">
                <a:latin typeface="Cambria Math"/>
                <a:cs typeface="Cambria Math"/>
              </a:rPr>
              <a:t>E </a:t>
            </a:r>
            <a:r>
              <a:rPr sz="2200" spc="15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𝒚</a:t>
            </a:r>
            <a:r>
              <a:rPr sz="2400" spc="-7" baseline="27777" dirty="0">
                <a:latin typeface="Cambria Math"/>
                <a:cs typeface="Cambria Math"/>
              </a:rPr>
              <a:t>(</a:t>
            </a:r>
            <a:r>
              <a:rPr sz="2400" spc="-405" baseline="27777" dirty="0">
                <a:latin typeface="Cambria Math"/>
                <a:cs typeface="Cambria Math"/>
              </a:rPr>
              <a:t>1</a:t>
            </a:r>
            <a:r>
              <a:rPr sz="2400" spc="127" baseline="27777" dirty="0">
                <a:latin typeface="Cambria Math"/>
                <a:cs typeface="Cambria Math"/>
              </a:rPr>
              <a:t>)</a:t>
            </a:r>
            <a:r>
              <a:rPr sz="2200" dirty="0">
                <a:latin typeface="Cambria Math"/>
                <a:cs typeface="Cambria Math"/>
              </a:rPr>
              <a:t>,</a:t>
            </a:r>
            <a:r>
              <a:rPr sz="2200" spc="-120" dirty="0">
                <a:latin typeface="Cambria Math"/>
                <a:cs typeface="Cambria Math"/>
              </a:rPr>
              <a:t> </a:t>
            </a:r>
            <a:r>
              <a:rPr sz="2200" spc="-1285" dirty="0">
                <a:latin typeface="Cambria Math"/>
                <a:cs typeface="Cambria Math"/>
              </a:rPr>
              <a:t>𝒚</a:t>
            </a:r>
            <a:r>
              <a:rPr sz="2200" spc="-370" dirty="0">
                <a:latin typeface="Cambria Math"/>
                <a:cs typeface="Cambria Math"/>
              </a:rPr>
              <a:t>+</a:t>
            </a:r>
            <a:r>
              <a:rPr sz="2400" spc="-7" baseline="27777" dirty="0">
                <a:latin typeface="Cambria Math"/>
                <a:cs typeface="Cambria Math"/>
              </a:rPr>
              <a:t>(</a:t>
            </a:r>
            <a:r>
              <a:rPr sz="2400" spc="-405" baseline="27777" dirty="0">
                <a:latin typeface="Cambria Math"/>
                <a:cs typeface="Cambria Math"/>
              </a:rPr>
              <a:t>1</a:t>
            </a:r>
            <a:r>
              <a:rPr sz="2400" baseline="27777" dirty="0">
                <a:latin typeface="Cambria Math"/>
                <a:cs typeface="Cambria Math"/>
              </a:rPr>
              <a:t>)</a:t>
            </a:r>
            <a:endParaRPr sz="2400" baseline="27777">
              <a:latin typeface="Cambria Math"/>
              <a:cs typeface="Cambria Math"/>
            </a:endParaRPr>
          </a:p>
          <a:p>
            <a:pPr marR="128270" algn="ctr">
              <a:spcBef>
                <a:spcPts val="770"/>
              </a:spcBef>
            </a:pPr>
            <a:r>
              <a:rPr sz="1600" spc="-25" dirty="0">
                <a:latin typeface="Cambria Math"/>
                <a:cs typeface="Cambria Math"/>
              </a:rPr>
              <a:t>12#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78004" y="3543300"/>
            <a:ext cx="459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latin typeface="Corbel"/>
                <a:cs typeface="Corbel"/>
              </a:rPr>
              <a:t>E.g.</a:t>
            </a:r>
            <a:endParaRPr sz="2000">
              <a:latin typeface="Corbel"/>
              <a:cs typeface="Corbe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151357" y="2608677"/>
            <a:ext cx="385445" cy="610235"/>
            <a:chOff x="6627356" y="2608676"/>
            <a:chExt cx="385445" cy="610235"/>
          </a:xfrm>
        </p:grpSpPr>
        <p:sp>
          <p:nvSpPr>
            <p:cNvPr id="19" name="object 19"/>
            <p:cNvSpPr/>
            <p:nvPr/>
          </p:nvSpPr>
          <p:spPr>
            <a:xfrm>
              <a:off x="6687141" y="2619788"/>
              <a:ext cx="314960" cy="308610"/>
            </a:xfrm>
            <a:custGeom>
              <a:avLst/>
              <a:gdLst/>
              <a:ahLst/>
              <a:cxnLst/>
              <a:rect l="l" t="t" r="r" b="b"/>
              <a:pathLst>
                <a:path w="314959" h="308610">
                  <a:moveTo>
                    <a:pt x="314454" y="0"/>
                  </a:moveTo>
                  <a:lnTo>
                    <a:pt x="0" y="0"/>
                  </a:lnTo>
                  <a:lnTo>
                    <a:pt x="0" y="308353"/>
                  </a:lnTo>
                  <a:lnTo>
                    <a:pt x="314454" y="308353"/>
                  </a:lnTo>
                  <a:lnTo>
                    <a:pt x="314454" y="0"/>
                  </a:lnTo>
                  <a:close/>
                </a:path>
              </a:pathLst>
            </a:custGeom>
            <a:solidFill>
              <a:srgbClr val="C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76029" y="2608676"/>
              <a:ext cx="337185" cy="330835"/>
            </a:xfrm>
            <a:custGeom>
              <a:avLst/>
              <a:gdLst/>
              <a:ahLst/>
              <a:cxnLst/>
              <a:rect l="l" t="t" r="r" b="b"/>
              <a:pathLst>
                <a:path w="337184" h="330835">
                  <a:moveTo>
                    <a:pt x="331703" y="0"/>
                  </a:moveTo>
                  <a:lnTo>
                    <a:pt x="4975" y="0"/>
                  </a:lnTo>
                  <a:lnTo>
                    <a:pt x="0" y="4974"/>
                  </a:lnTo>
                  <a:lnTo>
                    <a:pt x="0" y="325602"/>
                  </a:lnTo>
                  <a:lnTo>
                    <a:pt x="4975" y="330578"/>
                  </a:lnTo>
                  <a:lnTo>
                    <a:pt x="331703" y="330578"/>
                  </a:lnTo>
                  <a:lnTo>
                    <a:pt x="336679" y="325602"/>
                  </a:lnTo>
                  <a:lnTo>
                    <a:pt x="336679" y="317243"/>
                  </a:lnTo>
                  <a:lnTo>
                    <a:pt x="13334" y="317243"/>
                  </a:lnTo>
                  <a:lnTo>
                    <a:pt x="13334" y="13335"/>
                  </a:lnTo>
                  <a:lnTo>
                    <a:pt x="336679" y="13335"/>
                  </a:lnTo>
                  <a:lnTo>
                    <a:pt x="336679" y="4974"/>
                  </a:lnTo>
                  <a:lnTo>
                    <a:pt x="331703" y="0"/>
                  </a:lnTo>
                  <a:close/>
                </a:path>
                <a:path w="337184" h="330835">
                  <a:moveTo>
                    <a:pt x="336679" y="13335"/>
                  </a:moveTo>
                  <a:lnTo>
                    <a:pt x="323344" y="13335"/>
                  </a:lnTo>
                  <a:lnTo>
                    <a:pt x="323344" y="317243"/>
                  </a:lnTo>
                  <a:lnTo>
                    <a:pt x="336679" y="317243"/>
                  </a:lnTo>
                  <a:lnTo>
                    <a:pt x="336679" y="13335"/>
                  </a:lnTo>
                  <a:close/>
                </a:path>
                <a:path w="337184" h="330835">
                  <a:moveTo>
                    <a:pt x="318899" y="17779"/>
                  </a:moveTo>
                  <a:lnTo>
                    <a:pt x="17779" y="17779"/>
                  </a:lnTo>
                  <a:lnTo>
                    <a:pt x="17779" y="312798"/>
                  </a:lnTo>
                  <a:lnTo>
                    <a:pt x="318899" y="312798"/>
                  </a:lnTo>
                  <a:lnTo>
                    <a:pt x="318899" y="308353"/>
                  </a:lnTo>
                  <a:lnTo>
                    <a:pt x="22225" y="308353"/>
                  </a:lnTo>
                  <a:lnTo>
                    <a:pt x="22225" y="22225"/>
                  </a:lnTo>
                  <a:lnTo>
                    <a:pt x="318899" y="22225"/>
                  </a:lnTo>
                  <a:lnTo>
                    <a:pt x="318899" y="17779"/>
                  </a:lnTo>
                  <a:close/>
                </a:path>
                <a:path w="337184" h="330835">
                  <a:moveTo>
                    <a:pt x="318899" y="22225"/>
                  </a:moveTo>
                  <a:lnTo>
                    <a:pt x="314454" y="22225"/>
                  </a:lnTo>
                  <a:lnTo>
                    <a:pt x="314454" y="308353"/>
                  </a:lnTo>
                  <a:lnTo>
                    <a:pt x="318899" y="308353"/>
                  </a:lnTo>
                  <a:lnTo>
                    <a:pt x="318899" y="22225"/>
                  </a:lnTo>
                  <a:close/>
                </a:path>
              </a:pathLst>
            </a:custGeom>
            <a:solidFill>
              <a:srgbClr val="B0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38469" y="2948288"/>
              <a:ext cx="219075" cy="259079"/>
            </a:xfrm>
            <a:custGeom>
              <a:avLst/>
              <a:gdLst/>
              <a:ahLst/>
              <a:cxnLst/>
              <a:rect l="l" t="t" r="r" b="b"/>
              <a:pathLst>
                <a:path w="219075" h="259080">
                  <a:moveTo>
                    <a:pt x="219011" y="0"/>
                  </a:moveTo>
                  <a:lnTo>
                    <a:pt x="0" y="0"/>
                  </a:lnTo>
                  <a:lnTo>
                    <a:pt x="0" y="258914"/>
                  </a:lnTo>
                  <a:lnTo>
                    <a:pt x="219011" y="258914"/>
                  </a:lnTo>
                  <a:lnTo>
                    <a:pt x="219011" y="0"/>
                  </a:lnTo>
                  <a:close/>
                </a:path>
              </a:pathLst>
            </a:custGeom>
            <a:solidFill>
              <a:srgbClr val="F0AD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27356" y="2937175"/>
              <a:ext cx="241300" cy="281305"/>
            </a:xfrm>
            <a:custGeom>
              <a:avLst/>
              <a:gdLst/>
              <a:ahLst/>
              <a:cxnLst/>
              <a:rect l="l" t="t" r="r" b="b"/>
              <a:pathLst>
                <a:path w="241300" h="281305">
                  <a:moveTo>
                    <a:pt x="236261" y="0"/>
                  </a:moveTo>
                  <a:lnTo>
                    <a:pt x="4974" y="0"/>
                  </a:lnTo>
                  <a:lnTo>
                    <a:pt x="0" y="4975"/>
                  </a:lnTo>
                  <a:lnTo>
                    <a:pt x="0" y="276164"/>
                  </a:lnTo>
                  <a:lnTo>
                    <a:pt x="4974" y="281139"/>
                  </a:lnTo>
                  <a:lnTo>
                    <a:pt x="236261" y="281139"/>
                  </a:lnTo>
                  <a:lnTo>
                    <a:pt x="241236" y="276164"/>
                  </a:lnTo>
                  <a:lnTo>
                    <a:pt x="241236" y="267804"/>
                  </a:lnTo>
                  <a:lnTo>
                    <a:pt x="13334" y="267804"/>
                  </a:lnTo>
                  <a:lnTo>
                    <a:pt x="13334" y="13334"/>
                  </a:lnTo>
                  <a:lnTo>
                    <a:pt x="241236" y="13334"/>
                  </a:lnTo>
                  <a:lnTo>
                    <a:pt x="241236" y="4975"/>
                  </a:lnTo>
                  <a:lnTo>
                    <a:pt x="236261" y="0"/>
                  </a:lnTo>
                  <a:close/>
                </a:path>
                <a:path w="241300" h="281305">
                  <a:moveTo>
                    <a:pt x="241236" y="13334"/>
                  </a:moveTo>
                  <a:lnTo>
                    <a:pt x="227901" y="13334"/>
                  </a:lnTo>
                  <a:lnTo>
                    <a:pt x="227901" y="267804"/>
                  </a:lnTo>
                  <a:lnTo>
                    <a:pt x="241236" y="267804"/>
                  </a:lnTo>
                  <a:lnTo>
                    <a:pt x="241236" y="13334"/>
                  </a:lnTo>
                  <a:close/>
                </a:path>
                <a:path w="241300" h="281305">
                  <a:moveTo>
                    <a:pt x="223456" y="17779"/>
                  </a:moveTo>
                  <a:lnTo>
                    <a:pt x="17779" y="17779"/>
                  </a:lnTo>
                  <a:lnTo>
                    <a:pt x="17779" y="263359"/>
                  </a:lnTo>
                  <a:lnTo>
                    <a:pt x="223456" y="263359"/>
                  </a:lnTo>
                  <a:lnTo>
                    <a:pt x="223456" y="258914"/>
                  </a:lnTo>
                  <a:lnTo>
                    <a:pt x="22225" y="258914"/>
                  </a:lnTo>
                  <a:lnTo>
                    <a:pt x="22225" y="22225"/>
                  </a:lnTo>
                  <a:lnTo>
                    <a:pt x="223456" y="22225"/>
                  </a:lnTo>
                  <a:lnTo>
                    <a:pt x="223456" y="17779"/>
                  </a:lnTo>
                  <a:close/>
                </a:path>
                <a:path w="241300" h="281305">
                  <a:moveTo>
                    <a:pt x="223456" y="22225"/>
                  </a:moveTo>
                  <a:lnTo>
                    <a:pt x="219011" y="22225"/>
                  </a:lnTo>
                  <a:lnTo>
                    <a:pt x="219011" y="258914"/>
                  </a:lnTo>
                  <a:lnTo>
                    <a:pt x="223456" y="258914"/>
                  </a:lnTo>
                  <a:lnTo>
                    <a:pt x="223456" y="22225"/>
                  </a:lnTo>
                  <a:close/>
                </a:path>
              </a:pathLst>
            </a:custGeom>
            <a:solidFill>
              <a:srgbClr val="B0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604335" y="2507996"/>
            <a:ext cx="146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C00000"/>
                </a:solidFill>
                <a:latin typeface="Cambria Math"/>
                <a:cs typeface="Cambria Math"/>
              </a:rPr>
              <a:t>𝒊</a:t>
            </a:r>
            <a:r>
              <a:rPr b="1" spc="-5" dirty="0">
                <a:solidFill>
                  <a:srgbClr val="C00000"/>
                </a:solidFill>
                <a:latin typeface="Corbel"/>
                <a:cs typeface="Corbel"/>
              </a:rPr>
              <a:t>-th</a:t>
            </a:r>
            <a:r>
              <a:rPr b="1" spc="-25" dirty="0">
                <a:solidFill>
                  <a:srgbClr val="C00000"/>
                </a:solidFill>
                <a:latin typeface="Corbel"/>
                <a:cs typeface="Corbel"/>
              </a:rPr>
              <a:t> </a:t>
            </a:r>
            <a:r>
              <a:rPr b="1" spc="-5" dirty="0">
                <a:solidFill>
                  <a:srgbClr val="C00000"/>
                </a:solidFill>
                <a:latin typeface="Corbel"/>
                <a:cs typeface="Corbel"/>
              </a:rPr>
              <a:t>data</a:t>
            </a:r>
            <a:r>
              <a:rPr b="1" spc="-25" dirty="0">
                <a:solidFill>
                  <a:srgbClr val="C00000"/>
                </a:solidFill>
                <a:latin typeface="Corbel"/>
                <a:cs typeface="Corbel"/>
              </a:rPr>
              <a:t> </a:t>
            </a:r>
            <a:r>
              <a:rPr b="1" spc="-5" dirty="0">
                <a:solidFill>
                  <a:srgbClr val="C00000"/>
                </a:solidFill>
                <a:latin typeface="Corbel"/>
                <a:cs typeface="Corbel"/>
              </a:rPr>
              <a:t>point</a:t>
            </a:r>
            <a:endParaRPr>
              <a:latin typeface="Corbel"/>
              <a:cs typeface="Corbe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16771" y="2949955"/>
            <a:ext cx="106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B48200"/>
                </a:solidFill>
                <a:latin typeface="Cambria Math"/>
                <a:cs typeface="Cambria Math"/>
              </a:rPr>
              <a:t>𝒋</a:t>
            </a:r>
            <a:r>
              <a:rPr b="1" spc="-5" dirty="0">
                <a:solidFill>
                  <a:srgbClr val="B48200"/>
                </a:solidFill>
                <a:latin typeface="Corbel"/>
                <a:cs typeface="Corbel"/>
              </a:rPr>
              <a:t>-th</a:t>
            </a:r>
            <a:r>
              <a:rPr b="1" spc="-50" dirty="0">
                <a:solidFill>
                  <a:srgbClr val="B48200"/>
                </a:solidFill>
                <a:latin typeface="Corbel"/>
                <a:cs typeface="Corbel"/>
              </a:rPr>
              <a:t> </a:t>
            </a:r>
            <a:r>
              <a:rPr b="1" spc="-5" dirty="0">
                <a:solidFill>
                  <a:srgbClr val="B48200"/>
                </a:solidFill>
                <a:latin typeface="Corbel"/>
                <a:cs typeface="Corbel"/>
              </a:rPr>
              <a:t>target</a:t>
            </a:r>
            <a:endParaRPr>
              <a:latin typeface="Corbel"/>
              <a:cs typeface="Corbel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862E9C4-B4E2-4590-ABD7-2008EE92D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076" y="1052748"/>
            <a:ext cx="9246679" cy="56415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2"/>
            <a:ext cx="6141720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63017" y="3582103"/>
            <a:ext cx="1092200" cy="942340"/>
            <a:chOff x="3339017" y="3582103"/>
            <a:chExt cx="1092200" cy="9423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453" y="3582103"/>
              <a:ext cx="1031140" cy="9420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33760" y="3740353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3761" y="374035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1717" y="374136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51717" y="374136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68493" y="3408504"/>
            <a:ext cx="1304925" cy="6379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88620" marR="106045" indent="-275590">
              <a:spcBef>
                <a:spcPts val="175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000" b="1" spc="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ic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ion 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head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69045" y="3403790"/>
            <a:ext cx="1405890" cy="4860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112395">
              <a:spcBef>
                <a:spcPts val="1390"/>
              </a:spcBef>
            </a:pPr>
            <a:r>
              <a:rPr sz="2000" b="1" spc="-5" dirty="0">
                <a:latin typeface="Calibri"/>
                <a:cs typeface="Calibri"/>
              </a:rPr>
              <a:t>Predictions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53741" y="3408504"/>
            <a:ext cx="846455" cy="48410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L="91440">
              <a:spcBef>
                <a:spcPts val="1375"/>
              </a:spcBef>
            </a:pP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8602" y="4592341"/>
            <a:ext cx="1405890" cy="63991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60985" marR="254000" indent="217170">
              <a:spcBef>
                <a:spcPts val="190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Loss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 func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48602" y="2129478"/>
            <a:ext cx="1405890" cy="63991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11785" marR="143510" indent="-161290">
              <a:spcBef>
                <a:spcPts val="190"/>
              </a:spcBef>
            </a:pPr>
            <a:r>
              <a:rPr sz="2000" b="1" spc="-5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al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io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n 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metrics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4243" y="3689926"/>
            <a:ext cx="816769" cy="104312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151797" y="2566291"/>
            <a:ext cx="1221740" cy="10143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153670" marR="142240">
              <a:spcBef>
                <a:spcPts val="710"/>
              </a:spcBef>
            </a:pPr>
            <a:r>
              <a:rPr sz="2000" b="1" spc="-10" dirty="0">
                <a:latin typeface="Calibri"/>
                <a:cs typeface="Calibri"/>
              </a:rPr>
              <a:t>Graph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Neural </a:t>
            </a:r>
            <a:r>
              <a:rPr sz="2000" b="1" spc="-5" dirty="0">
                <a:latin typeface="Calibri"/>
                <a:cs typeface="Calibri"/>
              </a:rPr>
              <a:t> N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t</a:t>
            </a:r>
            <a:r>
              <a:rPr sz="2000" b="1" spc="-20" dirty="0">
                <a:latin typeface="Calibri"/>
                <a:cs typeface="Calibri"/>
              </a:rPr>
              <a:t>w</a:t>
            </a:r>
            <a:r>
              <a:rPr sz="2000" b="1" spc="-5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rk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42217" y="2566292"/>
            <a:ext cx="1405890" cy="7284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67945" marR="36830" indent="362585">
              <a:spcBef>
                <a:spcPts val="880"/>
              </a:spcBef>
            </a:pPr>
            <a:r>
              <a:rPr sz="2000" b="1" spc="-5" dirty="0">
                <a:latin typeface="Calibri"/>
                <a:cs typeface="Calibri"/>
              </a:rPr>
              <a:t>Node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m</a:t>
            </a:r>
            <a:r>
              <a:rPr sz="2000" b="1" dirty="0">
                <a:latin typeface="Calibri"/>
                <a:cs typeface="Calibri"/>
              </a:rPr>
              <a:t>b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d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5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ngs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752853" y="3411289"/>
            <a:ext cx="1071880" cy="1295400"/>
            <a:chOff x="3228853" y="3411289"/>
            <a:chExt cx="1071880" cy="1295400"/>
          </a:xfrm>
        </p:grpSpPr>
        <p:sp>
          <p:nvSpPr>
            <p:cNvPr id="18" name="object 18"/>
            <p:cNvSpPr/>
            <p:nvPr/>
          </p:nvSpPr>
          <p:spPr>
            <a:xfrm>
              <a:off x="4203064" y="4341581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03064" y="4341581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31728" y="437467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1728" y="4374669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1554" y="4395883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41553" y="4395882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73933" y="342399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73932" y="3423989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358809" y="3707081"/>
            <a:ext cx="283845" cy="85725"/>
          </a:xfrm>
          <a:custGeom>
            <a:avLst/>
            <a:gdLst/>
            <a:ahLst/>
            <a:cxnLst/>
            <a:rect l="l" t="t" r="r" b="b"/>
            <a:pathLst>
              <a:path w="283844" h="85725">
                <a:moveTo>
                  <a:pt x="197683" y="57149"/>
                </a:moveTo>
                <a:lnTo>
                  <a:pt x="197683" y="85725"/>
                </a:lnTo>
                <a:lnTo>
                  <a:pt x="254833" y="57150"/>
                </a:lnTo>
                <a:lnTo>
                  <a:pt x="197683" y="57149"/>
                </a:lnTo>
                <a:close/>
              </a:path>
              <a:path w="283844" h="85725">
                <a:moveTo>
                  <a:pt x="197683" y="28574"/>
                </a:moveTo>
                <a:lnTo>
                  <a:pt x="197683" y="57149"/>
                </a:lnTo>
                <a:lnTo>
                  <a:pt x="219862" y="57148"/>
                </a:lnTo>
                <a:lnTo>
                  <a:pt x="226258" y="50753"/>
                </a:lnTo>
                <a:lnTo>
                  <a:pt x="226256" y="34970"/>
                </a:lnTo>
                <a:lnTo>
                  <a:pt x="219861" y="28575"/>
                </a:lnTo>
                <a:lnTo>
                  <a:pt x="197683" y="28574"/>
                </a:lnTo>
                <a:close/>
              </a:path>
              <a:path w="283844" h="85725">
                <a:moveTo>
                  <a:pt x="197683" y="0"/>
                </a:moveTo>
                <a:lnTo>
                  <a:pt x="197683" y="28574"/>
                </a:lnTo>
                <a:lnTo>
                  <a:pt x="211970" y="28575"/>
                </a:lnTo>
                <a:lnTo>
                  <a:pt x="219861" y="28575"/>
                </a:lnTo>
                <a:lnTo>
                  <a:pt x="226256" y="34970"/>
                </a:lnTo>
                <a:lnTo>
                  <a:pt x="226258" y="50753"/>
                </a:lnTo>
                <a:lnTo>
                  <a:pt x="219861" y="57150"/>
                </a:lnTo>
                <a:lnTo>
                  <a:pt x="254835" y="57148"/>
                </a:lnTo>
                <a:lnTo>
                  <a:pt x="283408" y="42862"/>
                </a:lnTo>
                <a:lnTo>
                  <a:pt x="197683" y="0"/>
                </a:lnTo>
                <a:close/>
              </a:path>
              <a:path w="283844" h="85725">
                <a:moveTo>
                  <a:pt x="14287" y="28573"/>
                </a:moveTo>
                <a:lnTo>
                  <a:pt x="6395" y="28575"/>
                </a:lnTo>
                <a:lnTo>
                  <a:pt x="0" y="34970"/>
                </a:lnTo>
                <a:lnTo>
                  <a:pt x="1" y="50753"/>
                </a:lnTo>
                <a:lnTo>
                  <a:pt x="6396" y="57148"/>
                </a:lnTo>
                <a:lnTo>
                  <a:pt x="197683" y="57149"/>
                </a:lnTo>
                <a:lnTo>
                  <a:pt x="197683" y="28574"/>
                </a:lnTo>
                <a:lnTo>
                  <a:pt x="14287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3615" y="3706944"/>
            <a:ext cx="335280" cy="85725"/>
          </a:xfrm>
          <a:custGeom>
            <a:avLst/>
            <a:gdLst/>
            <a:ahLst/>
            <a:cxnLst/>
            <a:rect l="l" t="t" r="r" b="b"/>
            <a:pathLst>
              <a:path w="335279" h="85725">
                <a:moveTo>
                  <a:pt x="306335" y="28562"/>
                </a:moveTo>
                <a:lnTo>
                  <a:pt x="271322" y="28562"/>
                </a:lnTo>
                <a:lnTo>
                  <a:pt x="277723" y="34955"/>
                </a:lnTo>
                <a:lnTo>
                  <a:pt x="277732" y="50737"/>
                </a:lnTo>
                <a:lnTo>
                  <a:pt x="271339" y="57137"/>
                </a:lnTo>
                <a:lnTo>
                  <a:pt x="249161" y="57150"/>
                </a:lnTo>
                <a:lnTo>
                  <a:pt x="249177" y="85724"/>
                </a:lnTo>
                <a:lnTo>
                  <a:pt x="334877" y="42812"/>
                </a:lnTo>
                <a:lnTo>
                  <a:pt x="306335" y="28562"/>
                </a:lnTo>
                <a:close/>
              </a:path>
              <a:path w="335279" h="85725">
                <a:moveTo>
                  <a:pt x="249144" y="28575"/>
                </a:moveTo>
                <a:lnTo>
                  <a:pt x="6393" y="28715"/>
                </a:lnTo>
                <a:lnTo>
                  <a:pt x="0" y="35115"/>
                </a:lnTo>
                <a:lnTo>
                  <a:pt x="8" y="50897"/>
                </a:lnTo>
                <a:lnTo>
                  <a:pt x="6409" y="57290"/>
                </a:lnTo>
                <a:lnTo>
                  <a:pt x="249161" y="57150"/>
                </a:lnTo>
                <a:lnTo>
                  <a:pt x="249144" y="28575"/>
                </a:lnTo>
                <a:close/>
              </a:path>
              <a:path w="335279" h="85725">
                <a:moveTo>
                  <a:pt x="271322" y="28562"/>
                </a:moveTo>
                <a:lnTo>
                  <a:pt x="249144" y="28575"/>
                </a:lnTo>
                <a:lnTo>
                  <a:pt x="249161" y="57150"/>
                </a:lnTo>
                <a:lnTo>
                  <a:pt x="271339" y="57137"/>
                </a:lnTo>
                <a:lnTo>
                  <a:pt x="277732" y="50737"/>
                </a:lnTo>
                <a:lnTo>
                  <a:pt x="277723" y="34955"/>
                </a:lnTo>
                <a:lnTo>
                  <a:pt x="271322" y="28562"/>
                </a:lnTo>
                <a:close/>
              </a:path>
              <a:path w="335279" h="85725">
                <a:moveTo>
                  <a:pt x="249128" y="0"/>
                </a:moveTo>
                <a:lnTo>
                  <a:pt x="249144" y="28575"/>
                </a:lnTo>
                <a:lnTo>
                  <a:pt x="306335" y="28562"/>
                </a:lnTo>
                <a:lnTo>
                  <a:pt x="249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8711" y="3703552"/>
            <a:ext cx="310515" cy="85725"/>
          </a:xfrm>
          <a:custGeom>
            <a:avLst/>
            <a:gdLst/>
            <a:ahLst/>
            <a:cxnLst/>
            <a:rect l="l" t="t" r="r" b="b"/>
            <a:pathLst>
              <a:path w="310514" h="85725">
                <a:moveTo>
                  <a:pt x="282694" y="28218"/>
                </a:moveTo>
                <a:lnTo>
                  <a:pt x="246569" y="28218"/>
                </a:lnTo>
                <a:lnTo>
                  <a:pt x="253066" y="34512"/>
                </a:lnTo>
                <a:lnTo>
                  <a:pt x="253318" y="50292"/>
                </a:lnTo>
                <a:lnTo>
                  <a:pt x="247023" y="56789"/>
                </a:lnTo>
                <a:lnTo>
                  <a:pt x="224847" y="57142"/>
                </a:lnTo>
                <a:lnTo>
                  <a:pt x="225303" y="85714"/>
                </a:lnTo>
                <a:lnTo>
                  <a:pt x="310334" y="41492"/>
                </a:lnTo>
                <a:lnTo>
                  <a:pt x="282694" y="28218"/>
                </a:lnTo>
                <a:close/>
              </a:path>
              <a:path w="310514" h="85725">
                <a:moveTo>
                  <a:pt x="224392" y="28571"/>
                </a:moveTo>
                <a:lnTo>
                  <a:pt x="6294" y="32045"/>
                </a:lnTo>
                <a:lnTo>
                  <a:pt x="0" y="38543"/>
                </a:lnTo>
                <a:lnTo>
                  <a:pt x="251" y="54322"/>
                </a:lnTo>
                <a:lnTo>
                  <a:pt x="6748" y="60617"/>
                </a:lnTo>
                <a:lnTo>
                  <a:pt x="224847" y="57142"/>
                </a:lnTo>
                <a:lnTo>
                  <a:pt x="224392" y="28571"/>
                </a:lnTo>
                <a:close/>
              </a:path>
              <a:path w="310514" h="85725">
                <a:moveTo>
                  <a:pt x="246569" y="28218"/>
                </a:moveTo>
                <a:lnTo>
                  <a:pt x="224392" y="28571"/>
                </a:lnTo>
                <a:lnTo>
                  <a:pt x="224847" y="57142"/>
                </a:lnTo>
                <a:lnTo>
                  <a:pt x="247023" y="56789"/>
                </a:lnTo>
                <a:lnTo>
                  <a:pt x="253318" y="50292"/>
                </a:lnTo>
                <a:lnTo>
                  <a:pt x="253066" y="34512"/>
                </a:lnTo>
                <a:lnTo>
                  <a:pt x="246569" y="28218"/>
                </a:lnTo>
                <a:close/>
              </a:path>
              <a:path w="310514" h="85725">
                <a:moveTo>
                  <a:pt x="223937" y="0"/>
                </a:moveTo>
                <a:lnTo>
                  <a:pt x="224392" y="28571"/>
                </a:lnTo>
                <a:lnTo>
                  <a:pt x="246569" y="28218"/>
                </a:lnTo>
                <a:lnTo>
                  <a:pt x="282694" y="28218"/>
                </a:lnTo>
                <a:lnTo>
                  <a:pt x="223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55939" y="4070351"/>
            <a:ext cx="1437640" cy="522605"/>
          </a:xfrm>
          <a:custGeom>
            <a:avLst/>
            <a:gdLst/>
            <a:ahLst/>
            <a:cxnLst/>
            <a:rect l="l" t="t" r="r" b="b"/>
            <a:pathLst>
              <a:path w="1437640" h="522604">
                <a:moveTo>
                  <a:pt x="595503" y="521995"/>
                </a:moveTo>
                <a:lnTo>
                  <a:pt x="582764" y="490956"/>
                </a:lnTo>
                <a:lnTo>
                  <a:pt x="559117" y="433324"/>
                </a:lnTo>
                <a:lnTo>
                  <a:pt x="540321" y="454850"/>
                </a:lnTo>
                <a:lnTo>
                  <a:pt x="19405" y="0"/>
                </a:lnTo>
                <a:lnTo>
                  <a:pt x="10375" y="609"/>
                </a:lnTo>
                <a:lnTo>
                  <a:pt x="0" y="12496"/>
                </a:lnTo>
                <a:lnTo>
                  <a:pt x="609" y="21526"/>
                </a:lnTo>
                <a:lnTo>
                  <a:pt x="521525" y="476377"/>
                </a:lnTo>
                <a:lnTo>
                  <a:pt x="502742" y="497903"/>
                </a:lnTo>
                <a:lnTo>
                  <a:pt x="595503" y="521995"/>
                </a:lnTo>
                <a:close/>
              </a:path>
              <a:path w="1437640" h="522604">
                <a:moveTo>
                  <a:pt x="1437119" y="19989"/>
                </a:moveTo>
                <a:lnTo>
                  <a:pt x="1428915" y="6502"/>
                </a:lnTo>
                <a:lnTo>
                  <a:pt x="1420126" y="4356"/>
                </a:lnTo>
                <a:lnTo>
                  <a:pt x="661352" y="465277"/>
                </a:lnTo>
                <a:lnTo>
                  <a:pt x="646518" y="440855"/>
                </a:lnTo>
                <a:lnTo>
                  <a:pt x="595503" y="521995"/>
                </a:lnTo>
                <a:lnTo>
                  <a:pt x="691019" y="514121"/>
                </a:lnTo>
                <a:lnTo>
                  <a:pt x="683183" y="501218"/>
                </a:lnTo>
                <a:lnTo>
                  <a:pt x="676186" y="489699"/>
                </a:lnTo>
                <a:lnTo>
                  <a:pt x="1434973" y="28778"/>
                </a:lnTo>
                <a:lnTo>
                  <a:pt x="1437119" y="19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45107" y="3736034"/>
            <a:ext cx="931404" cy="1025102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679488" y="2566291"/>
            <a:ext cx="1221740" cy="71622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263525" marR="304165" indent="40005">
              <a:spcBef>
                <a:spcPts val="785"/>
              </a:spcBef>
            </a:pPr>
            <a:r>
              <a:rPr sz="2000" b="1" dirty="0">
                <a:latin typeface="Calibri"/>
                <a:cs typeface="Calibri"/>
              </a:rPr>
              <a:t>Input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G</a:t>
            </a:r>
            <a:r>
              <a:rPr sz="2000" b="1" spc="-45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ph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4628" y="3707081"/>
            <a:ext cx="217168" cy="85725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8315323" y="1912982"/>
            <a:ext cx="1872614" cy="1511935"/>
            <a:chOff x="6791323" y="1912981"/>
            <a:chExt cx="1872614" cy="1511935"/>
          </a:xfrm>
        </p:grpSpPr>
        <p:sp>
          <p:nvSpPr>
            <p:cNvPr id="34" name="object 34"/>
            <p:cNvSpPr/>
            <p:nvPr/>
          </p:nvSpPr>
          <p:spPr>
            <a:xfrm>
              <a:off x="7132154" y="2811982"/>
              <a:ext cx="1437005" cy="612775"/>
            </a:xfrm>
            <a:custGeom>
              <a:avLst/>
              <a:gdLst/>
              <a:ahLst/>
              <a:cxnLst/>
              <a:rect l="l" t="t" r="r" b="b"/>
              <a:pathLst>
                <a:path w="1437004" h="612775">
                  <a:moveTo>
                    <a:pt x="595287" y="0"/>
                  </a:moveTo>
                  <a:lnTo>
                    <a:pt x="504685" y="31267"/>
                  </a:lnTo>
                  <a:lnTo>
                    <a:pt x="525094" y="51257"/>
                  </a:lnTo>
                  <a:lnTo>
                    <a:pt x="0" y="587451"/>
                  </a:lnTo>
                  <a:lnTo>
                    <a:pt x="101" y="596493"/>
                  </a:lnTo>
                  <a:lnTo>
                    <a:pt x="11366" y="607542"/>
                  </a:lnTo>
                  <a:lnTo>
                    <a:pt x="20421" y="607441"/>
                  </a:lnTo>
                  <a:lnTo>
                    <a:pt x="545515" y="71247"/>
                  </a:lnTo>
                  <a:lnTo>
                    <a:pt x="565937" y="91236"/>
                  </a:lnTo>
                  <a:lnTo>
                    <a:pt x="583920" y="35318"/>
                  </a:lnTo>
                  <a:lnTo>
                    <a:pt x="595287" y="0"/>
                  </a:lnTo>
                  <a:close/>
                </a:path>
                <a:path w="1437004" h="612775">
                  <a:moveTo>
                    <a:pt x="1436789" y="598500"/>
                  </a:moveTo>
                  <a:lnTo>
                    <a:pt x="1435354" y="589572"/>
                  </a:lnTo>
                  <a:lnTo>
                    <a:pt x="673138" y="38646"/>
                  </a:lnTo>
                  <a:lnTo>
                    <a:pt x="682523" y="25654"/>
                  </a:lnTo>
                  <a:lnTo>
                    <a:pt x="689876" y="15481"/>
                  </a:lnTo>
                  <a:lnTo>
                    <a:pt x="595287" y="0"/>
                  </a:lnTo>
                  <a:lnTo>
                    <a:pt x="639660" y="84963"/>
                  </a:lnTo>
                  <a:lnTo>
                    <a:pt x="656399" y="61798"/>
                  </a:lnTo>
                  <a:lnTo>
                    <a:pt x="1418615" y="612724"/>
                  </a:lnTo>
                  <a:lnTo>
                    <a:pt x="1427543" y="611289"/>
                  </a:lnTo>
                  <a:lnTo>
                    <a:pt x="1436789" y="598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04023" y="1925681"/>
              <a:ext cx="1847214" cy="1090295"/>
            </a:xfrm>
            <a:custGeom>
              <a:avLst/>
              <a:gdLst/>
              <a:ahLst/>
              <a:cxnLst/>
              <a:rect l="l" t="t" r="r" b="b"/>
              <a:pathLst>
                <a:path w="1847215" h="1090295">
                  <a:moveTo>
                    <a:pt x="0" y="0"/>
                  </a:moveTo>
                  <a:lnTo>
                    <a:pt x="1846848" y="0"/>
                  </a:lnTo>
                  <a:lnTo>
                    <a:pt x="1846848" y="1090097"/>
                  </a:lnTo>
                  <a:lnTo>
                    <a:pt x="0" y="109009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 idx="4294967295"/>
          </p:nvPr>
        </p:nvSpPr>
        <p:spPr>
          <a:xfrm>
            <a:off x="1619863" y="1101990"/>
            <a:ext cx="10098024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</a:rPr>
              <a:t>(4)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spc="-5" dirty="0">
                <a:solidFill>
                  <a:srgbClr val="C00000"/>
                </a:solidFill>
              </a:rPr>
              <a:t>How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spc="-5" dirty="0">
                <a:solidFill>
                  <a:srgbClr val="C00000"/>
                </a:solidFill>
              </a:rPr>
              <a:t>do</a:t>
            </a:r>
            <a:r>
              <a:rPr sz="2400" spc="-15" dirty="0">
                <a:solidFill>
                  <a:srgbClr val="C00000"/>
                </a:solidFill>
              </a:rPr>
              <a:t> we </a:t>
            </a:r>
            <a:r>
              <a:rPr sz="2400" spc="-5" dirty="0">
                <a:solidFill>
                  <a:srgbClr val="C00000"/>
                </a:solidFill>
              </a:rPr>
              <a:t>measure</a:t>
            </a:r>
            <a:r>
              <a:rPr sz="2400" spc="-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the</a:t>
            </a:r>
            <a:r>
              <a:rPr sz="2400" spc="-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success</a:t>
            </a:r>
            <a:r>
              <a:rPr sz="2400" spc="-5" dirty="0">
                <a:solidFill>
                  <a:srgbClr val="C00000"/>
                </a:solidFill>
              </a:rPr>
              <a:t> of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a</a:t>
            </a:r>
            <a:r>
              <a:rPr sz="2400" spc="-10" dirty="0">
                <a:solidFill>
                  <a:srgbClr val="C00000"/>
                </a:solidFill>
              </a:rPr>
              <a:t> GNN?</a:t>
            </a:r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4302292" y="1550924"/>
            <a:ext cx="151193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25"/>
              </a:spcBef>
              <a:buFont typeface="Calibri"/>
              <a:buChar char="-"/>
              <a:tabLst>
                <a:tab pos="354965" algn="l"/>
                <a:tab pos="355600" algn="l"/>
              </a:tabLst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ROC</a:t>
            </a:r>
            <a:r>
              <a:rPr sz="2400" b="1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AUC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7504176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188358"/>
            <a:ext cx="7839075" cy="31540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60" dirty="0">
                <a:latin typeface="Calibri"/>
                <a:cs typeface="Calibri"/>
              </a:rPr>
              <a:t>We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use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standard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evaluation</a:t>
            </a:r>
            <a:r>
              <a:rPr sz="3200" b="1" spc="-5" dirty="0">
                <a:latin typeface="Calibri"/>
                <a:cs typeface="Calibri"/>
              </a:rPr>
              <a:t> metrics </a:t>
            </a:r>
            <a:r>
              <a:rPr sz="3200" b="1" spc="-20" dirty="0">
                <a:latin typeface="Calibri"/>
                <a:cs typeface="Calibri"/>
              </a:rPr>
              <a:t>for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GNN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(Content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below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be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found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ML </a:t>
            </a:r>
            <a:r>
              <a:rPr sz="2800" spc="-15" dirty="0">
                <a:latin typeface="Calibri"/>
                <a:cs typeface="Calibri"/>
              </a:rPr>
              <a:t>course)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practice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will</a:t>
            </a:r>
            <a:r>
              <a:rPr sz="2800" dirty="0">
                <a:latin typeface="Calibri"/>
                <a:cs typeface="Calibri"/>
              </a:rPr>
              <a:t> use</a:t>
            </a:r>
            <a:r>
              <a:rPr sz="2800" spc="-10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800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sklearn</a:t>
            </a:r>
            <a:r>
              <a:rPr sz="2800" spc="5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implementation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lnSpc>
                <a:spcPts val="3340"/>
              </a:lnSpc>
              <a:spcBef>
                <a:spcPts val="62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Suppose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make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predictions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𝑁</a:t>
            </a:r>
            <a:r>
              <a:rPr sz="2800" spc="85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points</a:t>
            </a:r>
            <a:endParaRPr sz="2800">
              <a:latin typeface="Calibri"/>
              <a:cs typeface="Calibri"/>
            </a:endParaRPr>
          </a:p>
          <a:p>
            <a:pPr marL="332740" indent="-320040">
              <a:lnSpc>
                <a:spcPts val="382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30" dirty="0">
                <a:latin typeface="Calibri"/>
                <a:cs typeface="Calibri"/>
              </a:rPr>
              <a:t>Evaluate</a:t>
            </a:r>
            <a:r>
              <a:rPr sz="3200" b="1" spc="-10" dirty="0">
                <a:latin typeface="Calibri"/>
                <a:cs typeface="Calibri"/>
              </a:rPr>
              <a:t> regression </a:t>
            </a:r>
            <a:r>
              <a:rPr sz="3200" b="1" spc="-15" dirty="0">
                <a:latin typeface="Calibri"/>
                <a:cs typeface="Calibri"/>
              </a:rPr>
              <a:t>tasks </a:t>
            </a:r>
            <a:r>
              <a:rPr sz="3200" b="1" dirty="0">
                <a:latin typeface="Calibri"/>
                <a:cs typeface="Calibri"/>
              </a:rPr>
              <a:t>on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graphs: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760"/>
              </a:spcBef>
              <a:buFont typeface="Wingdings"/>
              <a:buChar char=""/>
              <a:tabLst>
                <a:tab pos="625475" algn="l"/>
              </a:tabLst>
            </a:pPr>
            <a:r>
              <a:rPr sz="2800" b="1" spc="-20" dirty="0">
                <a:solidFill>
                  <a:srgbClr val="60B5CC"/>
                </a:solidFill>
                <a:latin typeface="Calibri"/>
                <a:cs typeface="Calibri"/>
              </a:rPr>
              <a:t>Root</a:t>
            </a:r>
            <a:r>
              <a:rPr sz="2800" b="1" dirty="0">
                <a:solidFill>
                  <a:srgbClr val="60B5CC"/>
                </a:solidFill>
                <a:latin typeface="Calibri"/>
                <a:cs typeface="Calibri"/>
              </a:rPr>
              <a:t> mean</a:t>
            </a:r>
            <a:r>
              <a:rPr sz="28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0B5CC"/>
                </a:solidFill>
                <a:latin typeface="Calibri"/>
                <a:cs typeface="Calibri"/>
              </a:rPr>
              <a:t>square</a:t>
            </a:r>
            <a:r>
              <a:rPr sz="28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0B5CC"/>
                </a:solidFill>
                <a:latin typeface="Calibri"/>
                <a:cs typeface="Calibri"/>
              </a:rPr>
              <a:t>error</a:t>
            </a:r>
            <a:r>
              <a:rPr sz="28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0B5CC"/>
                </a:solidFill>
                <a:latin typeface="Calibri"/>
                <a:cs typeface="Calibri"/>
              </a:rPr>
              <a:t>(RMSE)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8592" y="4416371"/>
            <a:ext cx="2739390" cy="1016635"/>
          </a:xfrm>
          <a:custGeom>
            <a:avLst/>
            <a:gdLst/>
            <a:ahLst/>
            <a:cxnLst/>
            <a:rect l="l" t="t" r="r" b="b"/>
            <a:pathLst>
              <a:path w="2739390" h="1016635">
                <a:moveTo>
                  <a:pt x="239017" y="0"/>
                </a:moveTo>
                <a:lnTo>
                  <a:pt x="192584" y="0"/>
                </a:lnTo>
                <a:lnTo>
                  <a:pt x="129480" y="957858"/>
                </a:lnTo>
                <a:lnTo>
                  <a:pt x="53578" y="817364"/>
                </a:lnTo>
                <a:lnTo>
                  <a:pt x="0" y="845790"/>
                </a:lnTo>
                <a:lnTo>
                  <a:pt x="5805" y="856357"/>
                </a:lnTo>
                <a:lnTo>
                  <a:pt x="33933" y="841325"/>
                </a:lnTo>
                <a:lnTo>
                  <a:pt x="128885" y="1016198"/>
                </a:lnTo>
                <a:lnTo>
                  <a:pt x="142726" y="1016198"/>
                </a:lnTo>
                <a:lnTo>
                  <a:pt x="209252" y="19794"/>
                </a:lnTo>
                <a:lnTo>
                  <a:pt x="224471" y="19794"/>
                </a:lnTo>
                <a:lnTo>
                  <a:pt x="224471" y="31085"/>
                </a:lnTo>
                <a:lnTo>
                  <a:pt x="2739071" y="31085"/>
                </a:lnTo>
                <a:lnTo>
                  <a:pt x="2739071" y="5685"/>
                </a:lnTo>
                <a:lnTo>
                  <a:pt x="239017" y="5685"/>
                </a:lnTo>
                <a:lnTo>
                  <a:pt x="239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06430" y="4739133"/>
            <a:ext cx="784225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735"/>
              </a:lnSpc>
              <a:spcBef>
                <a:spcPts val="100"/>
              </a:spcBef>
            </a:pPr>
            <a:r>
              <a:rPr sz="2400" spc="185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403860">
              <a:lnSpc>
                <a:spcPts val="2014"/>
              </a:lnSpc>
            </a:pPr>
            <a:r>
              <a:rPr spc="-100" dirty="0">
                <a:latin typeface="Cambria Math"/>
                <a:cs typeface="Cambria Math"/>
              </a:rPr>
              <a:t>*</a:t>
            </a:r>
            <a:r>
              <a:rPr spc="-75" dirty="0">
                <a:latin typeface="Cambria Math"/>
                <a:cs typeface="Cambria Math"/>
              </a:rPr>
              <a:t>+</a:t>
            </a:r>
            <a:r>
              <a:rPr spc="670" dirty="0">
                <a:latin typeface="Cambria Math"/>
                <a:cs typeface="Cambria Math"/>
              </a:rPr>
              <a:t>,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0480" y="4507483"/>
            <a:ext cx="173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760" dirty="0">
                <a:latin typeface="Cambria Math"/>
                <a:cs typeface="Cambria Math"/>
              </a:rPr>
              <a:t>-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41264" y="4598162"/>
            <a:ext cx="1689100" cy="382905"/>
          </a:xfrm>
          <a:custGeom>
            <a:avLst/>
            <a:gdLst/>
            <a:ahLst/>
            <a:cxnLst/>
            <a:rect l="l" t="t" r="r" b="b"/>
            <a:pathLst>
              <a:path w="1689100" h="382904">
                <a:moveTo>
                  <a:pt x="116776" y="11468"/>
                </a:moveTo>
                <a:lnTo>
                  <a:pt x="112763" y="0"/>
                </a:lnTo>
                <a:lnTo>
                  <a:pt x="92290" y="7391"/>
                </a:lnTo>
                <a:lnTo>
                  <a:pt x="74345" y="18110"/>
                </a:lnTo>
                <a:lnTo>
                  <a:pt x="46012" y="49491"/>
                </a:lnTo>
                <a:lnTo>
                  <a:pt x="28536" y="91440"/>
                </a:lnTo>
                <a:lnTo>
                  <a:pt x="22720" y="141236"/>
                </a:lnTo>
                <a:lnTo>
                  <a:pt x="24168" y="167182"/>
                </a:lnTo>
                <a:lnTo>
                  <a:pt x="35775" y="213055"/>
                </a:lnTo>
                <a:lnTo>
                  <a:pt x="58813" y="250278"/>
                </a:lnTo>
                <a:lnTo>
                  <a:pt x="92227" y="274955"/>
                </a:lnTo>
                <a:lnTo>
                  <a:pt x="112763" y="282333"/>
                </a:lnTo>
                <a:lnTo>
                  <a:pt x="116332" y="270865"/>
                </a:lnTo>
                <a:lnTo>
                  <a:pt x="100241" y="263740"/>
                </a:lnTo>
                <a:lnTo>
                  <a:pt x="86360" y="253834"/>
                </a:lnTo>
                <a:lnTo>
                  <a:pt x="57886" y="207594"/>
                </a:lnTo>
                <a:lnTo>
                  <a:pt x="49517" y="164655"/>
                </a:lnTo>
                <a:lnTo>
                  <a:pt x="48463" y="139750"/>
                </a:lnTo>
                <a:lnTo>
                  <a:pt x="49517" y="115671"/>
                </a:lnTo>
                <a:lnTo>
                  <a:pt x="57886" y="73888"/>
                </a:lnTo>
                <a:lnTo>
                  <a:pt x="86474" y="28371"/>
                </a:lnTo>
                <a:lnTo>
                  <a:pt x="100495" y="18554"/>
                </a:lnTo>
                <a:lnTo>
                  <a:pt x="116776" y="11468"/>
                </a:lnTo>
                <a:close/>
              </a:path>
              <a:path w="1689100" h="382904">
                <a:moveTo>
                  <a:pt x="1514170" y="141236"/>
                </a:moveTo>
                <a:lnTo>
                  <a:pt x="1508353" y="91440"/>
                </a:lnTo>
                <a:lnTo>
                  <a:pt x="1490878" y="49491"/>
                </a:lnTo>
                <a:lnTo>
                  <a:pt x="1462544" y="18110"/>
                </a:lnTo>
                <a:lnTo>
                  <a:pt x="1424127" y="0"/>
                </a:lnTo>
                <a:lnTo>
                  <a:pt x="1420114" y="11468"/>
                </a:lnTo>
                <a:lnTo>
                  <a:pt x="1436458" y="18554"/>
                </a:lnTo>
                <a:lnTo>
                  <a:pt x="1450505" y="28371"/>
                </a:lnTo>
                <a:lnTo>
                  <a:pt x="1479042" y="73888"/>
                </a:lnTo>
                <a:lnTo>
                  <a:pt x="1487385" y="115671"/>
                </a:lnTo>
                <a:lnTo>
                  <a:pt x="1488427" y="139750"/>
                </a:lnTo>
                <a:lnTo>
                  <a:pt x="1487373" y="164655"/>
                </a:lnTo>
                <a:lnTo>
                  <a:pt x="1479003" y="207594"/>
                </a:lnTo>
                <a:lnTo>
                  <a:pt x="1450530" y="253834"/>
                </a:lnTo>
                <a:lnTo>
                  <a:pt x="1420558" y="270865"/>
                </a:lnTo>
                <a:lnTo>
                  <a:pt x="1424127" y="282333"/>
                </a:lnTo>
                <a:lnTo>
                  <a:pt x="1462633" y="264261"/>
                </a:lnTo>
                <a:lnTo>
                  <a:pt x="1490954" y="232994"/>
                </a:lnTo>
                <a:lnTo>
                  <a:pt x="1508366" y="191122"/>
                </a:lnTo>
                <a:lnTo>
                  <a:pt x="1512722" y="167182"/>
                </a:lnTo>
                <a:lnTo>
                  <a:pt x="1514170" y="141236"/>
                </a:lnTo>
                <a:close/>
              </a:path>
              <a:path w="1689100" h="382904">
                <a:moveTo>
                  <a:pt x="1689100" y="357301"/>
                </a:moveTo>
                <a:lnTo>
                  <a:pt x="0" y="357301"/>
                </a:lnTo>
                <a:lnTo>
                  <a:pt x="0" y="382701"/>
                </a:lnTo>
                <a:lnTo>
                  <a:pt x="1689100" y="382701"/>
                </a:lnTo>
                <a:lnTo>
                  <a:pt x="1689100" y="357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25592" y="4416044"/>
            <a:ext cx="1627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456055" algn="l"/>
              </a:tabLst>
            </a:pPr>
            <a:r>
              <a:rPr sz="3600" spc="-52" baseline="-16203" dirty="0">
                <a:latin typeface="Cambria Math"/>
                <a:cs typeface="Cambria Math"/>
              </a:rPr>
              <a:t>𝒚</a:t>
            </a:r>
            <a:r>
              <a:rPr spc="-35" dirty="0">
                <a:latin typeface="Cambria Math"/>
                <a:cs typeface="Cambria Math"/>
              </a:rPr>
              <a:t>(*)</a:t>
            </a:r>
            <a:r>
              <a:rPr spc="220" dirty="0">
                <a:latin typeface="Cambria Math"/>
                <a:cs typeface="Cambria Math"/>
              </a:rPr>
              <a:t> </a:t>
            </a:r>
            <a:r>
              <a:rPr sz="3600" baseline="-16203" dirty="0">
                <a:latin typeface="Cambria Math"/>
                <a:cs typeface="Cambria Math"/>
              </a:rPr>
              <a:t>− </a:t>
            </a:r>
            <a:r>
              <a:rPr sz="3600" spc="-442" baseline="-16203" dirty="0">
                <a:latin typeface="Cambria Math"/>
                <a:cs typeface="Cambria Math"/>
              </a:rPr>
              <a:t>𝒚3</a:t>
            </a:r>
            <a:r>
              <a:rPr spc="-295" dirty="0">
                <a:latin typeface="Cambria Math"/>
                <a:cs typeface="Cambria Math"/>
              </a:rPr>
              <a:t>(*)	</a:t>
            </a:r>
            <a:r>
              <a:rPr spc="40" dirty="0">
                <a:latin typeface="Cambria Math"/>
                <a:cs typeface="Cambria Math"/>
              </a:rPr>
              <a:t>4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51955" y="4943347"/>
            <a:ext cx="248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𝑁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27133" y="5988327"/>
            <a:ext cx="23495" cy="368300"/>
          </a:xfrm>
          <a:custGeom>
            <a:avLst/>
            <a:gdLst/>
            <a:ahLst/>
            <a:cxnLst/>
            <a:rect l="l" t="t" r="r" b="b"/>
            <a:pathLst>
              <a:path w="23495" h="368300">
                <a:moveTo>
                  <a:pt x="22919" y="0"/>
                </a:moveTo>
                <a:lnTo>
                  <a:pt x="0" y="0"/>
                </a:lnTo>
                <a:lnTo>
                  <a:pt x="0" y="368200"/>
                </a:lnTo>
                <a:lnTo>
                  <a:pt x="22919" y="368200"/>
                </a:lnTo>
                <a:lnTo>
                  <a:pt x="22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38642" y="5988327"/>
            <a:ext cx="23495" cy="368300"/>
          </a:xfrm>
          <a:custGeom>
            <a:avLst/>
            <a:gdLst/>
            <a:ahLst/>
            <a:cxnLst/>
            <a:rect l="l" t="t" r="r" b="b"/>
            <a:pathLst>
              <a:path w="23495" h="368300">
                <a:moveTo>
                  <a:pt x="22919" y="0"/>
                </a:moveTo>
                <a:lnTo>
                  <a:pt x="0" y="0"/>
                </a:lnTo>
                <a:lnTo>
                  <a:pt x="0" y="368200"/>
                </a:lnTo>
                <a:lnTo>
                  <a:pt x="22919" y="368200"/>
                </a:lnTo>
                <a:lnTo>
                  <a:pt x="22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67863" y="5474715"/>
            <a:ext cx="4376420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 indent="-274320">
              <a:lnSpc>
                <a:spcPts val="3080"/>
              </a:lnSpc>
              <a:spcBef>
                <a:spcPts val="100"/>
              </a:spcBef>
              <a:buFont typeface="Wingdings"/>
              <a:buChar char=""/>
              <a:tabLst>
                <a:tab pos="299720" algn="l"/>
              </a:tabLst>
            </a:pPr>
            <a:r>
              <a:rPr sz="2800" b="1" dirty="0">
                <a:solidFill>
                  <a:srgbClr val="60B5CC"/>
                </a:solidFill>
                <a:latin typeface="Calibri"/>
                <a:cs typeface="Calibri"/>
              </a:rPr>
              <a:t>Mean</a:t>
            </a:r>
            <a:r>
              <a:rPr sz="2800" b="1" spc="-1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0B5CC"/>
                </a:solidFill>
                <a:latin typeface="Calibri"/>
                <a:cs typeface="Calibri"/>
              </a:rPr>
              <a:t>absolute error</a:t>
            </a:r>
            <a:r>
              <a:rPr sz="2800" b="1" spc="-5" dirty="0">
                <a:solidFill>
                  <a:srgbClr val="60B5CC"/>
                </a:solidFill>
                <a:latin typeface="Calibri"/>
                <a:cs typeface="Calibri"/>
              </a:rPr>
              <a:t> (MAE)</a:t>
            </a:r>
            <a:endParaRPr sz="2800">
              <a:latin typeface="Calibri"/>
              <a:cs typeface="Calibri"/>
            </a:endParaRPr>
          </a:p>
          <a:p>
            <a:pPr marL="2341880">
              <a:lnSpc>
                <a:spcPts val="2600"/>
              </a:lnSpc>
              <a:tabLst>
                <a:tab pos="3030220" algn="l"/>
              </a:tabLst>
            </a:pPr>
            <a:r>
              <a:rPr sz="3600" spc="569" baseline="-18518" dirty="0">
                <a:latin typeface="Cambria Math"/>
                <a:cs typeface="Cambria Math"/>
              </a:rPr>
              <a:t>∑</a:t>
            </a:r>
            <a:r>
              <a:rPr sz="2700" spc="569" baseline="3086" dirty="0">
                <a:latin typeface="Cambria Math"/>
                <a:cs typeface="Cambria Math"/>
              </a:rPr>
              <a:t>-	</a:t>
            </a:r>
            <a:r>
              <a:rPr sz="3600" spc="-52" baseline="-20833" dirty="0">
                <a:latin typeface="Cambria Math"/>
                <a:cs typeface="Cambria Math"/>
              </a:rPr>
              <a:t>𝒚</a:t>
            </a:r>
            <a:r>
              <a:rPr spc="-35" dirty="0">
                <a:latin typeface="Cambria Math"/>
                <a:cs typeface="Cambria Math"/>
              </a:rPr>
              <a:t>(*)</a:t>
            </a:r>
            <a:r>
              <a:rPr spc="185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−</a:t>
            </a:r>
            <a:r>
              <a:rPr sz="3600" spc="-37" baseline="-20833" dirty="0">
                <a:latin typeface="Cambria Math"/>
                <a:cs typeface="Cambria Math"/>
              </a:rPr>
              <a:t> </a:t>
            </a:r>
            <a:r>
              <a:rPr sz="3600" spc="-442" baseline="-20833" dirty="0">
                <a:latin typeface="Cambria Math"/>
                <a:cs typeface="Cambria Math"/>
              </a:rPr>
              <a:t>𝒚</a:t>
            </a:r>
            <a:r>
              <a:rPr sz="3600" spc="-442" baseline="-19675" dirty="0">
                <a:latin typeface="Cambria Math"/>
                <a:cs typeface="Cambria Math"/>
              </a:rPr>
              <a:t>3</a:t>
            </a:r>
            <a:r>
              <a:rPr spc="-295" dirty="0">
                <a:latin typeface="Cambria Math"/>
                <a:cs typeface="Cambria Math"/>
              </a:rPr>
              <a:t>(*)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91964" y="6092444"/>
            <a:ext cx="2108200" cy="67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  <a:tabLst>
                <a:tab pos="220979" algn="l"/>
                <a:tab pos="2082164" algn="l"/>
              </a:tabLst>
            </a:pPr>
            <a:r>
              <a:rPr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u="heavy" spc="16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*+,	</a:t>
            </a:r>
            <a:endParaRPr>
              <a:latin typeface="Cambria Math"/>
              <a:cs typeface="Cambria Math"/>
            </a:endParaRPr>
          </a:p>
          <a:p>
            <a:pPr algn="ctr">
              <a:spcBef>
                <a:spcPts val="95"/>
              </a:spcBef>
            </a:pPr>
            <a:r>
              <a:rPr sz="2400" dirty="0">
                <a:latin typeface="Cambria Math"/>
                <a:cs typeface="Cambria Math"/>
              </a:rPr>
              <a:t>𝑁</a:t>
            </a:r>
            <a:endParaRPr sz="2400">
              <a:latin typeface="Cambria Math"/>
              <a:cs typeface="Cambria Math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FFA874C-1101-48D9-BE34-C97017639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0"/>
          <a:stretch/>
        </p:blipFill>
        <p:spPr>
          <a:xfrm>
            <a:off x="1936665" y="1096501"/>
            <a:ext cx="8318669" cy="57489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169" y="356617"/>
            <a:ext cx="7336535" cy="3962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297941"/>
            <a:ext cx="6427470" cy="1335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445"/>
              </a:lnSpc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30" dirty="0">
                <a:latin typeface="Calibri"/>
                <a:cs typeface="Calibri"/>
              </a:rPr>
              <a:t>Evaluate</a:t>
            </a:r>
            <a:r>
              <a:rPr sz="3000" b="1" spc="-5" dirty="0">
                <a:latin typeface="Calibri"/>
                <a:cs typeface="Calibri"/>
              </a:rPr>
              <a:t> </a:t>
            </a:r>
            <a:r>
              <a:rPr sz="3000" b="1" spc="-10" dirty="0">
                <a:latin typeface="Calibri"/>
                <a:cs typeface="Calibri"/>
              </a:rPr>
              <a:t>classification</a:t>
            </a:r>
            <a:r>
              <a:rPr sz="3000" b="1" dirty="0">
                <a:latin typeface="Calibri"/>
                <a:cs typeface="Calibri"/>
              </a:rPr>
              <a:t> </a:t>
            </a:r>
            <a:r>
              <a:rPr sz="3000" b="1" spc="-15" dirty="0">
                <a:latin typeface="Calibri"/>
                <a:cs typeface="Calibri"/>
              </a:rPr>
              <a:t>tasks</a:t>
            </a:r>
            <a:r>
              <a:rPr sz="3000" b="1" dirty="0">
                <a:latin typeface="Calibri"/>
                <a:cs typeface="Calibri"/>
              </a:rPr>
              <a:t> on</a:t>
            </a:r>
            <a:r>
              <a:rPr sz="3000" b="1" spc="-5" dirty="0">
                <a:latin typeface="Calibri"/>
                <a:cs typeface="Calibri"/>
              </a:rPr>
              <a:t> </a:t>
            </a:r>
            <a:r>
              <a:rPr sz="3000" b="1" spc="-15" dirty="0">
                <a:latin typeface="Calibri"/>
                <a:cs typeface="Calibri"/>
              </a:rPr>
              <a:t>graphs:</a:t>
            </a:r>
            <a:endParaRPr sz="3000">
              <a:latin typeface="Calibri"/>
              <a:cs typeface="Calibri"/>
            </a:endParaRPr>
          </a:p>
          <a:p>
            <a:pPr marL="332740" indent="-320040">
              <a:lnSpc>
                <a:spcPts val="3445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dirty="0">
                <a:latin typeface="Calibri"/>
                <a:cs typeface="Calibri"/>
              </a:rPr>
              <a:t>(1)</a:t>
            </a:r>
            <a:r>
              <a:rPr sz="3000" b="1" spc="-15" dirty="0"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Multi-class</a:t>
            </a:r>
            <a:r>
              <a:rPr sz="3000" b="1" spc="-10" dirty="0">
                <a:latin typeface="Calibri"/>
                <a:cs typeface="Calibri"/>
              </a:rPr>
              <a:t> classification</a:t>
            </a:r>
            <a:endParaRPr sz="3000">
              <a:latin typeface="Calibri"/>
              <a:cs typeface="Calibri"/>
            </a:endParaRPr>
          </a:p>
          <a:p>
            <a:pPr marL="625475" lvl="1" indent="-274955">
              <a:spcBef>
                <a:spcPts val="305"/>
              </a:spcBef>
              <a:buFont typeface="Wingdings"/>
              <a:buChar char=""/>
              <a:tabLst>
                <a:tab pos="625475" algn="l"/>
              </a:tabLst>
            </a:pPr>
            <a:r>
              <a:rPr sz="2600" b="1" spc="-45" dirty="0">
                <a:solidFill>
                  <a:srgbClr val="60B5CC"/>
                </a:solidFill>
                <a:latin typeface="Calibri"/>
                <a:cs typeface="Calibri"/>
              </a:rPr>
              <a:t>We</a:t>
            </a:r>
            <a:r>
              <a:rPr sz="2600" b="1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60B5CC"/>
                </a:solidFill>
                <a:latin typeface="Calibri"/>
                <a:cs typeface="Calibri"/>
              </a:rPr>
              <a:t>simply report</a:t>
            </a:r>
            <a:r>
              <a:rPr sz="2600" b="1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60B5CC"/>
                </a:solidFill>
                <a:latin typeface="Calibri"/>
                <a:cs typeface="Calibri"/>
              </a:rPr>
              <a:t>the</a:t>
            </a:r>
            <a:r>
              <a:rPr sz="2600" b="1" spc="-10" dirty="0">
                <a:solidFill>
                  <a:srgbClr val="60B5CC"/>
                </a:solidFill>
                <a:latin typeface="Calibri"/>
                <a:cs typeface="Calibri"/>
              </a:rPr>
              <a:t> accuracy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45864" y="3139439"/>
            <a:ext cx="3213100" cy="25400"/>
          </a:xfrm>
          <a:custGeom>
            <a:avLst/>
            <a:gdLst/>
            <a:ahLst/>
            <a:cxnLst/>
            <a:rect l="l" t="t" r="r" b="b"/>
            <a:pathLst>
              <a:path w="3213100" h="25400">
                <a:moveTo>
                  <a:pt x="3213100" y="0"/>
                </a:moveTo>
                <a:lnTo>
                  <a:pt x="0" y="0"/>
                </a:lnTo>
                <a:lnTo>
                  <a:pt x="0" y="25400"/>
                </a:lnTo>
                <a:lnTo>
                  <a:pt x="3213100" y="25400"/>
                </a:lnTo>
                <a:lnTo>
                  <a:pt x="3213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41629" y="2694939"/>
            <a:ext cx="73660" cy="398780"/>
          </a:xfrm>
          <a:custGeom>
            <a:avLst/>
            <a:gdLst/>
            <a:ahLst/>
            <a:cxnLst/>
            <a:rect l="l" t="t" r="r" b="b"/>
            <a:pathLst>
              <a:path w="73660" h="398780">
                <a:moveTo>
                  <a:pt x="73520" y="0"/>
                </a:moveTo>
                <a:lnTo>
                  <a:pt x="0" y="0"/>
                </a:lnTo>
                <a:lnTo>
                  <a:pt x="0" y="13970"/>
                </a:lnTo>
                <a:lnTo>
                  <a:pt x="43535" y="13970"/>
                </a:lnTo>
                <a:lnTo>
                  <a:pt x="43535" y="386080"/>
                </a:lnTo>
                <a:lnTo>
                  <a:pt x="0" y="386080"/>
                </a:lnTo>
                <a:lnTo>
                  <a:pt x="0" y="398780"/>
                </a:lnTo>
                <a:lnTo>
                  <a:pt x="73520" y="398780"/>
                </a:lnTo>
                <a:lnTo>
                  <a:pt x="73520" y="386080"/>
                </a:lnTo>
                <a:lnTo>
                  <a:pt x="73520" y="13970"/>
                </a:lnTo>
                <a:lnTo>
                  <a:pt x="73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4227" y="2694939"/>
            <a:ext cx="73660" cy="398780"/>
          </a:xfrm>
          <a:custGeom>
            <a:avLst/>
            <a:gdLst/>
            <a:ahLst/>
            <a:cxnLst/>
            <a:rect l="l" t="t" r="r" b="b"/>
            <a:pathLst>
              <a:path w="73660" h="398780">
                <a:moveTo>
                  <a:pt x="73520" y="0"/>
                </a:moveTo>
                <a:lnTo>
                  <a:pt x="0" y="0"/>
                </a:lnTo>
                <a:lnTo>
                  <a:pt x="0" y="13970"/>
                </a:lnTo>
                <a:lnTo>
                  <a:pt x="0" y="386080"/>
                </a:lnTo>
                <a:lnTo>
                  <a:pt x="0" y="398780"/>
                </a:lnTo>
                <a:lnTo>
                  <a:pt x="73520" y="398780"/>
                </a:lnTo>
                <a:lnTo>
                  <a:pt x="73520" y="386080"/>
                </a:lnTo>
                <a:lnTo>
                  <a:pt x="29984" y="386080"/>
                </a:lnTo>
                <a:lnTo>
                  <a:pt x="29984" y="13970"/>
                </a:lnTo>
                <a:lnTo>
                  <a:pt x="73520" y="13970"/>
                </a:lnTo>
                <a:lnTo>
                  <a:pt x="73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31308" y="2695183"/>
            <a:ext cx="741680" cy="399415"/>
          </a:xfrm>
          <a:custGeom>
            <a:avLst/>
            <a:gdLst/>
            <a:ahLst/>
            <a:cxnLst/>
            <a:rect l="l" t="t" r="r" b="b"/>
            <a:pathLst>
              <a:path w="741679" h="399414">
                <a:moveTo>
                  <a:pt x="636809" y="0"/>
                </a:moveTo>
                <a:lnTo>
                  <a:pt x="632778" y="13221"/>
                </a:lnTo>
                <a:lnTo>
                  <a:pt x="651103" y="22723"/>
                </a:lnTo>
                <a:lnTo>
                  <a:pt x="667060" y="36559"/>
                </a:lnTo>
                <a:lnTo>
                  <a:pt x="691869" y="77229"/>
                </a:lnTo>
                <a:lnTo>
                  <a:pt x="706924" y="132491"/>
                </a:lnTo>
                <a:lnTo>
                  <a:pt x="711942" y="199603"/>
                </a:lnTo>
                <a:lnTo>
                  <a:pt x="710688" y="234565"/>
                </a:lnTo>
                <a:lnTo>
                  <a:pt x="700651" y="295631"/>
                </a:lnTo>
                <a:lnTo>
                  <a:pt x="680648" y="344201"/>
                </a:lnTo>
                <a:lnTo>
                  <a:pt x="651103" y="376165"/>
                </a:lnTo>
                <a:lnTo>
                  <a:pt x="632778" y="385663"/>
                </a:lnTo>
                <a:lnTo>
                  <a:pt x="636809" y="398884"/>
                </a:lnTo>
                <a:lnTo>
                  <a:pt x="681349" y="375143"/>
                </a:lnTo>
                <a:lnTo>
                  <a:pt x="714361" y="330361"/>
                </a:lnTo>
                <a:lnTo>
                  <a:pt x="734796" y="269980"/>
                </a:lnTo>
                <a:lnTo>
                  <a:pt x="741608" y="199442"/>
                </a:lnTo>
                <a:lnTo>
                  <a:pt x="739905" y="162903"/>
                </a:lnTo>
                <a:lnTo>
                  <a:pt x="726281" y="97443"/>
                </a:lnTo>
                <a:lnTo>
                  <a:pt x="699296" y="43502"/>
                </a:lnTo>
                <a:lnTo>
                  <a:pt x="660520" y="9240"/>
                </a:lnTo>
                <a:lnTo>
                  <a:pt x="636809" y="0"/>
                </a:lnTo>
                <a:close/>
              </a:path>
              <a:path w="741679" h="399414">
                <a:moveTo>
                  <a:pt x="104800" y="0"/>
                </a:moveTo>
                <a:lnTo>
                  <a:pt x="60260" y="23741"/>
                </a:lnTo>
                <a:lnTo>
                  <a:pt x="27247" y="68522"/>
                </a:lnTo>
                <a:lnTo>
                  <a:pt x="6812" y="128903"/>
                </a:lnTo>
                <a:lnTo>
                  <a:pt x="0" y="199442"/>
                </a:lnTo>
                <a:lnTo>
                  <a:pt x="1703" y="235980"/>
                </a:lnTo>
                <a:lnTo>
                  <a:pt x="15327" y="301440"/>
                </a:lnTo>
                <a:lnTo>
                  <a:pt x="42313" y="355382"/>
                </a:lnTo>
                <a:lnTo>
                  <a:pt x="81089" y="389643"/>
                </a:lnTo>
                <a:lnTo>
                  <a:pt x="104800" y="398884"/>
                </a:lnTo>
                <a:lnTo>
                  <a:pt x="108831" y="385663"/>
                </a:lnTo>
                <a:lnTo>
                  <a:pt x="90506" y="376165"/>
                </a:lnTo>
                <a:lnTo>
                  <a:pt x="74549" y="362345"/>
                </a:lnTo>
                <a:lnTo>
                  <a:pt x="49739" y="321735"/>
                </a:lnTo>
                <a:lnTo>
                  <a:pt x="34685" y="266574"/>
                </a:lnTo>
                <a:lnTo>
                  <a:pt x="29672" y="199442"/>
                </a:lnTo>
                <a:lnTo>
                  <a:pt x="30921" y="164565"/>
                </a:lnTo>
                <a:lnTo>
                  <a:pt x="40957" y="103379"/>
                </a:lnTo>
                <a:lnTo>
                  <a:pt x="60960" y="54727"/>
                </a:lnTo>
                <a:lnTo>
                  <a:pt x="90506" y="22723"/>
                </a:lnTo>
                <a:lnTo>
                  <a:pt x="108831" y="13221"/>
                </a:lnTo>
                <a:lnTo>
                  <a:pt x="1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06811" y="2647188"/>
            <a:ext cx="20713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543685" algn="l"/>
              </a:tabLst>
            </a:pPr>
            <a:r>
              <a:rPr sz="2600" dirty="0">
                <a:latin typeface="Cambria Math"/>
                <a:cs typeface="Cambria Math"/>
              </a:rPr>
              <a:t>1</a:t>
            </a:r>
            <a:r>
              <a:rPr sz="2600" spc="35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argmax	</a:t>
            </a:r>
            <a:r>
              <a:rPr sz="2600" spc="-295" dirty="0">
                <a:latin typeface="Cambria Math"/>
                <a:cs typeface="Cambria Math"/>
              </a:rPr>
              <a:t>𝒚</a:t>
            </a:r>
            <a:r>
              <a:rPr sz="3900" spc="-442" baseline="1068" dirty="0">
                <a:latin typeface="Cambria Math"/>
                <a:cs typeface="Cambria Math"/>
              </a:rPr>
              <a:t>!</a:t>
            </a:r>
            <a:r>
              <a:rPr sz="2850" spc="-442" baseline="27777" dirty="0">
                <a:latin typeface="Cambria Math"/>
                <a:cs typeface="Cambria Math"/>
              </a:rPr>
              <a:t>(+)</a:t>
            </a:r>
            <a:endParaRPr sz="2850" baseline="27777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5537" y="2525268"/>
            <a:ext cx="9036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900" baseline="-20299" dirty="0">
                <a:latin typeface="Cambria Math"/>
                <a:cs typeface="Cambria Math"/>
              </a:rPr>
              <a:t>=</a:t>
            </a:r>
            <a:r>
              <a:rPr sz="3900" spc="120" baseline="-20299" dirty="0">
                <a:latin typeface="Cambria Math"/>
                <a:cs typeface="Cambria Math"/>
              </a:rPr>
              <a:t> </a:t>
            </a:r>
            <a:r>
              <a:rPr sz="3900" spc="-270" baseline="-20299" dirty="0">
                <a:latin typeface="Cambria Math"/>
                <a:cs typeface="Cambria Math"/>
              </a:rPr>
              <a:t>𝒚</a:t>
            </a:r>
            <a:r>
              <a:rPr sz="1900" spc="-180" dirty="0">
                <a:latin typeface="Cambria Math"/>
                <a:cs typeface="Cambria Math"/>
              </a:rPr>
              <a:t>(+)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1000" y="3119628"/>
            <a:ext cx="2673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dirty="0">
                <a:latin typeface="Cambria Math"/>
                <a:cs typeface="Cambria Math"/>
              </a:rPr>
              <a:t>𝑁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42109" y="3335175"/>
            <a:ext cx="7840345" cy="288163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32740" indent="-320040">
              <a:spcBef>
                <a:spcPts val="45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dirty="0">
                <a:latin typeface="Calibri"/>
                <a:cs typeface="Calibri"/>
              </a:rPr>
              <a:t>(2)</a:t>
            </a:r>
            <a:r>
              <a:rPr sz="3000" b="1" spc="-15" dirty="0"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Binary </a:t>
            </a:r>
            <a:r>
              <a:rPr sz="3000" b="1" spc="-10" dirty="0">
                <a:latin typeface="Calibri"/>
                <a:cs typeface="Calibri"/>
              </a:rPr>
              <a:t>classification</a:t>
            </a:r>
            <a:endParaRPr sz="3000">
              <a:latin typeface="Calibri"/>
              <a:cs typeface="Calibri"/>
            </a:endParaRPr>
          </a:p>
          <a:p>
            <a:pPr marL="625475" lvl="1" indent="-274955">
              <a:spcBef>
                <a:spcPts val="30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latin typeface="Calibri"/>
                <a:cs typeface="Calibri"/>
              </a:rPr>
              <a:t>Metrics </a:t>
            </a:r>
            <a:r>
              <a:rPr sz="2600" spc="-10" dirty="0">
                <a:latin typeface="Calibri"/>
                <a:cs typeface="Calibri"/>
              </a:rPr>
              <a:t>sensitive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classification </a:t>
            </a:r>
            <a:r>
              <a:rPr sz="2600" spc="-10" dirty="0">
                <a:latin typeface="Calibri"/>
                <a:cs typeface="Calibri"/>
              </a:rPr>
              <a:t>threshold</a:t>
            </a:r>
            <a:endParaRPr sz="2600">
              <a:latin typeface="Calibri"/>
              <a:cs typeface="Calibri"/>
            </a:endParaRPr>
          </a:p>
          <a:p>
            <a:pPr marL="890905" lvl="2" indent="-229235">
              <a:spcBef>
                <a:spcPts val="28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200" b="1" spc="-5" dirty="0">
                <a:solidFill>
                  <a:srgbClr val="60B5CC"/>
                </a:solidFill>
                <a:latin typeface="Calibri"/>
                <a:cs typeface="Calibri"/>
              </a:rPr>
              <a:t>Accuracy</a:t>
            </a:r>
            <a:endParaRPr sz="2200">
              <a:latin typeface="Calibri"/>
              <a:cs typeface="Calibri"/>
            </a:endParaRPr>
          </a:p>
          <a:p>
            <a:pPr marL="890905" lvl="2" indent="-229235">
              <a:spcBef>
                <a:spcPts val="26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200" b="1" spc="-5" dirty="0">
                <a:solidFill>
                  <a:srgbClr val="60B5CC"/>
                </a:solidFill>
                <a:latin typeface="Calibri"/>
                <a:cs typeface="Calibri"/>
              </a:rPr>
              <a:t>Precision</a:t>
            </a:r>
            <a:r>
              <a:rPr sz="2200" b="1" spc="-2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60B5CC"/>
                </a:solidFill>
                <a:latin typeface="Calibri"/>
                <a:cs typeface="Calibri"/>
              </a:rPr>
              <a:t>/</a:t>
            </a:r>
            <a:r>
              <a:rPr sz="2200" b="1" spc="-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60B5CC"/>
                </a:solidFill>
                <a:latin typeface="Calibri"/>
                <a:cs typeface="Calibri"/>
              </a:rPr>
              <a:t>Recall</a:t>
            </a:r>
            <a:endParaRPr sz="2200">
              <a:latin typeface="Calibri"/>
              <a:cs typeface="Calibri"/>
            </a:endParaRPr>
          </a:p>
          <a:p>
            <a:pPr marL="890905" lvl="2" indent="-229235">
              <a:spcBef>
                <a:spcPts val="26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200" spc="-5" dirty="0">
                <a:latin typeface="Calibri"/>
                <a:cs typeface="Calibri"/>
              </a:rPr>
              <a:t>If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range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prediction</a:t>
            </a:r>
            <a:r>
              <a:rPr sz="2200" spc="-5" dirty="0">
                <a:latin typeface="Calibri"/>
                <a:cs typeface="Calibri"/>
              </a:rPr>
              <a:t> is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[0,1]</a:t>
            </a:r>
            <a:r>
              <a:rPr sz="2200" spc="-5" dirty="0">
                <a:latin typeface="Calibri"/>
                <a:cs typeface="Calibri"/>
              </a:rPr>
              <a:t>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will use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0.5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threshold</a:t>
            </a:r>
            <a:endParaRPr sz="2200">
              <a:latin typeface="Calibri"/>
              <a:cs typeface="Calibri"/>
            </a:endParaRPr>
          </a:p>
          <a:p>
            <a:pPr marL="625475" lvl="1" indent="-274955">
              <a:spcBef>
                <a:spcPts val="3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latin typeface="Calibri"/>
                <a:cs typeface="Calibri"/>
              </a:rPr>
              <a:t>Metric </a:t>
            </a:r>
            <a:r>
              <a:rPr sz="2600" spc="-10" dirty="0">
                <a:latin typeface="Calibri"/>
                <a:cs typeface="Calibri"/>
              </a:rPr>
              <a:t>Agnostic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classification </a:t>
            </a:r>
            <a:r>
              <a:rPr sz="2600" spc="-10" dirty="0">
                <a:latin typeface="Calibri"/>
                <a:cs typeface="Calibri"/>
              </a:rPr>
              <a:t>threshold</a:t>
            </a:r>
            <a:endParaRPr sz="2600">
              <a:latin typeface="Calibri"/>
              <a:cs typeface="Calibri"/>
            </a:endParaRPr>
          </a:p>
          <a:p>
            <a:pPr marL="890905" lvl="2" indent="-229235">
              <a:spcBef>
                <a:spcPts val="28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200" b="1" spc="-10" dirty="0">
                <a:solidFill>
                  <a:srgbClr val="C00000"/>
                </a:solidFill>
                <a:latin typeface="Calibri"/>
                <a:cs typeface="Calibri"/>
              </a:rPr>
              <a:t>ROC</a:t>
            </a:r>
            <a:r>
              <a:rPr sz="22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C00000"/>
                </a:solidFill>
                <a:latin typeface="Calibri"/>
                <a:cs typeface="Calibri"/>
              </a:rPr>
              <a:t>AUC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887D6CC-B20C-42B2-96F2-259ABD2AB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40" y="1007744"/>
            <a:ext cx="8610133" cy="55350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1375"/>
            <a:ext cx="7772400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7723"/>
            <a:ext cx="17614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Accuracy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6464" y="2186939"/>
            <a:ext cx="2540000" cy="25400"/>
          </a:xfrm>
          <a:custGeom>
            <a:avLst/>
            <a:gdLst/>
            <a:ahLst/>
            <a:cxnLst/>
            <a:rect l="l" t="t" r="r" b="b"/>
            <a:pathLst>
              <a:path w="2540000" h="25400">
                <a:moveTo>
                  <a:pt x="2540000" y="0"/>
                </a:moveTo>
                <a:lnTo>
                  <a:pt x="0" y="0"/>
                </a:lnTo>
                <a:lnTo>
                  <a:pt x="0" y="25400"/>
                </a:lnTo>
                <a:lnTo>
                  <a:pt x="2540000" y="25400"/>
                </a:lnTo>
                <a:lnTo>
                  <a:pt x="254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64330" y="1739900"/>
            <a:ext cx="1130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TP</a:t>
            </a:r>
            <a:r>
              <a:rPr sz="2400" spc="-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TN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2109" y="2175764"/>
            <a:ext cx="436943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8005">
              <a:lnSpc>
                <a:spcPts val="283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TP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TN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FP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FN</a:t>
            </a:r>
            <a:endParaRPr sz="2400">
              <a:latin typeface="Cambria Math"/>
              <a:cs typeface="Cambria Math"/>
            </a:endParaRPr>
          </a:p>
          <a:p>
            <a:pPr marL="332740" indent="-320040">
              <a:lnSpc>
                <a:spcPts val="3180"/>
              </a:lnSpc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Precision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(P):</a:t>
            </a:r>
            <a:endParaRPr sz="2800">
              <a:latin typeface="Calibri"/>
              <a:cs typeface="Calibri"/>
            </a:endParaRPr>
          </a:p>
          <a:p>
            <a:pPr marR="308610" algn="r">
              <a:lnSpc>
                <a:spcPts val="2745"/>
              </a:lnSpc>
            </a:pPr>
            <a:r>
              <a:rPr sz="2400" dirty="0">
                <a:latin typeface="Cambria Math"/>
                <a:cs typeface="Cambria Math"/>
              </a:rPr>
              <a:t>TP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5579" y="1739900"/>
            <a:ext cx="1530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569" baseline="-41666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TP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TN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0164" y="2186939"/>
            <a:ext cx="1181100" cy="25400"/>
          </a:xfrm>
          <a:custGeom>
            <a:avLst/>
            <a:gdLst/>
            <a:ahLst/>
            <a:cxnLst/>
            <a:rect l="l" t="t" r="r" b="b"/>
            <a:pathLst>
              <a:path w="1181100" h="25400">
                <a:moveTo>
                  <a:pt x="1181099" y="0"/>
                </a:moveTo>
                <a:lnTo>
                  <a:pt x="0" y="0"/>
                </a:lnTo>
                <a:lnTo>
                  <a:pt x="0" y="25400"/>
                </a:lnTo>
                <a:lnTo>
                  <a:pt x="1181099" y="25400"/>
                </a:lnTo>
                <a:lnTo>
                  <a:pt x="1181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2639" y="2175764"/>
            <a:ext cx="1204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|Dataset|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90464" y="3368040"/>
            <a:ext cx="1054100" cy="25400"/>
          </a:xfrm>
          <a:custGeom>
            <a:avLst/>
            <a:gdLst/>
            <a:ahLst/>
            <a:cxnLst/>
            <a:rect l="l" t="t" r="r" b="b"/>
            <a:pathLst>
              <a:path w="1054100" h="25400">
                <a:moveTo>
                  <a:pt x="1054099" y="0"/>
                </a:moveTo>
                <a:lnTo>
                  <a:pt x="0" y="0"/>
                </a:lnTo>
                <a:lnTo>
                  <a:pt x="0" y="25400"/>
                </a:lnTo>
                <a:lnTo>
                  <a:pt x="1054099" y="25400"/>
                </a:lnTo>
                <a:lnTo>
                  <a:pt x="105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78399" y="3355340"/>
            <a:ext cx="1078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TP</a:t>
            </a:r>
            <a:r>
              <a:rPr sz="2400" spc="-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5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FP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2109" y="3645915"/>
            <a:ext cx="1820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Recall</a:t>
            </a:r>
            <a:r>
              <a:rPr sz="2800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(R):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77764" y="4485640"/>
            <a:ext cx="1092200" cy="25400"/>
          </a:xfrm>
          <a:custGeom>
            <a:avLst/>
            <a:gdLst/>
            <a:ahLst/>
            <a:cxnLst/>
            <a:rect l="l" t="t" r="r" b="b"/>
            <a:pathLst>
              <a:path w="1092200" h="25400">
                <a:moveTo>
                  <a:pt x="1092199" y="0"/>
                </a:moveTo>
                <a:lnTo>
                  <a:pt x="0" y="0"/>
                </a:lnTo>
                <a:lnTo>
                  <a:pt x="0" y="25400"/>
                </a:lnTo>
                <a:lnTo>
                  <a:pt x="1092199" y="25400"/>
                </a:lnTo>
                <a:lnTo>
                  <a:pt x="1092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04764" y="5603240"/>
            <a:ext cx="812800" cy="25400"/>
          </a:xfrm>
          <a:custGeom>
            <a:avLst/>
            <a:gdLst/>
            <a:ahLst/>
            <a:cxnLst/>
            <a:rect l="l" t="t" r="r" b="b"/>
            <a:pathLst>
              <a:path w="812800" h="25400">
                <a:moveTo>
                  <a:pt x="812800" y="0"/>
                </a:moveTo>
                <a:lnTo>
                  <a:pt x="0" y="0"/>
                </a:lnTo>
                <a:lnTo>
                  <a:pt x="0" y="25400"/>
                </a:lnTo>
                <a:lnTo>
                  <a:pt x="812800" y="25400"/>
                </a:lnTo>
                <a:lnTo>
                  <a:pt x="812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42109" y="3967988"/>
            <a:ext cx="5249545" cy="270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1210" marR="822325" indent="366395">
              <a:lnSpc>
                <a:spcPct val="1192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TP 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TP</a:t>
            </a:r>
            <a:r>
              <a:rPr sz="2400" spc="-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5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FN</a:t>
            </a:r>
            <a:endParaRPr sz="2400">
              <a:latin typeface="Cambria Math"/>
              <a:cs typeface="Cambria Math"/>
            </a:endParaRPr>
          </a:p>
          <a:p>
            <a:pPr marL="332740" indent="-320040">
              <a:lnSpc>
                <a:spcPts val="2630"/>
              </a:lnSpc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F1-Score:</a:t>
            </a:r>
            <a:endParaRPr sz="2800">
              <a:latin typeface="Calibri"/>
              <a:cs typeface="Calibri"/>
            </a:endParaRPr>
          </a:p>
          <a:p>
            <a:pPr marL="2501900" algn="ctr">
              <a:lnSpc>
                <a:spcPts val="2745"/>
              </a:lnSpc>
            </a:pPr>
            <a:r>
              <a:rPr sz="2400" spc="-5" dirty="0">
                <a:latin typeface="Cambria Math"/>
                <a:cs typeface="Cambria Math"/>
              </a:rPr>
              <a:t>2P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∗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R</a:t>
            </a:r>
            <a:endParaRPr sz="2400">
              <a:latin typeface="Cambria Math"/>
              <a:cs typeface="Cambria Math"/>
            </a:endParaRPr>
          </a:p>
          <a:p>
            <a:pPr marL="2501900" algn="ctr">
              <a:spcBef>
                <a:spcPts val="550"/>
              </a:spcBef>
            </a:pPr>
            <a:r>
              <a:rPr sz="2400" dirty="0">
                <a:latin typeface="Cambria Math"/>
                <a:cs typeface="Cambria Math"/>
              </a:rPr>
              <a:t>P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R</a:t>
            </a:r>
            <a:endParaRPr sz="2400">
              <a:latin typeface="Cambria Math"/>
              <a:cs typeface="Cambria Math"/>
            </a:endParaRPr>
          </a:p>
          <a:p>
            <a:pPr>
              <a:spcBef>
                <a:spcPts val="40"/>
              </a:spcBef>
            </a:pPr>
            <a:endParaRPr sz="2750">
              <a:latin typeface="Cambria Math"/>
              <a:cs typeface="Cambria Math"/>
            </a:endParaRPr>
          </a:p>
          <a:p>
            <a:pPr marL="2533650" algn="ctr"/>
            <a:r>
              <a:rPr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Sklearn</a:t>
            </a:r>
            <a:r>
              <a:rPr u="sng" spc="-8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Classification</a:t>
            </a:r>
            <a:r>
              <a:rPr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Report</a:t>
            </a:r>
            <a:endParaRPr>
              <a:latin typeface="Corbel"/>
              <a:cs typeface="Corbe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0070" y="3743485"/>
            <a:ext cx="3011158" cy="173752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919724" y="3108452"/>
            <a:ext cx="2190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Confusion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matrix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2"/>
            <a:ext cx="5309616" cy="5273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1"/>
            <a:ext cx="7715884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2740" marR="5080" indent="-320040">
              <a:lnSpc>
                <a:spcPct val="100299"/>
              </a:lnSpc>
              <a:spcBef>
                <a:spcPts val="8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ROC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Curve: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Captures</a:t>
            </a:r>
            <a:r>
              <a:rPr sz="3200" dirty="0">
                <a:latin typeface="Calibri"/>
                <a:cs typeface="Calibri"/>
              </a:rPr>
              <a:t> 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tradeoff</a:t>
            </a:r>
            <a:r>
              <a:rPr sz="3200" dirty="0">
                <a:latin typeface="Calibri"/>
                <a:cs typeface="Calibri"/>
              </a:rPr>
              <a:t> in </a:t>
            </a:r>
            <a:r>
              <a:rPr sz="3200" spc="-5" dirty="0">
                <a:latin typeface="Calibri"/>
                <a:cs typeface="Calibri"/>
              </a:rPr>
              <a:t>TPR</a:t>
            </a:r>
            <a:r>
              <a:rPr sz="3200" dirty="0">
                <a:latin typeface="Calibri"/>
                <a:cs typeface="Calibri"/>
              </a:rPr>
              <a:t> and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FPR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as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classification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threshold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is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varied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binary </a:t>
            </a:r>
            <a:r>
              <a:rPr sz="3200" b="1" spc="-30" dirty="0">
                <a:solidFill>
                  <a:srgbClr val="C00000"/>
                </a:solidFill>
                <a:latin typeface="Calibri"/>
                <a:cs typeface="Calibri"/>
              </a:rPr>
              <a:t>classifier.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2957" y="2939046"/>
            <a:ext cx="3349041" cy="324818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30122" y="3696716"/>
            <a:ext cx="20599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  <a:latin typeface="Cambria Math"/>
                <a:cs typeface="Cambria Math"/>
              </a:rPr>
              <a:t>TPR</a:t>
            </a:r>
            <a:r>
              <a:rPr sz="2400" spc="10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sz="2400" spc="10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mbria Math"/>
                <a:cs typeface="Cambria Math"/>
              </a:rPr>
              <a:t>Recall</a:t>
            </a:r>
            <a:r>
              <a:rPr sz="2400" spc="11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31730" y="3914026"/>
            <a:ext cx="1092200" cy="25400"/>
          </a:xfrm>
          <a:custGeom>
            <a:avLst/>
            <a:gdLst/>
            <a:ahLst/>
            <a:cxnLst/>
            <a:rect l="l" t="t" r="r" b="b"/>
            <a:pathLst>
              <a:path w="1092200" h="25400">
                <a:moveTo>
                  <a:pt x="1092200" y="0"/>
                </a:moveTo>
                <a:lnTo>
                  <a:pt x="0" y="0"/>
                </a:lnTo>
                <a:lnTo>
                  <a:pt x="0" y="25400"/>
                </a:lnTo>
                <a:lnTo>
                  <a:pt x="1092200" y="25400"/>
                </a:lnTo>
                <a:lnTo>
                  <a:pt x="1092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681932" y="3468116"/>
            <a:ext cx="379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TP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14967" y="3900932"/>
            <a:ext cx="1113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TP</a:t>
            </a:r>
            <a:r>
              <a:rPr sz="2400" spc="-4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+</a:t>
            </a:r>
            <a:r>
              <a:rPr sz="2400" spc="-5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mbria Math"/>
                <a:cs typeface="Cambria Math"/>
              </a:rPr>
              <a:t>FN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25370" y="4843302"/>
            <a:ext cx="1092200" cy="25400"/>
          </a:xfrm>
          <a:custGeom>
            <a:avLst/>
            <a:gdLst/>
            <a:ahLst/>
            <a:cxnLst/>
            <a:rect l="l" t="t" r="r" b="b"/>
            <a:pathLst>
              <a:path w="1092200" h="25400">
                <a:moveTo>
                  <a:pt x="1092200" y="0"/>
                </a:moveTo>
                <a:lnTo>
                  <a:pt x="0" y="0"/>
                </a:lnTo>
                <a:lnTo>
                  <a:pt x="0" y="25400"/>
                </a:lnTo>
                <a:lnTo>
                  <a:pt x="1092200" y="25400"/>
                </a:lnTo>
                <a:lnTo>
                  <a:pt x="10922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61759" y="4830571"/>
            <a:ext cx="2085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spc="-7" baseline="37037" dirty="0">
                <a:solidFill>
                  <a:srgbClr val="C00000"/>
                </a:solidFill>
                <a:latin typeface="Cambria Math"/>
                <a:cs typeface="Cambria Math"/>
              </a:rPr>
              <a:t>FPR</a:t>
            </a:r>
            <a:r>
              <a:rPr sz="3600" spc="157" baseline="37037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600" baseline="37037" dirty="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sz="3600" spc="165" baseline="37037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mbria Math"/>
                <a:cs typeface="Cambria Math"/>
              </a:rPr>
              <a:t>FP</a:t>
            </a:r>
            <a:r>
              <a:rPr sz="2400" spc="-2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+</a:t>
            </a:r>
            <a:r>
              <a:rPr sz="2400" spc="-2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TN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4654" y="4397755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  <a:latin typeface="Cambria Math"/>
                <a:cs typeface="Cambria Math"/>
              </a:rPr>
              <a:t>FP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51401" y="5506211"/>
            <a:ext cx="28225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10" dirty="0">
                <a:solidFill>
                  <a:srgbClr val="00B050"/>
                </a:solidFill>
                <a:latin typeface="Calibri"/>
                <a:cs typeface="Calibri"/>
              </a:rPr>
              <a:t>Note: </a:t>
            </a:r>
            <a:r>
              <a:rPr sz="2000" dirty="0">
                <a:solidFill>
                  <a:srgbClr val="00B050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B48200"/>
                </a:solidFill>
                <a:latin typeface="Calibri"/>
                <a:cs typeface="Calibri"/>
              </a:rPr>
              <a:t>dashed line </a:t>
            </a:r>
            <a:r>
              <a:rPr sz="2000" dirty="0">
                <a:solidFill>
                  <a:srgbClr val="B482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B050"/>
                </a:solidFill>
                <a:latin typeface="Calibri"/>
                <a:cs typeface="Calibri"/>
              </a:rPr>
              <a:t>represents </a:t>
            </a:r>
            <a:r>
              <a:rPr sz="2000" b="1" spc="-5" dirty="0">
                <a:solidFill>
                  <a:srgbClr val="00B050"/>
                </a:solidFill>
                <a:latin typeface="Calibri"/>
                <a:cs typeface="Calibri"/>
              </a:rPr>
              <a:t>performance of </a:t>
            </a:r>
            <a:r>
              <a:rPr sz="2000" b="1" spc="-4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sz="2000" b="1" spc="-10" dirty="0">
                <a:solidFill>
                  <a:srgbClr val="00B050"/>
                </a:solidFill>
                <a:latin typeface="Calibri"/>
                <a:cs typeface="Calibri"/>
              </a:rPr>
              <a:t> random </a:t>
            </a:r>
            <a:r>
              <a:rPr sz="2000" b="1" spc="-5" dirty="0">
                <a:solidFill>
                  <a:srgbClr val="00B050"/>
                </a:solidFill>
                <a:latin typeface="Calibri"/>
                <a:cs typeface="Calibri"/>
              </a:rPr>
              <a:t>classifier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69162" y="6091428"/>
            <a:ext cx="17741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5" dirty="0">
                <a:solidFill>
                  <a:srgbClr val="A6A6A6"/>
                </a:solidFill>
                <a:latin typeface="Corbel"/>
                <a:cs typeface="Corbel"/>
              </a:rPr>
              <a:t>I</a:t>
            </a:r>
            <a:r>
              <a:rPr sz="1400" dirty="0">
                <a:solidFill>
                  <a:srgbClr val="A6A6A6"/>
                </a:solidFill>
                <a:latin typeface="Corbel"/>
                <a:cs typeface="Corbel"/>
              </a:rPr>
              <a:t>ma</a:t>
            </a:r>
            <a:r>
              <a:rPr sz="1400" spc="-10" dirty="0">
                <a:solidFill>
                  <a:srgbClr val="A6A6A6"/>
                </a:solidFill>
                <a:latin typeface="Corbel"/>
                <a:cs typeface="Corbel"/>
              </a:rPr>
              <a:t>g</a:t>
            </a:r>
            <a:r>
              <a:rPr sz="1400" dirty="0">
                <a:solidFill>
                  <a:srgbClr val="A6A6A6"/>
                </a:solidFill>
                <a:latin typeface="Corbel"/>
                <a:cs typeface="Corbel"/>
              </a:rPr>
              <a:t>e</a:t>
            </a:r>
            <a:r>
              <a:rPr sz="1400" spc="-6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400" spc="-5" dirty="0">
                <a:solidFill>
                  <a:srgbClr val="A6A6A6"/>
                </a:solidFill>
                <a:latin typeface="Corbel"/>
                <a:cs typeface="Corbel"/>
              </a:rPr>
              <a:t>C</a:t>
            </a:r>
            <a:r>
              <a:rPr sz="1400" spc="5" dirty="0">
                <a:solidFill>
                  <a:srgbClr val="A6A6A6"/>
                </a:solidFill>
                <a:latin typeface="Corbel"/>
                <a:cs typeface="Corbel"/>
              </a:rPr>
              <a:t>r</a:t>
            </a:r>
            <a:r>
              <a:rPr sz="1400" dirty="0">
                <a:solidFill>
                  <a:srgbClr val="A6A6A6"/>
                </a:solidFill>
                <a:latin typeface="Corbel"/>
                <a:cs typeface="Corbel"/>
              </a:rPr>
              <a:t>edit:</a:t>
            </a:r>
            <a:r>
              <a:rPr sz="1400" spc="-7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Wi</a:t>
            </a:r>
            <a:r>
              <a:rPr sz="14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k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i</a:t>
            </a:r>
            <a:r>
              <a:rPr sz="14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p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edia</a:t>
            </a:r>
            <a:endParaRPr sz="1400">
              <a:latin typeface="Corbel"/>
              <a:cs typeface="Corbe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05735" y="6168644"/>
            <a:ext cx="551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  <a:latin typeface="Cambria Math"/>
                <a:cs typeface="Cambria Math"/>
              </a:rPr>
              <a:t>FPR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54502" y="4214876"/>
            <a:ext cx="568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T</a:t>
            </a:r>
            <a:r>
              <a:rPr sz="2400" spc="-5" dirty="0">
                <a:solidFill>
                  <a:srgbClr val="C00000"/>
                </a:solidFill>
                <a:latin typeface="Cambria Math"/>
                <a:cs typeface="Cambria Math"/>
              </a:rPr>
              <a:t>P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R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2"/>
            <a:ext cx="5376672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76454" y="3582103"/>
            <a:ext cx="1078865" cy="942340"/>
            <a:chOff x="3352453" y="3582103"/>
            <a:chExt cx="1078865" cy="9423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453" y="3582103"/>
              <a:ext cx="1031140" cy="9420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33760" y="3740353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3761" y="374035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68493" y="3408504"/>
            <a:ext cx="1304925" cy="6379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88620" marR="106045" indent="-275590">
              <a:spcBef>
                <a:spcPts val="175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000" b="1" spc="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ic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ion 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head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69045" y="3403790"/>
            <a:ext cx="1405890" cy="4860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112395">
              <a:spcBef>
                <a:spcPts val="1390"/>
              </a:spcBef>
            </a:pPr>
            <a:r>
              <a:rPr sz="2000" b="1" spc="-5" dirty="0">
                <a:latin typeface="Calibri"/>
                <a:cs typeface="Calibri"/>
              </a:rPr>
              <a:t>Predictions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53741" y="3408504"/>
            <a:ext cx="846455" cy="48410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L="91440">
              <a:spcBef>
                <a:spcPts val="1375"/>
              </a:spcBef>
            </a:pP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48602" y="4592341"/>
            <a:ext cx="1405890" cy="63991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60985" marR="254000" indent="217170">
              <a:spcBef>
                <a:spcPts val="190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Loss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 func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48602" y="2129478"/>
            <a:ext cx="1405890" cy="63991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11785" marR="143510" indent="-161290">
              <a:spcBef>
                <a:spcPts val="190"/>
              </a:spcBef>
            </a:pPr>
            <a:r>
              <a:rPr sz="2000" b="1" spc="-5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al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io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n 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metrics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4243" y="3689926"/>
            <a:ext cx="816769" cy="104312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151797" y="2566291"/>
            <a:ext cx="1221740" cy="10143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153670" marR="142240">
              <a:spcBef>
                <a:spcPts val="710"/>
              </a:spcBef>
            </a:pPr>
            <a:r>
              <a:rPr sz="2000" b="1" spc="-10" dirty="0">
                <a:latin typeface="Calibri"/>
                <a:cs typeface="Calibri"/>
              </a:rPr>
              <a:t>Graph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Neural </a:t>
            </a:r>
            <a:r>
              <a:rPr sz="2000" b="1" spc="-5" dirty="0">
                <a:latin typeface="Calibri"/>
                <a:cs typeface="Calibri"/>
              </a:rPr>
              <a:t> N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t</a:t>
            </a:r>
            <a:r>
              <a:rPr sz="2000" b="1" spc="-20" dirty="0">
                <a:latin typeface="Calibri"/>
                <a:cs typeface="Calibri"/>
              </a:rPr>
              <a:t>w</a:t>
            </a:r>
            <a:r>
              <a:rPr sz="2000" b="1" spc="-5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rk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63018" y="3728661"/>
            <a:ext cx="109855" cy="323215"/>
            <a:chOff x="3339017" y="3728660"/>
            <a:chExt cx="109855" cy="323215"/>
          </a:xfrm>
        </p:grpSpPr>
        <p:sp>
          <p:nvSpPr>
            <p:cNvPr id="15" name="object 15"/>
            <p:cNvSpPr/>
            <p:nvPr/>
          </p:nvSpPr>
          <p:spPr>
            <a:xfrm>
              <a:off x="3351717" y="374136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51717" y="374136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42217" y="2566292"/>
            <a:ext cx="1405890" cy="7284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67945" marR="36830" indent="362585">
              <a:spcBef>
                <a:spcPts val="880"/>
              </a:spcBef>
            </a:pPr>
            <a:r>
              <a:rPr sz="2000" b="1" spc="-5" dirty="0">
                <a:latin typeface="Calibri"/>
                <a:cs typeface="Calibri"/>
              </a:rPr>
              <a:t>Node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m</a:t>
            </a:r>
            <a:r>
              <a:rPr sz="2000" b="1" dirty="0">
                <a:latin typeface="Calibri"/>
                <a:cs typeface="Calibri"/>
              </a:rPr>
              <a:t>b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d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5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ngs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58711" y="3703552"/>
            <a:ext cx="310515" cy="85725"/>
          </a:xfrm>
          <a:custGeom>
            <a:avLst/>
            <a:gdLst/>
            <a:ahLst/>
            <a:cxnLst/>
            <a:rect l="l" t="t" r="r" b="b"/>
            <a:pathLst>
              <a:path w="310514" h="85725">
                <a:moveTo>
                  <a:pt x="282694" y="28218"/>
                </a:moveTo>
                <a:lnTo>
                  <a:pt x="246569" y="28218"/>
                </a:lnTo>
                <a:lnTo>
                  <a:pt x="253066" y="34512"/>
                </a:lnTo>
                <a:lnTo>
                  <a:pt x="253318" y="50292"/>
                </a:lnTo>
                <a:lnTo>
                  <a:pt x="247023" y="56789"/>
                </a:lnTo>
                <a:lnTo>
                  <a:pt x="224847" y="57142"/>
                </a:lnTo>
                <a:lnTo>
                  <a:pt x="225303" y="85714"/>
                </a:lnTo>
                <a:lnTo>
                  <a:pt x="310334" y="41492"/>
                </a:lnTo>
                <a:lnTo>
                  <a:pt x="282694" y="28218"/>
                </a:lnTo>
                <a:close/>
              </a:path>
              <a:path w="310514" h="85725">
                <a:moveTo>
                  <a:pt x="224392" y="28571"/>
                </a:moveTo>
                <a:lnTo>
                  <a:pt x="6294" y="32045"/>
                </a:lnTo>
                <a:lnTo>
                  <a:pt x="0" y="38543"/>
                </a:lnTo>
                <a:lnTo>
                  <a:pt x="251" y="54322"/>
                </a:lnTo>
                <a:lnTo>
                  <a:pt x="6748" y="60617"/>
                </a:lnTo>
                <a:lnTo>
                  <a:pt x="224847" y="57142"/>
                </a:lnTo>
                <a:lnTo>
                  <a:pt x="224392" y="28571"/>
                </a:lnTo>
                <a:close/>
              </a:path>
              <a:path w="310514" h="85725">
                <a:moveTo>
                  <a:pt x="246569" y="28218"/>
                </a:moveTo>
                <a:lnTo>
                  <a:pt x="224392" y="28571"/>
                </a:lnTo>
                <a:lnTo>
                  <a:pt x="224847" y="57142"/>
                </a:lnTo>
                <a:lnTo>
                  <a:pt x="247023" y="56789"/>
                </a:lnTo>
                <a:lnTo>
                  <a:pt x="253318" y="50292"/>
                </a:lnTo>
                <a:lnTo>
                  <a:pt x="253066" y="34512"/>
                </a:lnTo>
                <a:lnTo>
                  <a:pt x="246569" y="28218"/>
                </a:lnTo>
                <a:close/>
              </a:path>
              <a:path w="310514" h="85725">
                <a:moveTo>
                  <a:pt x="223937" y="0"/>
                </a:moveTo>
                <a:lnTo>
                  <a:pt x="224392" y="28571"/>
                </a:lnTo>
                <a:lnTo>
                  <a:pt x="246569" y="28218"/>
                </a:lnTo>
                <a:lnTo>
                  <a:pt x="282694" y="28218"/>
                </a:lnTo>
                <a:lnTo>
                  <a:pt x="223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56156" y="2811984"/>
            <a:ext cx="1437005" cy="612775"/>
          </a:xfrm>
          <a:custGeom>
            <a:avLst/>
            <a:gdLst/>
            <a:ahLst/>
            <a:cxnLst/>
            <a:rect l="l" t="t" r="r" b="b"/>
            <a:pathLst>
              <a:path w="1437004" h="612775">
                <a:moveTo>
                  <a:pt x="595287" y="0"/>
                </a:moveTo>
                <a:lnTo>
                  <a:pt x="504685" y="31267"/>
                </a:lnTo>
                <a:lnTo>
                  <a:pt x="525094" y="51257"/>
                </a:lnTo>
                <a:lnTo>
                  <a:pt x="0" y="587451"/>
                </a:lnTo>
                <a:lnTo>
                  <a:pt x="101" y="596493"/>
                </a:lnTo>
                <a:lnTo>
                  <a:pt x="11366" y="607542"/>
                </a:lnTo>
                <a:lnTo>
                  <a:pt x="20421" y="607441"/>
                </a:lnTo>
                <a:lnTo>
                  <a:pt x="545515" y="71247"/>
                </a:lnTo>
                <a:lnTo>
                  <a:pt x="565937" y="91236"/>
                </a:lnTo>
                <a:lnTo>
                  <a:pt x="583920" y="35318"/>
                </a:lnTo>
                <a:lnTo>
                  <a:pt x="595287" y="0"/>
                </a:lnTo>
                <a:close/>
              </a:path>
              <a:path w="1437004" h="612775">
                <a:moveTo>
                  <a:pt x="1436789" y="598500"/>
                </a:moveTo>
                <a:lnTo>
                  <a:pt x="1435354" y="589572"/>
                </a:lnTo>
                <a:lnTo>
                  <a:pt x="673138" y="38646"/>
                </a:lnTo>
                <a:lnTo>
                  <a:pt x="682523" y="25654"/>
                </a:lnTo>
                <a:lnTo>
                  <a:pt x="689876" y="15481"/>
                </a:lnTo>
                <a:lnTo>
                  <a:pt x="595287" y="0"/>
                </a:lnTo>
                <a:lnTo>
                  <a:pt x="639660" y="84963"/>
                </a:lnTo>
                <a:lnTo>
                  <a:pt x="656399" y="61798"/>
                </a:lnTo>
                <a:lnTo>
                  <a:pt x="1418615" y="612724"/>
                </a:lnTo>
                <a:lnTo>
                  <a:pt x="1427543" y="611289"/>
                </a:lnTo>
                <a:lnTo>
                  <a:pt x="1436789" y="598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55939" y="4070351"/>
            <a:ext cx="1437640" cy="522605"/>
          </a:xfrm>
          <a:custGeom>
            <a:avLst/>
            <a:gdLst/>
            <a:ahLst/>
            <a:cxnLst/>
            <a:rect l="l" t="t" r="r" b="b"/>
            <a:pathLst>
              <a:path w="1437640" h="522604">
                <a:moveTo>
                  <a:pt x="595503" y="521995"/>
                </a:moveTo>
                <a:lnTo>
                  <a:pt x="582764" y="490956"/>
                </a:lnTo>
                <a:lnTo>
                  <a:pt x="559117" y="433324"/>
                </a:lnTo>
                <a:lnTo>
                  <a:pt x="540321" y="454850"/>
                </a:lnTo>
                <a:lnTo>
                  <a:pt x="19405" y="0"/>
                </a:lnTo>
                <a:lnTo>
                  <a:pt x="10375" y="609"/>
                </a:lnTo>
                <a:lnTo>
                  <a:pt x="0" y="12496"/>
                </a:lnTo>
                <a:lnTo>
                  <a:pt x="609" y="21526"/>
                </a:lnTo>
                <a:lnTo>
                  <a:pt x="521525" y="476377"/>
                </a:lnTo>
                <a:lnTo>
                  <a:pt x="502742" y="497903"/>
                </a:lnTo>
                <a:lnTo>
                  <a:pt x="595503" y="521995"/>
                </a:lnTo>
                <a:close/>
              </a:path>
              <a:path w="1437640" h="522604">
                <a:moveTo>
                  <a:pt x="1437119" y="19989"/>
                </a:moveTo>
                <a:lnTo>
                  <a:pt x="1428915" y="6502"/>
                </a:lnTo>
                <a:lnTo>
                  <a:pt x="1420126" y="4356"/>
                </a:lnTo>
                <a:lnTo>
                  <a:pt x="661352" y="465277"/>
                </a:lnTo>
                <a:lnTo>
                  <a:pt x="646518" y="440855"/>
                </a:lnTo>
                <a:lnTo>
                  <a:pt x="595503" y="521995"/>
                </a:lnTo>
                <a:lnTo>
                  <a:pt x="691019" y="514121"/>
                </a:lnTo>
                <a:lnTo>
                  <a:pt x="683183" y="501218"/>
                </a:lnTo>
                <a:lnTo>
                  <a:pt x="676186" y="489699"/>
                </a:lnTo>
                <a:lnTo>
                  <a:pt x="1434973" y="28778"/>
                </a:lnTo>
                <a:lnTo>
                  <a:pt x="1437119" y="19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845107" y="3411289"/>
            <a:ext cx="4523740" cy="1350010"/>
            <a:chOff x="321107" y="3411289"/>
            <a:chExt cx="4523740" cy="1350010"/>
          </a:xfrm>
        </p:grpSpPr>
        <p:sp>
          <p:nvSpPr>
            <p:cNvPr id="22" name="object 22"/>
            <p:cNvSpPr/>
            <p:nvPr/>
          </p:nvSpPr>
          <p:spPr>
            <a:xfrm>
              <a:off x="4203065" y="4341581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03064" y="4341581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31728" y="437467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31728" y="4374669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41554" y="4395883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41553" y="4395882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73933" y="342399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73932" y="3423989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34805" y="3706952"/>
              <a:ext cx="2009775" cy="86360"/>
            </a:xfrm>
            <a:custGeom>
              <a:avLst/>
              <a:gdLst/>
              <a:ahLst/>
              <a:cxnLst/>
              <a:rect l="l" t="t" r="r" b="b"/>
              <a:pathLst>
                <a:path w="2009775" h="86360">
                  <a:moveTo>
                    <a:pt x="283400" y="43002"/>
                  </a:moveTo>
                  <a:lnTo>
                    <a:pt x="197675" y="139"/>
                  </a:lnTo>
                  <a:lnTo>
                    <a:pt x="197675" y="28714"/>
                  </a:lnTo>
                  <a:lnTo>
                    <a:pt x="14287" y="28702"/>
                  </a:lnTo>
                  <a:lnTo>
                    <a:pt x="6388" y="28714"/>
                  </a:lnTo>
                  <a:lnTo>
                    <a:pt x="0" y="35102"/>
                  </a:lnTo>
                  <a:lnTo>
                    <a:pt x="0" y="50888"/>
                  </a:lnTo>
                  <a:lnTo>
                    <a:pt x="6400" y="57277"/>
                  </a:lnTo>
                  <a:lnTo>
                    <a:pt x="197675" y="57289"/>
                  </a:lnTo>
                  <a:lnTo>
                    <a:pt x="219862" y="57277"/>
                  </a:lnTo>
                  <a:lnTo>
                    <a:pt x="197675" y="57289"/>
                  </a:lnTo>
                  <a:lnTo>
                    <a:pt x="197675" y="85864"/>
                  </a:lnTo>
                  <a:lnTo>
                    <a:pt x="254825" y="57289"/>
                  </a:lnTo>
                  <a:lnTo>
                    <a:pt x="283400" y="43002"/>
                  </a:lnTo>
                  <a:close/>
                </a:path>
                <a:path w="2009775" h="86360">
                  <a:moveTo>
                    <a:pt x="2009686" y="42811"/>
                  </a:moveTo>
                  <a:lnTo>
                    <a:pt x="1981136" y="28562"/>
                  </a:lnTo>
                  <a:lnTo>
                    <a:pt x="1923935" y="0"/>
                  </a:lnTo>
                  <a:lnTo>
                    <a:pt x="1923948" y="28575"/>
                  </a:lnTo>
                  <a:lnTo>
                    <a:pt x="1681200" y="28714"/>
                  </a:lnTo>
                  <a:lnTo>
                    <a:pt x="1674799" y="35115"/>
                  </a:lnTo>
                  <a:lnTo>
                    <a:pt x="1674812" y="50888"/>
                  </a:lnTo>
                  <a:lnTo>
                    <a:pt x="1681213" y="57289"/>
                  </a:lnTo>
                  <a:lnTo>
                    <a:pt x="1923961" y="57150"/>
                  </a:lnTo>
                  <a:lnTo>
                    <a:pt x="1923986" y="85725"/>
                  </a:lnTo>
                  <a:lnTo>
                    <a:pt x="2009686" y="42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107" y="3736034"/>
              <a:ext cx="931404" cy="102510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679488" y="2566291"/>
            <a:ext cx="1221740" cy="71622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263525" marR="304165" indent="40005">
              <a:spcBef>
                <a:spcPts val="785"/>
              </a:spcBef>
            </a:pPr>
            <a:r>
              <a:rPr sz="2000" b="1" dirty="0">
                <a:latin typeface="Calibri"/>
                <a:cs typeface="Calibri"/>
              </a:rPr>
              <a:t>Input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G</a:t>
            </a:r>
            <a:r>
              <a:rPr sz="2000" b="1" spc="-45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ph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577473" y="2359886"/>
            <a:ext cx="4615815" cy="2760345"/>
            <a:chOff x="53472" y="2359885"/>
            <a:chExt cx="4615815" cy="2760345"/>
          </a:xfrm>
        </p:grpSpPr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0628" y="3707080"/>
              <a:ext cx="217168" cy="857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6172" y="2372585"/>
              <a:ext cx="4590415" cy="2734945"/>
            </a:xfrm>
            <a:custGeom>
              <a:avLst/>
              <a:gdLst/>
              <a:ahLst/>
              <a:cxnLst/>
              <a:rect l="l" t="t" r="r" b="b"/>
              <a:pathLst>
                <a:path w="4590415" h="2734945">
                  <a:moveTo>
                    <a:pt x="0" y="0"/>
                  </a:moveTo>
                  <a:lnTo>
                    <a:pt x="4590047" y="0"/>
                  </a:lnTo>
                  <a:lnTo>
                    <a:pt x="4590047" y="2734819"/>
                  </a:lnTo>
                  <a:lnTo>
                    <a:pt x="0" y="27348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 idx="4294967295"/>
          </p:nvPr>
        </p:nvSpPr>
        <p:spPr>
          <a:xfrm>
            <a:off x="1199848" y="1660791"/>
            <a:ext cx="4765553" cy="45243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</a:rPr>
              <a:t>So</a:t>
            </a:r>
            <a:r>
              <a:rPr sz="2800" spc="-15" dirty="0">
                <a:solidFill>
                  <a:srgbClr val="C00000"/>
                </a:solidFill>
              </a:rPr>
              <a:t> far</a:t>
            </a:r>
            <a:r>
              <a:rPr sz="2800" dirty="0">
                <a:solidFill>
                  <a:srgbClr val="C00000"/>
                </a:solidFill>
              </a:rPr>
              <a:t> </a:t>
            </a:r>
            <a:r>
              <a:rPr sz="2800" spc="-10" dirty="0">
                <a:solidFill>
                  <a:srgbClr val="C00000"/>
                </a:solidFill>
              </a:rPr>
              <a:t>what</a:t>
            </a:r>
            <a:r>
              <a:rPr sz="2800" dirty="0">
                <a:solidFill>
                  <a:srgbClr val="C00000"/>
                </a:solidFill>
              </a:rPr>
              <a:t> </a:t>
            </a:r>
            <a:r>
              <a:rPr sz="2800" spc="-15" dirty="0">
                <a:solidFill>
                  <a:srgbClr val="C00000"/>
                </a:solidFill>
              </a:rPr>
              <a:t>we</a:t>
            </a:r>
            <a:r>
              <a:rPr sz="2800" spc="-5" dirty="0">
                <a:solidFill>
                  <a:srgbClr val="C00000"/>
                </a:solidFill>
              </a:rPr>
              <a:t> </a:t>
            </a:r>
            <a:r>
              <a:rPr sz="2800" spc="-20" dirty="0">
                <a:solidFill>
                  <a:srgbClr val="C00000"/>
                </a:solidFill>
              </a:rPr>
              <a:t>have</a:t>
            </a:r>
            <a:r>
              <a:rPr sz="2800" spc="-5" dirty="0">
                <a:solidFill>
                  <a:srgbClr val="C00000"/>
                </a:solidFill>
              </a:rPr>
              <a:t> </a:t>
            </a:r>
            <a:r>
              <a:rPr sz="2800" spc="-15" dirty="0">
                <a:solidFill>
                  <a:srgbClr val="C00000"/>
                </a:solidFill>
              </a:rPr>
              <a:t>covered</a:t>
            </a:r>
            <a:endParaRPr sz="2800" dirty="0"/>
          </a:p>
        </p:txBody>
      </p:sp>
      <p:sp>
        <p:nvSpPr>
          <p:cNvPr id="37" name="object 37"/>
          <p:cNvSpPr txBox="1"/>
          <p:nvPr/>
        </p:nvSpPr>
        <p:spPr>
          <a:xfrm>
            <a:off x="1722832" y="5388355"/>
            <a:ext cx="5338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Output of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GNN: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set of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embeddings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BEF07CD8-1D37-4280-9FB2-5C8D912B0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178" y="5835836"/>
            <a:ext cx="1791995" cy="5465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2"/>
            <a:ext cx="5309616" cy="5273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4282947"/>
            <a:ext cx="7779384" cy="17202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325"/>
              </a:lnSpc>
              <a:spcBef>
                <a:spcPts val="100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ROC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AUC: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Area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under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ROC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Curve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332740" indent="-320040">
              <a:lnSpc>
                <a:spcPts val="3325"/>
              </a:lnSpc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b="1" spc="-5" dirty="0">
                <a:solidFill>
                  <a:srgbClr val="60B5CC"/>
                </a:solidFill>
                <a:latin typeface="Calibri"/>
                <a:cs typeface="Calibri"/>
              </a:rPr>
              <a:t>Intuition: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probability that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classifier will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rank</a:t>
            </a:r>
            <a:r>
              <a:rPr sz="2800" dirty="0">
                <a:latin typeface="Calibri"/>
                <a:cs typeface="Calibri"/>
              </a:rPr>
              <a:t> a</a:t>
            </a:r>
            <a:endParaRPr sz="2800">
              <a:latin typeface="Calibri"/>
              <a:cs typeface="Calibri"/>
            </a:endParaRPr>
          </a:p>
          <a:p>
            <a:pPr marL="332740" marR="462915">
              <a:lnSpc>
                <a:spcPts val="3290"/>
              </a:lnSpc>
              <a:spcBef>
                <a:spcPts val="215"/>
              </a:spcBef>
            </a:pPr>
            <a:r>
              <a:rPr sz="2800" spc="-10" dirty="0">
                <a:latin typeface="Calibri"/>
                <a:cs typeface="Calibri"/>
              </a:rPr>
              <a:t>randomly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chosen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positive instance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higher than</a:t>
            </a:r>
            <a:r>
              <a:rPr sz="2800" dirty="0">
                <a:latin typeface="Calibri"/>
                <a:cs typeface="Calibri"/>
              </a:rPr>
              <a:t> 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randomly </a:t>
            </a:r>
            <a:r>
              <a:rPr sz="2800" spc="-5" dirty="0">
                <a:latin typeface="Calibri"/>
                <a:cs typeface="Calibri"/>
              </a:rPr>
              <a:t>chosen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negative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6637" y="1178453"/>
            <a:ext cx="3217224" cy="31203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92971" y="3790188"/>
            <a:ext cx="1912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A6A6A6"/>
                </a:solidFill>
                <a:latin typeface="Corbel"/>
                <a:cs typeface="Corbel"/>
              </a:rPr>
              <a:t>C</a:t>
            </a:r>
            <a:r>
              <a:rPr sz="1400" dirty="0">
                <a:solidFill>
                  <a:srgbClr val="A6A6A6"/>
                </a:solidFill>
                <a:latin typeface="Corbel"/>
                <a:cs typeface="Corbel"/>
              </a:rPr>
              <a:t>o</a:t>
            </a:r>
            <a:r>
              <a:rPr sz="1400" spc="-5" dirty="0">
                <a:solidFill>
                  <a:srgbClr val="A6A6A6"/>
                </a:solidFill>
                <a:latin typeface="Corbel"/>
                <a:cs typeface="Corbel"/>
              </a:rPr>
              <a:t>n</a:t>
            </a:r>
            <a:r>
              <a:rPr sz="1400" dirty="0">
                <a:solidFill>
                  <a:srgbClr val="A6A6A6"/>
                </a:solidFill>
                <a:latin typeface="Corbel"/>
                <a:cs typeface="Corbel"/>
              </a:rPr>
              <a:t>te</a:t>
            </a:r>
            <a:r>
              <a:rPr sz="1400" spc="-5" dirty="0">
                <a:solidFill>
                  <a:srgbClr val="A6A6A6"/>
                </a:solidFill>
                <a:latin typeface="Corbel"/>
                <a:cs typeface="Corbel"/>
              </a:rPr>
              <a:t>n</a:t>
            </a:r>
            <a:r>
              <a:rPr sz="1400" dirty="0">
                <a:solidFill>
                  <a:srgbClr val="A6A6A6"/>
                </a:solidFill>
                <a:latin typeface="Corbel"/>
                <a:cs typeface="Corbel"/>
              </a:rPr>
              <a:t>t</a:t>
            </a:r>
            <a:r>
              <a:rPr sz="1400" spc="-6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400" spc="-5" dirty="0">
                <a:solidFill>
                  <a:srgbClr val="A6A6A6"/>
                </a:solidFill>
                <a:latin typeface="Corbel"/>
                <a:cs typeface="Corbel"/>
              </a:rPr>
              <a:t>C</a:t>
            </a:r>
            <a:r>
              <a:rPr sz="1400" spc="5" dirty="0">
                <a:solidFill>
                  <a:srgbClr val="A6A6A6"/>
                </a:solidFill>
                <a:latin typeface="Corbel"/>
                <a:cs typeface="Corbel"/>
              </a:rPr>
              <a:t>r</a:t>
            </a:r>
            <a:r>
              <a:rPr sz="1400" dirty="0">
                <a:solidFill>
                  <a:srgbClr val="A6A6A6"/>
                </a:solidFill>
                <a:latin typeface="Corbel"/>
                <a:cs typeface="Corbel"/>
              </a:rPr>
              <a:t>e</a:t>
            </a:r>
            <a:r>
              <a:rPr sz="1400" spc="-5" dirty="0">
                <a:solidFill>
                  <a:srgbClr val="A6A6A6"/>
                </a:solidFill>
                <a:latin typeface="Corbel"/>
                <a:cs typeface="Corbel"/>
              </a:rPr>
              <a:t>d</a:t>
            </a:r>
            <a:r>
              <a:rPr sz="1400" dirty="0">
                <a:solidFill>
                  <a:srgbClr val="A6A6A6"/>
                </a:solidFill>
                <a:latin typeface="Corbel"/>
                <a:cs typeface="Corbel"/>
              </a:rPr>
              <a:t>it:</a:t>
            </a:r>
            <a:r>
              <a:rPr sz="1400" spc="-7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Wi</a:t>
            </a:r>
            <a:r>
              <a:rPr sz="14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k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i</a:t>
            </a:r>
            <a:r>
              <a:rPr sz="14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p</a:t>
            </a:r>
            <a:r>
              <a:rPr sz="14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edia</a:t>
            </a:r>
            <a:endParaRPr sz="1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2"/>
            <a:ext cx="6120384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63017" y="2890285"/>
            <a:ext cx="1092200" cy="942340"/>
            <a:chOff x="3339017" y="2890285"/>
            <a:chExt cx="1092200" cy="9423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453" y="2890285"/>
              <a:ext cx="1031140" cy="9420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33760" y="304853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3761" y="304853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1717" y="304954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51717" y="304954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68493" y="2716685"/>
            <a:ext cx="1304925" cy="63799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88620" marR="106045" indent="-275590">
              <a:spcBef>
                <a:spcPts val="175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000" b="1" spc="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ic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ion 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head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69045" y="2711970"/>
            <a:ext cx="1405890" cy="48603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112395">
              <a:spcBef>
                <a:spcPts val="1390"/>
              </a:spcBef>
            </a:pPr>
            <a:r>
              <a:rPr sz="2000" b="1" spc="-5" dirty="0">
                <a:latin typeface="Calibri"/>
                <a:cs typeface="Calibri"/>
              </a:rPr>
              <a:t>Predictions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53741" y="2716685"/>
            <a:ext cx="846455" cy="484107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L="91440">
              <a:spcBef>
                <a:spcPts val="1375"/>
              </a:spcBef>
            </a:pP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8602" y="3900521"/>
            <a:ext cx="1405890" cy="63991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60985" marR="254000" indent="217170">
              <a:spcBef>
                <a:spcPts val="190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Loss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 func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4243" y="2998106"/>
            <a:ext cx="816769" cy="104312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151797" y="1874471"/>
            <a:ext cx="1221740" cy="10143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153670" marR="142240">
              <a:spcBef>
                <a:spcPts val="710"/>
              </a:spcBef>
            </a:pPr>
            <a:r>
              <a:rPr sz="2000" b="1" spc="-10" dirty="0">
                <a:latin typeface="Calibri"/>
                <a:cs typeface="Calibri"/>
              </a:rPr>
              <a:t>Graph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Neural </a:t>
            </a:r>
            <a:r>
              <a:rPr sz="2000" b="1" spc="-5" dirty="0">
                <a:latin typeface="Calibri"/>
                <a:cs typeface="Calibri"/>
              </a:rPr>
              <a:t> N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t</a:t>
            </a:r>
            <a:r>
              <a:rPr sz="2000" b="1" spc="-20" dirty="0">
                <a:latin typeface="Calibri"/>
                <a:cs typeface="Calibri"/>
              </a:rPr>
              <a:t>w</a:t>
            </a:r>
            <a:r>
              <a:rPr sz="2000" b="1" spc="-5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rk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42217" y="1874472"/>
            <a:ext cx="1405890" cy="72840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67945" marR="36830" indent="362585">
              <a:spcBef>
                <a:spcPts val="880"/>
              </a:spcBef>
            </a:pPr>
            <a:r>
              <a:rPr sz="2000" b="1" spc="-5" dirty="0">
                <a:latin typeface="Calibri"/>
                <a:cs typeface="Calibri"/>
              </a:rPr>
              <a:t>Node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m</a:t>
            </a:r>
            <a:r>
              <a:rPr sz="2000" b="1" dirty="0">
                <a:latin typeface="Calibri"/>
                <a:cs typeface="Calibri"/>
              </a:rPr>
              <a:t>b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d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5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ngs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752853" y="2719471"/>
            <a:ext cx="1071880" cy="1295400"/>
            <a:chOff x="3228853" y="2719471"/>
            <a:chExt cx="1071880" cy="1295400"/>
          </a:xfrm>
        </p:grpSpPr>
        <p:sp>
          <p:nvSpPr>
            <p:cNvPr id="18" name="object 18"/>
            <p:cNvSpPr/>
            <p:nvPr/>
          </p:nvSpPr>
          <p:spPr>
            <a:xfrm>
              <a:off x="4203064" y="3649763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03064" y="3649762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31728" y="3682850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1728" y="3682851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1554" y="370406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41553" y="370406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73933" y="2732171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73932" y="2732171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358809" y="3015261"/>
            <a:ext cx="283845" cy="85725"/>
          </a:xfrm>
          <a:custGeom>
            <a:avLst/>
            <a:gdLst/>
            <a:ahLst/>
            <a:cxnLst/>
            <a:rect l="l" t="t" r="r" b="b"/>
            <a:pathLst>
              <a:path w="283844" h="85725">
                <a:moveTo>
                  <a:pt x="197683" y="0"/>
                </a:moveTo>
                <a:lnTo>
                  <a:pt x="197683" y="85725"/>
                </a:lnTo>
                <a:lnTo>
                  <a:pt x="254834" y="57150"/>
                </a:lnTo>
                <a:lnTo>
                  <a:pt x="219861" y="57150"/>
                </a:lnTo>
                <a:lnTo>
                  <a:pt x="226258" y="50754"/>
                </a:lnTo>
                <a:lnTo>
                  <a:pt x="226258" y="34971"/>
                </a:lnTo>
                <a:lnTo>
                  <a:pt x="219861" y="28575"/>
                </a:lnTo>
                <a:lnTo>
                  <a:pt x="254831" y="28575"/>
                </a:lnTo>
                <a:lnTo>
                  <a:pt x="197683" y="0"/>
                </a:lnTo>
                <a:close/>
              </a:path>
              <a:path w="283844" h="85725">
                <a:moveTo>
                  <a:pt x="197683" y="28575"/>
                </a:moveTo>
                <a:lnTo>
                  <a:pt x="6396" y="28575"/>
                </a:lnTo>
                <a:lnTo>
                  <a:pt x="0" y="34971"/>
                </a:lnTo>
                <a:lnTo>
                  <a:pt x="1" y="50754"/>
                </a:lnTo>
                <a:lnTo>
                  <a:pt x="6396" y="57150"/>
                </a:lnTo>
                <a:lnTo>
                  <a:pt x="197683" y="57150"/>
                </a:lnTo>
                <a:lnTo>
                  <a:pt x="197683" y="28575"/>
                </a:lnTo>
                <a:close/>
              </a:path>
              <a:path w="283844" h="85725">
                <a:moveTo>
                  <a:pt x="254831" y="28575"/>
                </a:moveTo>
                <a:lnTo>
                  <a:pt x="219861" y="28575"/>
                </a:lnTo>
                <a:lnTo>
                  <a:pt x="226258" y="34971"/>
                </a:lnTo>
                <a:lnTo>
                  <a:pt x="226258" y="50754"/>
                </a:lnTo>
                <a:lnTo>
                  <a:pt x="219861" y="57150"/>
                </a:lnTo>
                <a:lnTo>
                  <a:pt x="254834" y="57150"/>
                </a:lnTo>
                <a:lnTo>
                  <a:pt x="283408" y="42863"/>
                </a:lnTo>
                <a:lnTo>
                  <a:pt x="254831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3615" y="3015125"/>
            <a:ext cx="335280" cy="85725"/>
          </a:xfrm>
          <a:custGeom>
            <a:avLst/>
            <a:gdLst/>
            <a:ahLst/>
            <a:cxnLst/>
            <a:rect l="l" t="t" r="r" b="b"/>
            <a:pathLst>
              <a:path w="335279" h="85725">
                <a:moveTo>
                  <a:pt x="306335" y="28562"/>
                </a:moveTo>
                <a:lnTo>
                  <a:pt x="271322" y="28562"/>
                </a:lnTo>
                <a:lnTo>
                  <a:pt x="277723" y="34955"/>
                </a:lnTo>
                <a:lnTo>
                  <a:pt x="277732" y="50736"/>
                </a:lnTo>
                <a:lnTo>
                  <a:pt x="271339" y="57137"/>
                </a:lnTo>
                <a:lnTo>
                  <a:pt x="249161" y="57150"/>
                </a:lnTo>
                <a:lnTo>
                  <a:pt x="249177" y="85725"/>
                </a:lnTo>
                <a:lnTo>
                  <a:pt x="334877" y="42812"/>
                </a:lnTo>
                <a:lnTo>
                  <a:pt x="306335" y="28562"/>
                </a:lnTo>
                <a:close/>
              </a:path>
              <a:path w="335279" h="85725">
                <a:moveTo>
                  <a:pt x="249144" y="28575"/>
                </a:moveTo>
                <a:lnTo>
                  <a:pt x="6393" y="28714"/>
                </a:lnTo>
                <a:lnTo>
                  <a:pt x="0" y="35115"/>
                </a:lnTo>
                <a:lnTo>
                  <a:pt x="8" y="50896"/>
                </a:lnTo>
                <a:lnTo>
                  <a:pt x="6409" y="57289"/>
                </a:lnTo>
                <a:lnTo>
                  <a:pt x="249161" y="57150"/>
                </a:lnTo>
                <a:lnTo>
                  <a:pt x="249144" y="28575"/>
                </a:lnTo>
                <a:close/>
              </a:path>
              <a:path w="335279" h="85725">
                <a:moveTo>
                  <a:pt x="271322" y="28562"/>
                </a:moveTo>
                <a:lnTo>
                  <a:pt x="249144" y="28575"/>
                </a:lnTo>
                <a:lnTo>
                  <a:pt x="249161" y="57150"/>
                </a:lnTo>
                <a:lnTo>
                  <a:pt x="271339" y="57137"/>
                </a:lnTo>
                <a:lnTo>
                  <a:pt x="277732" y="50736"/>
                </a:lnTo>
                <a:lnTo>
                  <a:pt x="277723" y="34955"/>
                </a:lnTo>
                <a:lnTo>
                  <a:pt x="271322" y="28562"/>
                </a:lnTo>
                <a:close/>
              </a:path>
              <a:path w="335279" h="85725">
                <a:moveTo>
                  <a:pt x="249128" y="0"/>
                </a:moveTo>
                <a:lnTo>
                  <a:pt x="249144" y="28575"/>
                </a:lnTo>
                <a:lnTo>
                  <a:pt x="306335" y="28562"/>
                </a:lnTo>
                <a:lnTo>
                  <a:pt x="249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8711" y="3011733"/>
            <a:ext cx="310515" cy="85725"/>
          </a:xfrm>
          <a:custGeom>
            <a:avLst/>
            <a:gdLst/>
            <a:ahLst/>
            <a:cxnLst/>
            <a:rect l="l" t="t" r="r" b="b"/>
            <a:pathLst>
              <a:path w="310514" h="85725">
                <a:moveTo>
                  <a:pt x="282696" y="28218"/>
                </a:moveTo>
                <a:lnTo>
                  <a:pt x="246569" y="28218"/>
                </a:lnTo>
                <a:lnTo>
                  <a:pt x="253066" y="34512"/>
                </a:lnTo>
                <a:lnTo>
                  <a:pt x="253318" y="50290"/>
                </a:lnTo>
                <a:lnTo>
                  <a:pt x="247023" y="56789"/>
                </a:lnTo>
                <a:lnTo>
                  <a:pt x="224848" y="57142"/>
                </a:lnTo>
                <a:lnTo>
                  <a:pt x="225303" y="85713"/>
                </a:lnTo>
                <a:lnTo>
                  <a:pt x="310334" y="41490"/>
                </a:lnTo>
                <a:lnTo>
                  <a:pt x="282696" y="28218"/>
                </a:lnTo>
                <a:close/>
              </a:path>
              <a:path w="310514" h="85725">
                <a:moveTo>
                  <a:pt x="224392" y="28571"/>
                </a:moveTo>
                <a:lnTo>
                  <a:pt x="6294" y="32045"/>
                </a:lnTo>
                <a:lnTo>
                  <a:pt x="0" y="38543"/>
                </a:lnTo>
                <a:lnTo>
                  <a:pt x="251" y="54322"/>
                </a:lnTo>
                <a:lnTo>
                  <a:pt x="6748" y="60617"/>
                </a:lnTo>
                <a:lnTo>
                  <a:pt x="224848" y="57142"/>
                </a:lnTo>
                <a:lnTo>
                  <a:pt x="224392" y="28571"/>
                </a:lnTo>
                <a:close/>
              </a:path>
              <a:path w="310514" h="85725">
                <a:moveTo>
                  <a:pt x="246569" y="28218"/>
                </a:moveTo>
                <a:lnTo>
                  <a:pt x="224392" y="28571"/>
                </a:lnTo>
                <a:lnTo>
                  <a:pt x="224848" y="57142"/>
                </a:lnTo>
                <a:lnTo>
                  <a:pt x="247023" y="56789"/>
                </a:lnTo>
                <a:lnTo>
                  <a:pt x="253318" y="50290"/>
                </a:lnTo>
                <a:lnTo>
                  <a:pt x="253066" y="34512"/>
                </a:lnTo>
                <a:lnTo>
                  <a:pt x="246569" y="28218"/>
                </a:lnTo>
                <a:close/>
              </a:path>
              <a:path w="310514" h="85725">
                <a:moveTo>
                  <a:pt x="223937" y="0"/>
                </a:moveTo>
                <a:lnTo>
                  <a:pt x="224392" y="28571"/>
                </a:lnTo>
                <a:lnTo>
                  <a:pt x="246569" y="28218"/>
                </a:lnTo>
                <a:lnTo>
                  <a:pt x="282696" y="28218"/>
                </a:lnTo>
                <a:lnTo>
                  <a:pt x="223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56156" y="2120164"/>
            <a:ext cx="1437005" cy="612775"/>
          </a:xfrm>
          <a:custGeom>
            <a:avLst/>
            <a:gdLst/>
            <a:ahLst/>
            <a:cxnLst/>
            <a:rect l="l" t="t" r="r" b="b"/>
            <a:pathLst>
              <a:path w="1437004" h="612775">
                <a:moveTo>
                  <a:pt x="595287" y="0"/>
                </a:moveTo>
                <a:lnTo>
                  <a:pt x="504685" y="31267"/>
                </a:lnTo>
                <a:lnTo>
                  <a:pt x="525094" y="51257"/>
                </a:lnTo>
                <a:lnTo>
                  <a:pt x="0" y="587451"/>
                </a:lnTo>
                <a:lnTo>
                  <a:pt x="101" y="596506"/>
                </a:lnTo>
                <a:lnTo>
                  <a:pt x="11366" y="607542"/>
                </a:lnTo>
                <a:lnTo>
                  <a:pt x="20421" y="607453"/>
                </a:lnTo>
                <a:lnTo>
                  <a:pt x="545515" y="71247"/>
                </a:lnTo>
                <a:lnTo>
                  <a:pt x="565937" y="91249"/>
                </a:lnTo>
                <a:lnTo>
                  <a:pt x="583920" y="35318"/>
                </a:lnTo>
                <a:lnTo>
                  <a:pt x="595287" y="0"/>
                </a:lnTo>
                <a:close/>
              </a:path>
              <a:path w="1437004" h="612775">
                <a:moveTo>
                  <a:pt x="1436789" y="598500"/>
                </a:moveTo>
                <a:lnTo>
                  <a:pt x="1435354" y="589572"/>
                </a:lnTo>
                <a:lnTo>
                  <a:pt x="673138" y="38646"/>
                </a:lnTo>
                <a:lnTo>
                  <a:pt x="682523" y="25654"/>
                </a:lnTo>
                <a:lnTo>
                  <a:pt x="689876" y="15481"/>
                </a:lnTo>
                <a:lnTo>
                  <a:pt x="595287" y="0"/>
                </a:lnTo>
                <a:lnTo>
                  <a:pt x="639660" y="84963"/>
                </a:lnTo>
                <a:lnTo>
                  <a:pt x="656399" y="61798"/>
                </a:lnTo>
                <a:lnTo>
                  <a:pt x="1418615" y="612724"/>
                </a:lnTo>
                <a:lnTo>
                  <a:pt x="1427543" y="611289"/>
                </a:lnTo>
                <a:lnTo>
                  <a:pt x="1436789" y="598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55939" y="3378531"/>
            <a:ext cx="1437640" cy="522605"/>
          </a:xfrm>
          <a:custGeom>
            <a:avLst/>
            <a:gdLst/>
            <a:ahLst/>
            <a:cxnLst/>
            <a:rect l="l" t="t" r="r" b="b"/>
            <a:pathLst>
              <a:path w="1437640" h="522604">
                <a:moveTo>
                  <a:pt x="595503" y="521995"/>
                </a:moveTo>
                <a:lnTo>
                  <a:pt x="582764" y="490956"/>
                </a:lnTo>
                <a:lnTo>
                  <a:pt x="559117" y="433324"/>
                </a:lnTo>
                <a:lnTo>
                  <a:pt x="540321" y="454850"/>
                </a:lnTo>
                <a:lnTo>
                  <a:pt x="19405" y="0"/>
                </a:lnTo>
                <a:lnTo>
                  <a:pt x="10375" y="609"/>
                </a:lnTo>
                <a:lnTo>
                  <a:pt x="0" y="12496"/>
                </a:lnTo>
                <a:lnTo>
                  <a:pt x="609" y="21526"/>
                </a:lnTo>
                <a:lnTo>
                  <a:pt x="521538" y="476377"/>
                </a:lnTo>
                <a:lnTo>
                  <a:pt x="502742" y="497903"/>
                </a:lnTo>
                <a:lnTo>
                  <a:pt x="595503" y="521995"/>
                </a:lnTo>
                <a:close/>
              </a:path>
              <a:path w="1437640" h="522604">
                <a:moveTo>
                  <a:pt x="1437119" y="19989"/>
                </a:moveTo>
                <a:lnTo>
                  <a:pt x="1428915" y="6502"/>
                </a:lnTo>
                <a:lnTo>
                  <a:pt x="1420126" y="4356"/>
                </a:lnTo>
                <a:lnTo>
                  <a:pt x="661352" y="465277"/>
                </a:lnTo>
                <a:lnTo>
                  <a:pt x="646518" y="440855"/>
                </a:lnTo>
                <a:lnTo>
                  <a:pt x="595503" y="521995"/>
                </a:lnTo>
                <a:lnTo>
                  <a:pt x="691019" y="514121"/>
                </a:lnTo>
                <a:lnTo>
                  <a:pt x="683183" y="501218"/>
                </a:lnTo>
                <a:lnTo>
                  <a:pt x="676186" y="489699"/>
                </a:lnTo>
                <a:lnTo>
                  <a:pt x="1434973" y="28778"/>
                </a:lnTo>
                <a:lnTo>
                  <a:pt x="1437119" y="19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45107" y="3044216"/>
            <a:ext cx="931404" cy="1025101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679488" y="1874471"/>
            <a:ext cx="1221740" cy="71622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263525" marR="304165" indent="40005">
              <a:spcBef>
                <a:spcPts val="785"/>
              </a:spcBef>
            </a:pPr>
            <a:r>
              <a:rPr sz="2000" b="1" dirty="0">
                <a:latin typeface="Calibri"/>
                <a:cs typeface="Calibri"/>
              </a:rPr>
              <a:t>Input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G</a:t>
            </a:r>
            <a:r>
              <a:rPr sz="2000" b="1" spc="-45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ph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4628" y="3015261"/>
            <a:ext cx="217168" cy="8572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714365" y="5393974"/>
            <a:ext cx="1254760" cy="1176655"/>
            <a:chOff x="4190365" y="5393973"/>
            <a:chExt cx="1254760" cy="1176655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1318" y="5450682"/>
              <a:ext cx="931404" cy="102510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203065" y="5406673"/>
              <a:ext cx="1229360" cy="1151255"/>
            </a:xfrm>
            <a:custGeom>
              <a:avLst/>
              <a:gdLst/>
              <a:ahLst/>
              <a:cxnLst/>
              <a:rect l="l" t="t" r="r" b="b"/>
              <a:pathLst>
                <a:path w="1229360" h="1151254">
                  <a:moveTo>
                    <a:pt x="0" y="0"/>
                  </a:moveTo>
                  <a:lnTo>
                    <a:pt x="1229293" y="0"/>
                  </a:lnTo>
                  <a:lnTo>
                    <a:pt x="1229293" y="1150770"/>
                  </a:lnTo>
                  <a:lnTo>
                    <a:pt x="0" y="11507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086258" y="5387145"/>
            <a:ext cx="1209040" cy="1176655"/>
            <a:chOff x="5562258" y="5387144"/>
            <a:chExt cx="1209040" cy="117665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300" y="5450682"/>
              <a:ext cx="931404" cy="102510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74958" y="5399844"/>
              <a:ext cx="1183640" cy="1151255"/>
            </a:xfrm>
            <a:custGeom>
              <a:avLst/>
              <a:gdLst/>
              <a:ahLst/>
              <a:cxnLst/>
              <a:rect l="l" t="t" r="r" b="b"/>
              <a:pathLst>
                <a:path w="1183640" h="1151254">
                  <a:moveTo>
                    <a:pt x="0" y="0"/>
                  </a:moveTo>
                  <a:lnTo>
                    <a:pt x="1183584" y="0"/>
                  </a:lnTo>
                  <a:lnTo>
                    <a:pt x="1183584" y="1150770"/>
                  </a:lnTo>
                  <a:lnTo>
                    <a:pt x="0" y="11507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768613" y="5387145"/>
            <a:ext cx="3862704" cy="1176655"/>
            <a:chOff x="244613" y="5387144"/>
            <a:chExt cx="3862704" cy="1176655"/>
          </a:xfrm>
        </p:grpSpPr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630" y="5492720"/>
              <a:ext cx="931404" cy="102510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8682" y="5451598"/>
              <a:ext cx="931404" cy="102510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00" y="5451598"/>
              <a:ext cx="931404" cy="102510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57313" y="5399844"/>
              <a:ext cx="3837304" cy="1151255"/>
            </a:xfrm>
            <a:custGeom>
              <a:avLst/>
              <a:gdLst/>
              <a:ahLst/>
              <a:cxnLst/>
              <a:rect l="l" t="t" r="r" b="b"/>
              <a:pathLst>
                <a:path w="3837304" h="1151254">
                  <a:moveTo>
                    <a:pt x="0" y="0"/>
                  </a:moveTo>
                  <a:lnTo>
                    <a:pt x="3836751" y="0"/>
                  </a:lnTo>
                  <a:lnTo>
                    <a:pt x="3836751" y="1150770"/>
                  </a:lnTo>
                  <a:lnTo>
                    <a:pt x="0" y="11507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066358" y="4480052"/>
            <a:ext cx="6743065" cy="1673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2687320">
              <a:lnSpc>
                <a:spcPct val="100800"/>
              </a:lnSpc>
              <a:spcBef>
                <a:spcPts val="75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(5) How do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split our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dataset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into train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validation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set?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30"/>
              </a:spcBef>
            </a:pPr>
            <a:endParaRPr sz="3900">
              <a:latin typeface="Calibri"/>
              <a:cs typeface="Calibri"/>
            </a:endParaRPr>
          </a:p>
          <a:p>
            <a:pPr marR="5080" algn="r"/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Dataset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split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356ED26-CD12-47AC-9367-1EED6A4FA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7582" y="1124274"/>
            <a:ext cx="9392065" cy="571278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168" y="365760"/>
            <a:ext cx="7775448" cy="499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52366"/>
            <a:ext cx="8024495" cy="50311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solidFill>
                  <a:srgbClr val="6BB76D"/>
                </a:solidFill>
                <a:latin typeface="Calibri"/>
                <a:cs typeface="Calibri"/>
              </a:rPr>
              <a:t>Fixed</a:t>
            </a:r>
            <a:r>
              <a:rPr sz="3200" b="1" spc="-1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BB76D"/>
                </a:solidFill>
                <a:latin typeface="Calibri"/>
                <a:cs typeface="Calibri"/>
              </a:rPr>
              <a:t>split:</a:t>
            </a:r>
            <a:r>
              <a:rPr sz="3200" b="1" spc="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spc="-60" dirty="0">
                <a:solidFill>
                  <a:srgbClr val="6BB76D"/>
                </a:solidFill>
                <a:latin typeface="Calibri"/>
                <a:cs typeface="Calibri"/>
              </a:rPr>
              <a:t>We</a:t>
            </a:r>
            <a:r>
              <a:rPr sz="3200" spc="-1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6BB76D"/>
                </a:solidFill>
                <a:latin typeface="Calibri"/>
                <a:cs typeface="Calibri"/>
              </a:rPr>
              <a:t>will split our</a:t>
            </a:r>
            <a:r>
              <a:rPr sz="3200" spc="-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6BB76D"/>
                </a:solidFill>
                <a:latin typeface="Calibri"/>
                <a:cs typeface="Calibri"/>
              </a:rPr>
              <a:t>dataset</a:t>
            </a:r>
            <a:r>
              <a:rPr sz="3200" spc="-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BB76D"/>
                </a:solidFill>
                <a:latin typeface="Calibri"/>
                <a:cs typeface="Calibri"/>
              </a:rPr>
              <a:t>once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30" dirty="0">
                <a:latin typeface="Calibri"/>
                <a:cs typeface="Calibri"/>
              </a:rPr>
              <a:t>Training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set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used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optimizing GNN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25" dirty="0">
                <a:latin typeface="Calibri"/>
                <a:cs typeface="Calibri"/>
              </a:rPr>
              <a:t>Validation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set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develop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model/hyperparameters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lnSpc>
                <a:spcPts val="3329"/>
              </a:lnSpc>
              <a:spcBef>
                <a:spcPts val="62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75" dirty="0">
                <a:latin typeface="Calibri"/>
                <a:cs typeface="Calibri"/>
              </a:rPr>
              <a:t>Test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set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held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until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report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final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performance</a:t>
            </a:r>
            <a:endParaRPr sz="2800">
              <a:latin typeface="Calibri"/>
              <a:cs typeface="Calibri"/>
            </a:endParaRPr>
          </a:p>
          <a:p>
            <a:pPr marL="332740" marR="401955" indent="-320040">
              <a:lnSpc>
                <a:spcPts val="3910"/>
              </a:lnSpc>
              <a:spcBef>
                <a:spcPts val="4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A 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concern: 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sometimes </a:t>
            </a:r>
            <a:r>
              <a:rPr sz="3200" spc="-15" dirty="0">
                <a:solidFill>
                  <a:srgbClr val="0070C0"/>
                </a:solidFill>
                <a:latin typeface="Calibri"/>
                <a:cs typeface="Calibri"/>
              </a:rPr>
              <a:t>we 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cannot </a:t>
            </a:r>
            <a:r>
              <a:rPr sz="3200" spc="-15" dirty="0">
                <a:solidFill>
                  <a:srgbClr val="0070C0"/>
                </a:solidFill>
                <a:latin typeface="Calibri"/>
                <a:cs typeface="Calibri"/>
              </a:rPr>
              <a:t>guarantee </a:t>
            </a:r>
            <a:r>
              <a:rPr sz="3200" spc="-7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that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 the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0070C0"/>
                </a:solidFill>
                <a:latin typeface="Calibri"/>
                <a:cs typeface="Calibri"/>
              </a:rPr>
              <a:t>test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set</a:t>
            </a:r>
            <a:r>
              <a:rPr sz="3200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will</a:t>
            </a:r>
            <a:r>
              <a:rPr sz="3200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really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be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 held</a:t>
            </a:r>
            <a:r>
              <a:rPr sz="3200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Calibri"/>
                <a:cs typeface="Calibri"/>
              </a:rPr>
              <a:t>out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65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Random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split: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will</a:t>
            </a:r>
            <a:r>
              <a:rPr sz="3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randomly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split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our</a:t>
            </a:r>
            <a:endParaRPr sz="3200">
              <a:latin typeface="Calibri"/>
              <a:cs typeface="Calibri"/>
            </a:endParaRPr>
          </a:p>
          <a:p>
            <a:pPr marL="332740">
              <a:spcBef>
                <a:spcPts val="70"/>
              </a:spcBef>
            </a:pP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dataset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into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validation</a:t>
            </a:r>
            <a:r>
              <a:rPr sz="3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endParaRPr sz="3200">
              <a:latin typeface="Calibri"/>
              <a:cs typeface="Calibri"/>
            </a:endParaRPr>
          </a:p>
          <a:p>
            <a:pPr marL="625475" marR="582930" lvl="1" indent="-274320">
              <a:lnSpc>
                <a:spcPts val="3290"/>
              </a:lnSpc>
              <a:spcBef>
                <a:spcPts val="83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report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average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performance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over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different </a:t>
            </a:r>
            <a:r>
              <a:rPr sz="2800" b="1" spc="-6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random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seeds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591" y="347472"/>
            <a:ext cx="757123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252365"/>
            <a:ext cx="7715884" cy="20739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Suppose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70C0"/>
                </a:solidFill>
                <a:latin typeface="Calibri"/>
                <a:cs typeface="Calibri"/>
              </a:rPr>
              <a:t>we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70C0"/>
                </a:solidFill>
                <a:latin typeface="Calibri"/>
                <a:cs typeface="Calibri"/>
              </a:rPr>
              <a:t>want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split an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 image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70C0"/>
                </a:solidFill>
                <a:latin typeface="Calibri"/>
                <a:cs typeface="Calibri"/>
              </a:rPr>
              <a:t>dataset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Image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classification: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Each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data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point</a:t>
            </a:r>
            <a:r>
              <a:rPr sz="2800" b="1" spc="-5" dirty="0">
                <a:latin typeface="Calibri"/>
                <a:cs typeface="Calibri"/>
              </a:rPr>
              <a:t> is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Here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points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are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independent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52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b="1" spc="-10" dirty="0">
                <a:latin typeface="Calibri"/>
                <a:cs typeface="Calibri"/>
              </a:rPr>
              <a:t>Image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5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will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not </a:t>
            </a:r>
            <a:r>
              <a:rPr sz="2400" b="1" spc="-10" dirty="0">
                <a:latin typeface="Calibri"/>
                <a:cs typeface="Calibri"/>
              </a:rPr>
              <a:t>affect</a:t>
            </a:r>
            <a:r>
              <a:rPr sz="2400" b="1" spc="-5" dirty="0">
                <a:latin typeface="Calibri"/>
                <a:cs typeface="Calibri"/>
              </a:rPr>
              <a:t> our</a:t>
            </a:r>
            <a:r>
              <a:rPr sz="2400" b="1" spc="-10" dirty="0">
                <a:latin typeface="Calibri"/>
                <a:cs typeface="Calibri"/>
              </a:rPr>
              <a:t> prediction </a:t>
            </a:r>
            <a:r>
              <a:rPr sz="2400" b="1" spc="-5" dirty="0">
                <a:latin typeface="Calibri"/>
                <a:cs typeface="Calibri"/>
              </a:rPr>
              <a:t>on</a:t>
            </a:r>
            <a:r>
              <a:rPr sz="2400" b="1" spc="-10" dirty="0">
                <a:latin typeface="Calibri"/>
                <a:cs typeface="Calibri"/>
              </a:rPr>
              <a:t> image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9934" y="4299203"/>
            <a:ext cx="1224915" cy="1340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C00000"/>
                </a:solidFill>
                <a:latin typeface="Arial"/>
                <a:cs typeface="Arial"/>
              </a:rPr>
              <a:t>Training </a:t>
            </a:r>
            <a:r>
              <a:rPr sz="20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60B5CC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li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da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ti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on  </a:t>
            </a:r>
            <a:r>
              <a:rPr sz="2000" b="1" spc="-40" dirty="0">
                <a:solidFill>
                  <a:srgbClr val="6BB76D"/>
                </a:solidFill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19215" y="4407409"/>
            <a:ext cx="2240280" cy="1298575"/>
            <a:chOff x="4395215" y="4407408"/>
            <a:chExt cx="2240280" cy="12985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799" y="4407408"/>
              <a:ext cx="359663" cy="3535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02475" y="44247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02475" y="44247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5215" y="4547616"/>
              <a:ext cx="356615" cy="3566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38633" y="456585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38633" y="456585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0239" y="5349239"/>
              <a:ext cx="359663" cy="3566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75141" y="536786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3" y="268008"/>
                  </a:lnTo>
                  <a:lnTo>
                    <a:pt x="178307" y="261177"/>
                  </a:lnTo>
                  <a:lnTo>
                    <a:pt x="215499" y="242153"/>
                  </a:lnTo>
                  <a:lnTo>
                    <a:pt x="244827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75141" y="536786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8879" y="4593336"/>
              <a:ext cx="356616" cy="3535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21155" y="461018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21155" y="461018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2687" y="5349239"/>
              <a:ext cx="356615" cy="3566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84985" y="536786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84985" y="536786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924957" y="460908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97316" y="442010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67178" y="536498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90519" y="5368035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38316" y="45633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37632" y="4322485"/>
            <a:ext cx="2763520" cy="1457325"/>
            <a:chOff x="3913632" y="4322484"/>
            <a:chExt cx="2763520" cy="1457325"/>
          </a:xfrm>
        </p:grpSpPr>
        <p:sp>
          <p:nvSpPr>
            <p:cNvPr id="27" name="object 27"/>
            <p:cNvSpPr/>
            <p:nvPr/>
          </p:nvSpPr>
          <p:spPr>
            <a:xfrm>
              <a:off x="4142814" y="4335184"/>
              <a:ext cx="1752600" cy="647700"/>
            </a:xfrm>
            <a:custGeom>
              <a:avLst/>
              <a:gdLst/>
              <a:ahLst/>
              <a:cxnLst/>
              <a:rect l="l" t="t" r="r" b="b"/>
              <a:pathLst>
                <a:path w="1752600" h="647700">
                  <a:moveTo>
                    <a:pt x="932935" y="586578"/>
                  </a:moveTo>
                  <a:lnTo>
                    <a:pt x="864432" y="600535"/>
                  </a:lnTo>
                  <a:lnTo>
                    <a:pt x="797034" y="612638"/>
                  </a:lnTo>
                  <a:lnTo>
                    <a:pt x="730949" y="622904"/>
                  </a:lnTo>
                  <a:lnTo>
                    <a:pt x="666383" y="631349"/>
                  </a:lnTo>
                  <a:lnTo>
                    <a:pt x="603543" y="637991"/>
                  </a:lnTo>
                  <a:lnTo>
                    <a:pt x="542637" y="642844"/>
                  </a:lnTo>
                  <a:lnTo>
                    <a:pt x="483871" y="645926"/>
                  </a:lnTo>
                  <a:lnTo>
                    <a:pt x="427452" y="647254"/>
                  </a:lnTo>
                  <a:lnTo>
                    <a:pt x="373588" y="646843"/>
                  </a:lnTo>
                  <a:lnTo>
                    <a:pt x="322485" y="644711"/>
                  </a:lnTo>
                  <a:lnTo>
                    <a:pt x="274350" y="640873"/>
                  </a:lnTo>
                  <a:lnTo>
                    <a:pt x="229391" y="635347"/>
                  </a:lnTo>
                  <a:lnTo>
                    <a:pt x="187814" y="628148"/>
                  </a:lnTo>
                  <a:lnTo>
                    <a:pt x="149826" y="619294"/>
                  </a:lnTo>
                  <a:lnTo>
                    <a:pt x="85447" y="596685"/>
                  </a:lnTo>
                  <a:lnTo>
                    <a:pt x="37910" y="567651"/>
                  </a:lnTo>
                  <a:lnTo>
                    <a:pt x="8870" y="532325"/>
                  </a:lnTo>
                  <a:lnTo>
                    <a:pt x="0" y="491226"/>
                  </a:lnTo>
                  <a:lnTo>
                    <a:pt x="3420" y="469434"/>
                  </a:lnTo>
                  <a:lnTo>
                    <a:pt x="25210" y="424226"/>
                  </a:lnTo>
                  <a:lnTo>
                    <a:pt x="65718" y="377523"/>
                  </a:lnTo>
                  <a:lnTo>
                    <a:pt x="123492" y="330128"/>
                  </a:lnTo>
                  <a:lnTo>
                    <a:pt x="158399" y="306422"/>
                  </a:lnTo>
                  <a:lnTo>
                    <a:pt x="197077" y="282844"/>
                  </a:lnTo>
                  <a:lnTo>
                    <a:pt x="239344" y="259495"/>
                  </a:lnTo>
                  <a:lnTo>
                    <a:pt x="285018" y="236475"/>
                  </a:lnTo>
                  <a:lnTo>
                    <a:pt x="333918" y="213885"/>
                  </a:lnTo>
                  <a:lnTo>
                    <a:pt x="385862" y="191825"/>
                  </a:lnTo>
                  <a:lnTo>
                    <a:pt x="440668" y="170395"/>
                  </a:lnTo>
                  <a:lnTo>
                    <a:pt x="498155" y="149696"/>
                  </a:lnTo>
                  <a:lnTo>
                    <a:pt x="558140" y="129828"/>
                  </a:lnTo>
                  <a:lnTo>
                    <a:pt x="620441" y="110891"/>
                  </a:lnTo>
                  <a:lnTo>
                    <a:pt x="684878" y="92987"/>
                  </a:lnTo>
                  <a:lnTo>
                    <a:pt x="751268" y="76215"/>
                  </a:lnTo>
                  <a:lnTo>
                    <a:pt x="819429" y="60675"/>
                  </a:lnTo>
                  <a:lnTo>
                    <a:pt x="887932" y="46718"/>
                  </a:lnTo>
                  <a:lnTo>
                    <a:pt x="955330" y="34615"/>
                  </a:lnTo>
                  <a:lnTo>
                    <a:pt x="1021415" y="24349"/>
                  </a:lnTo>
                  <a:lnTo>
                    <a:pt x="1085981" y="15904"/>
                  </a:lnTo>
                  <a:lnTo>
                    <a:pt x="1148821" y="9263"/>
                  </a:lnTo>
                  <a:lnTo>
                    <a:pt x="1209727" y="4409"/>
                  </a:lnTo>
                  <a:lnTo>
                    <a:pt x="1268493" y="1327"/>
                  </a:lnTo>
                  <a:lnTo>
                    <a:pt x="1324912" y="0"/>
                  </a:lnTo>
                  <a:lnTo>
                    <a:pt x="1378776" y="410"/>
                  </a:lnTo>
                  <a:lnTo>
                    <a:pt x="1429879" y="2543"/>
                  </a:lnTo>
                  <a:lnTo>
                    <a:pt x="1478014" y="6380"/>
                  </a:lnTo>
                  <a:lnTo>
                    <a:pt x="1522973" y="11906"/>
                  </a:lnTo>
                  <a:lnTo>
                    <a:pt x="1564550" y="19105"/>
                  </a:lnTo>
                  <a:lnTo>
                    <a:pt x="1602538" y="27959"/>
                  </a:lnTo>
                  <a:lnTo>
                    <a:pt x="1666917" y="50568"/>
                  </a:lnTo>
                  <a:lnTo>
                    <a:pt x="1714454" y="79602"/>
                  </a:lnTo>
                  <a:lnTo>
                    <a:pt x="1743494" y="114928"/>
                  </a:lnTo>
                  <a:lnTo>
                    <a:pt x="1752365" y="156027"/>
                  </a:lnTo>
                  <a:lnTo>
                    <a:pt x="1748944" y="177820"/>
                  </a:lnTo>
                  <a:lnTo>
                    <a:pt x="1727154" y="223028"/>
                  </a:lnTo>
                  <a:lnTo>
                    <a:pt x="1686646" y="269731"/>
                  </a:lnTo>
                  <a:lnTo>
                    <a:pt x="1628872" y="317126"/>
                  </a:lnTo>
                  <a:lnTo>
                    <a:pt x="1593965" y="340832"/>
                  </a:lnTo>
                  <a:lnTo>
                    <a:pt x="1555287" y="364409"/>
                  </a:lnTo>
                  <a:lnTo>
                    <a:pt x="1513020" y="387758"/>
                  </a:lnTo>
                  <a:lnTo>
                    <a:pt x="1467346" y="410778"/>
                  </a:lnTo>
                  <a:lnTo>
                    <a:pt x="1418446" y="433368"/>
                  </a:lnTo>
                  <a:lnTo>
                    <a:pt x="1366502" y="455428"/>
                  </a:lnTo>
                  <a:lnTo>
                    <a:pt x="1311696" y="476858"/>
                  </a:lnTo>
                  <a:lnTo>
                    <a:pt x="1254209" y="497558"/>
                  </a:lnTo>
                  <a:lnTo>
                    <a:pt x="1194224" y="517426"/>
                  </a:lnTo>
                  <a:lnTo>
                    <a:pt x="1131923" y="536362"/>
                  </a:lnTo>
                  <a:lnTo>
                    <a:pt x="1067486" y="554267"/>
                  </a:lnTo>
                  <a:lnTo>
                    <a:pt x="1001096" y="571039"/>
                  </a:lnTo>
                  <a:lnTo>
                    <a:pt x="932935" y="586578"/>
                  </a:lnTo>
                  <a:close/>
                </a:path>
              </a:pathLst>
            </a:custGeom>
            <a:ln w="253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95544" y="4498234"/>
              <a:ext cx="969010" cy="1268730"/>
            </a:xfrm>
            <a:custGeom>
              <a:avLst/>
              <a:gdLst/>
              <a:ahLst/>
              <a:cxnLst/>
              <a:rect l="l" t="t" r="r" b="b"/>
              <a:pathLst>
                <a:path w="969009" h="1268729">
                  <a:moveTo>
                    <a:pt x="251766" y="473070"/>
                  </a:moveTo>
                  <a:lnTo>
                    <a:pt x="291405" y="417900"/>
                  </a:lnTo>
                  <a:lnTo>
                    <a:pt x="331917" y="365415"/>
                  </a:lnTo>
                  <a:lnTo>
                    <a:pt x="373072" y="315774"/>
                  </a:lnTo>
                  <a:lnTo>
                    <a:pt x="414636" y="269136"/>
                  </a:lnTo>
                  <a:lnTo>
                    <a:pt x="456377" y="225661"/>
                  </a:lnTo>
                  <a:lnTo>
                    <a:pt x="498063" y="185509"/>
                  </a:lnTo>
                  <a:lnTo>
                    <a:pt x="539463" y="148840"/>
                  </a:lnTo>
                  <a:lnTo>
                    <a:pt x="580343" y="115812"/>
                  </a:lnTo>
                  <a:lnTo>
                    <a:pt x="620471" y="86586"/>
                  </a:lnTo>
                  <a:lnTo>
                    <a:pt x="659616" y="61321"/>
                  </a:lnTo>
                  <a:lnTo>
                    <a:pt x="697546" y="40176"/>
                  </a:lnTo>
                  <a:lnTo>
                    <a:pt x="734027" y="23313"/>
                  </a:lnTo>
                  <a:lnTo>
                    <a:pt x="801716" y="3065"/>
                  </a:lnTo>
                  <a:lnTo>
                    <a:pt x="832460" y="0"/>
                  </a:lnTo>
                  <a:lnTo>
                    <a:pt x="860826" y="1853"/>
                  </a:lnTo>
                  <a:lnTo>
                    <a:pt x="909501" y="20956"/>
                  </a:lnTo>
                  <a:lnTo>
                    <a:pt x="944479" y="59822"/>
                  </a:lnTo>
                  <a:lnTo>
                    <a:pt x="964102" y="115594"/>
                  </a:lnTo>
                  <a:lnTo>
                    <a:pt x="968913" y="186083"/>
                  </a:lnTo>
                  <a:lnTo>
                    <a:pt x="965933" y="226162"/>
                  </a:lnTo>
                  <a:lnTo>
                    <a:pt x="959455" y="269101"/>
                  </a:lnTo>
                  <a:lnTo>
                    <a:pt x="949545" y="314625"/>
                  </a:lnTo>
                  <a:lnTo>
                    <a:pt x="936271" y="362461"/>
                  </a:lnTo>
                  <a:lnTo>
                    <a:pt x="919702" y="412336"/>
                  </a:lnTo>
                  <a:lnTo>
                    <a:pt x="899905" y="463976"/>
                  </a:lnTo>
                  <a:lnTo>
                    <a:pt x="876949" y="517107"/>
                  </a:lnTo>
                  <a:lnTo>
                    <a:pt x="850900" y="571456"/>
                  </a:lnTo>
                  <a:lnTo>
                    <a:pt x="821828" y="626750"/>
                  </a:lnTo>
                  <a:lnTo>
                    <a:pt x="789799" y="682716"/>
                  </a:lnTo>
                  <a:lnTo>
                    <a:pt x="754883" y="739079"/>
                  </a:lnTo>
                  <a:lnTo>
                    <a:pt x="717146" y="795566"/>
                  </a:lnTo>
                  <a:lnTo>
                    <a:pt x="677507" y="850736"/>
                  </a:lnTo>
                  <a:lnTo>
                    <a:pt x="636995" y="903221"/>
                  </a:lnTo>
                  <a:lnTo>
                    <a:pt x="595840" y="952862"/>
                  </a:lnTo>
                  <a:lnTo>
                    <a:pt x="554277" y="999500"/>
                  </a:lnTo>
                  <a:lnTo>
                    <a:pt x="512535" y="1042975"/>
                  </a:lnTo>
                  <a:lnTo>
                    <a:pt x="470849" y="1083127"/>
                  </a:lnTo>
                  <a:lnTo>
                    <a:pt x="429450" y="1119797"/>
                  </a:lnTo>
                  <a:lnTo>
                    <a:pt x="388570" y="1152824"/>
                  </a:lnTo>
                  <a:lnTo>
                    <a:pt x="348441" y="1182050"/>
                  </a:lnTo>
                  <a:lnTo>
                    <a:pt x="309296" y="1207315"/>
                  </a:lnTo>
                  <a:lnTo>
                    <a:pt x="271367" y="1228460"/>
                  </a:lnTo>
                  <a:lnTo>
                    <a:pt x="234886" y="1245324"/>
                  </a:lnTo>
                  <a:lnTo>
                    <a:pt x="167196" y="1265572"/>
                  </a:lnTo>
                  <a:lnTo>
                    <a:pt x="136453" y="1268637"/>
                  </a:lnTo>
                  <a:lnTo>
                    <a:pt x="108086" y="1266783"/>
                  </a:lnTo>
                  <a:lnTo>
                    <a:pt x="59411" y="1247681"/>
                  </a:lnTo>
                  <a:lnTo>
                    <a:pt x="24433" y="1208814"/>
                  </a:lnTo>
                  <a:lnTo>
                    <a:pt x="4810" y="1153042"/>
                  </a:lnTo>
                  <a:lnTo>
                    <a:pt x="0" y="1082553"/>
                  </a:lnTo>
                  <a:lnTo>
                    <a:pt x="2979" y="1042474"/>
                  </a:lnTo>
                  <a:lnTo>
                    <a:pt x="9458" y="999535"/>
                  </a:lnTo>
                  <a:lnTo>
                    <a:pt x="19368" y="954011"/>
                  </a:lnTo>
                  <a:lnTo>
                    <a:pt x="32641" y="906175"/>
                  </a:lnTo>
                  <a:lnTo>
                    <a:pt x="49210" y="856300"/>
                  </a:lnTo>
                  <a:lnTo>
                    <a:pt x="69007" y="804661"/>
                  </a:lnTo>
                  <a:lnTo>
                    <a:pt x="91964" y="751529"/>
                  </a:lnTo>
                  <a:lnTo>
                    <a:pt x="118012" y="697180"/>
                  </a:lnTo>
                  <a:lnTo>
                    <a:pt x="147084" y="641886"/>
                  </a:lnTo>
                  <a:lnTo>
                    <a:pt x="179113" y="585920"/>
                  </a:lnTo>
                  <a:lnTo>
                    <a:pt x="214029" y="529557"/>
                  </a:lnTo>
                  <a:lnTo>
                    <a:pt x="251766" y="473070"/>
                  </a:lnTo>
                  <a:close/>
                </a:path>
              </a:pathLst>
            </a:custGeom>
            <a:ln w="25399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3632" y="5172455"/>
              <a:ext cx="359663" cy="3535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57880" y="518929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7880" y="518929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63412" y="518820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49574" y="5068028"/>
            <a:ext cx="1357630" cy="729615"/>
          </a:xfrm>
          <a:custGeom>
            <a:avLst/>
            <a:gdLst/>
            <a:ahLst/>
            <a:cxnLst/>
            <a:rect l="l" t="t" r="r" b="b"/>
            <a:pathLst>
              <a:path w="1357629" h="729614">
                <a:moveTo>
                  <a:pt x="4974" y="184179"/>
                </a:moveTo>
                <a:lnTo>
                  <a:pt x="31091" y="130131"/>
                </a:lnTo>
                <a:lnTo>
                  <a:pt x="76756" y="84911"/>
                </a:lnTo>
                <a:lnTo>
                  <a:pt x="139823" y="48902"/>
                </a:lnTo>
                <a:lnTo>
                  <a:pt x="177213" y="34473"/>
                </a:lnTo>
                <a:lnTo>
                  <a:pt x="218151" y="22491"/>
                </a:lnTo>
                <a:lnTo>
                  <a:pt x="262368" y="13004"/>
                </a:lnTo>
                <a:lnTo>
                  <a:pt x="309597" y="6062"/>
                </a:lnTo>
                <a:lnTo>
                  <a:pt x="359570" y="1711"/>
                </a:lnTo>
                <a:lnTo>
                  <a:pt x="412018" y="0"/>
                </a:lnTo>
                <a:lnTo>
                  <a:pt x="466674" y="976"/>
                </a:lnTo>
                <a:lnTo>
                  <a:pt x="523271" y="4690"/>
                </a:lnTo>
                <a:lnTo>
                  <a:pt x="581540" y="11187"/>
                </a:lnTo>
                <a:lnTo>
                  <a:pt x="641213" y="20517"/>
                </a:lnTo>
                <a:lnTo>
                  <a:pt x="702023" y="32727"/>
                </a:lnTo>
                <a:lnTo>
                  <a:pt x="763702" y="47866"/>
                </a:lnTo>
                <a:lnTo>
                  <a:pt x="824687" y="65594"/>
                </a:lnTo>
                <a:lnTo>
                  <a:pt x="883455" y="85425"/>
                </a:lnTo>
                <a:lnTo>
                  <a:pt x="939799" y="107182"/>
                </a:lnTo>
                <a:lnTo>
                  <a:pt x="993510" y="130690"/>
                </a:lnTo>
                <a:lnTo>
                  <a:pt x="1044380" y="155772"/>
                </a:lnTo>
                <a:lnTo>
                  <a:pt x="1092203" y="182254"/>
                </a:lnTo>
                <a:lnTo>
                  <a:pt x="1136769" y="209960"/>
                </a:lnTo>
                <a:lnTo>
                  <a:pt x="1177871" y="238715"/>
                </a:lnTo>
                <a:lnTo>
                  <a:pt x="1215301" y="268342"/>
                </a:lnTo>
                <a:lnTo>
                  <a:pt x="1248851" y="298666"/>
                </a:lnTo>
                <a:lnTo>
                  <a:pt x="1278313" y="329511"/>
                </a:lnTo>
                <a:lnTo>
                  <a:pt x="1303479" y="360703"/>
                </a:lnTo>
                <a:lnTo>
                  <a:pt x="1340093" y="423421"/>
                </a:lnTo>
                <a:lnTo>
                  <a:pt x="1357029" y="485415"/>
                </a:lnTo>
                <a:lnTo>
                  <a:pt x="1357598" y="515702"/>
                </a:lnTo>
                <a:lnTo>
                  <a:pt x="1352624" y="545281"/>
                </a:lnTo>
                <a:lnTo>
                  <a:pt x="1326506" y="599329"/>
                </a:lnTo>
                <a:lnTo>
                  <a:pt x="1280842" y="644549"/>
                </a:lnTo>
                <a:lnTo>
                  <a:pt x="1217774" y="680558"/>
                </a:lnTo>
                <a:lnTo>
                  <a:pt x="1180384" y="694987"/>
                </a:lnTo>
                <a:lnTo>
                  <a:pt x="1139446" y="706969"/>
                </a:lnTo>
                <a:lnTo>
                  <a:pt x="1095229" y="716456"/>
                </a:lnTo>
                <a:lnTo>
                  <a:pt x="1048000" y="723398"/>
                </a:lnTo>
                <a:lnTo>
                  <a:pt x="998028" y="727749"/>
                </a:lnTo>
                <a:lnTo>
                  <a:pt x="945579" y="729460"/>
                </a:lnTo>
                <a:lnTo>
                  <a:pt x="890923" y="728483"/>
                </a:lnTo>
                <a:lnTo>
                  <a:pt x="834326" y="724770"/>
                </a:lnTo>
                <a:lnTo>
                  <a:pt x="776057" y="718273"/>
                </a:lnTo>
                <a:lnTo>
                  <a:pt x="716384" y="708943"/>
                </a:lnTo>
                <a:lnTo>
                  <a:pt x="655574" y="696733"/>
                </a:lnTo>
                <a:lnTo>
                  <a:pt x="593895" y="681594"/>
                </a:lnTo>
                <a:lnTo>
                  <a:pt x="532910" y="663865"/>
                </a:lnTo>
                <a:lnTo>
                  <a:pt x="474142" y="644035"/>
                </a:lnTo>
                <a:lnTo>
                  <a:pt x="417799" y="622278"/>
                </a:lnTo>
                <a:lnTo>
                  <a:pt x="364088" y="598770"/>
                </a:lnTo>
                <a:lnTo>
                  <a:pt x="313217" y="573688"/>
                </a:lnTo>
                <a:lnTo>
                  <a:pt x="265395" y="547205"/>
                </a:lnTo>
                <a:lnTo>
                  <a:pt x="220829" y="519499"/>
                </a:lnTo>
                <a:lnTo>
                  <a:pt x="179727" y="490745"/>
                </a:lnTo>
                <a:lnTo>
                  <a:pt x="142297" y="461118"/>
                </a:lnTo>
                <a:lnTo>
                  <a:pt x="108747" y="430794"/>
                </a:lnTo>
                <a:lnTo>
                  <a:pt x="79285" y="399948"/>
                </a:lnTo>
                <a:lnTo>
                  <a:pt x="54118" y="368757"/>
                </a:lnTo>
                <a:lnTo>
                  <a:pt x="17504" y="306039"/>
                </a:lnTo>
                <a:lnTo>
                  <a:pt x="568" y="244045"/>
                </a:lnTo>
                <a:lnTo>
                  <a:pt x="0" y="213758"/>
                </a:lnTo>
                <a:lnTo>
                  <a:pt x="4974" y="184179"/>
                </a:lnTo>
                <a:close/>
              </a:path>
            </a:pathLst>
          </a:custGeom>
          <a:ln w="25399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591" y="347472"/>
            <a:ext cx="757123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252366"/>
            <a:ext cx="8376920" cy="24428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Splitting 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70C0"/>
                </a:solidFill>
                <a:latin typeface="Calibri"/>
                <a:cs typeface="Calibri"/>
              </a:rPr>
              <a:t>graph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70C0"/>
                </a:solidFill>
                <a:latin typeface="Calibri"/>
                <a:cs typeface="Calibri"/>
              </a:rPr>
              <a:t>dataset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 is </a:t>
            </a:r>
            <a:r>
              <a:rPr sz="3200" b="1" spc="-15" dirty="0">
                <a:solidFill>
                  <a:srgbClr val="0070C0"/>
                </a:solidFill>
                <a:latin typeface="Calibri"/>
                <a:cs typeface="Calibri"/>
              </a:rPr>
              <a:t>different!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classification: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Each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data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point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is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 </a:t>
            </a:r>
            <a:r>
              <a:rPr sz="2800" b="1" spc="-5" dirty="0">
                <a:latin typeface="Calibri"/>
                <a:cs typeface="Calibri"/>
              </a:rPr>
              <a:t>node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Here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points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are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independent</a:t>
            </a:r>
            <a:endParaRPr sz="2800">
              <a:latin typeface="Calibri"/>
              <a:cs typeface="Calibri"/>
            </a:endParaRPr>
          </a:p>
          <a:p>
            <a:pPr marL="890269" marR="5080" lvl="2" indent="-228600">
              <a:lnSpc>
                <a:spcPct val="100800"/>
              </a:lnSpc>
              <a:spcBef>
                <a:spcPts val="49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b="1" spc="-5" dirty="0">
                <a:latin typeface="Calibri"/>
                <a:cs typeface="Calibri"/>
              </a:rPr>
              <a:t>Node </a:t>
            </a:r>
            <a:r>
              <a:rPr sz="2400" b="1" dirty="0">
                <a:latin typeface="Calibri"/>
                <a:cs typeface="Calibri"/>
              </a:rPr>
              <a:t>5 </a:t>
            </a:r>
            <a:r>
              <a:rPr sz="2400" b="1" spc="-5" dirty="0">
                <a:latin typeface="Calibri"/>
                <a:cs typeface="Calibri"/>
              </a:rPr>
              <a:t>will </a:t>
            </a:r>
            <a:r>
              <a:rPr sz="2400" b="1" spc="-15" dirty="0">
                <a:latin typeface="Calibri"/>
                <a:cs typeface="Calibri"/>
              </a:rPr>
              <a:t>affect </a:t>
            </a:r>
            <a:r>
              <a:rPr sz="2400" b="1" spc="-5" dirty="0">
                <a:latin typeface="Calibri"/>
                <a:cs typeface="Calibri"/>
              </a:rPr>
              <a:t>our </a:t>
            </a:r>
            <a:r>
              <a:rPr sz="2400" b="1" spc="-10" dirty="0">
                <a:latin typeface="Calibri"/>
                <a:cs typeface="Calibri"/>
              </a:rPr>
              <a:t>prediction </a:t>
            </a:r>
            <a:r>
              <a:rPr sz="2400" b="1" spc="-5" dirty="0">
                <a:latin typeface="Calibri"/>
                <a:cs typeface="Calibri"/>
              </a:rPr>
              <a:t>on node 1, </a:t>
            </a:r>
            <a:r>
              <a:rPr sz="2400" spc="-5" dirty="0">
                <a:latin typeface="Calibri"/>
                <a:cs typeface="Calibri"/>
              </a:rPr>
              <a:t>because it will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participate</a:t>
            </a:r>
            <a:r>
              <a:rPr sz="2400" spc="-5" dirty="0">
                <a:latin typeface="Calibri"/>
                <a:cs typeface="Calibri"/>
              </a:rPr>
              <a:t> 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message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alibri"/>
                <a:cs typeface="Calibri"/>
              </a:rPr>
              <a:t>affect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 </a:t>
            </a:r>
            <a:r>
              <a:rPr sz="2400" spc="-50" dirty="0">
                <a:latin typeface="Calibri"/>
                <a:cs typeface="Calibri"/>
              </a:rPr>
              <a:t>1’s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embedding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2109" y="5716523"/>
            <a:ext cx="4133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latin typeface="Calibri"/>
                <a:cs typeface="Calibri"/>
              </a:rPr>
              <a:t>What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are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our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options?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4213" y="3930395"/>
            <a:ext cx="1224915" cy="1340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C00000"/>
                </a:solidFill>
                <a:latin typeface="Arial"/>
                <a:cs typeface="Arial"/>
              </a:rPr>
              <a:t>Training </a:t>
            </a:r>
            <a:r>
              <a:rPr sz="20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60B5CC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li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da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ti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on  </a:t>
            </a:r>
            <a:r>
              <a:rPr sz="2000" b="1" spc="-40" dirty="0">
                <a:solidFill>
                  <a:srgbClr val="6BB76D"/>
                </a:solidFill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25174" y="4038601"/>
            <a:ext cx="2489200" cy="1298575"/>
            <a:chOff x="4101174" y="4038600"/>
            <a:chExt cx="2489200" cy="1298575"/>
          </a:xfrm>
        </p:grpSpPr>
        <p:sp>
          <p:nvSpPr>
            <p:cNvPr id="7" name="object 7"/>
            <p:cNvSpPr/>
            <p:nvPr/>
          </p:nvSpPr>
          <p:spPr>
            <a:xfrm>
              <a:off x="4602504" y="4207855"/>
              <a:ext cx="766445" cy="118110"/>
            </a:xfrm>
            <a:custGeom>
              <a:avLst/>
              <a:gdLst/>
              <a:ahLst/>
              <a:cxnLst/>
              <a:rect l="l" t="t" r="r" b="b"/>
              <a:pathLst>
                <a:path w="766445" h="118110">
                  <a:moveTo>
                    <a:pt x="766212" y="0"/>
                  </a:moveTo>
                  <a:lnTo>
                    <a:pt x="0" y="11792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15462" y="4969607"/>
              <a:ext cx="749935" cy="191135"/>
            </a:xfrm>
            <a:custGeom>
              <a:avLst/>
              <a:gdLst/>
              <a:ahLst/>
              <a:cxnLst/>
              <a:rect l="l" t="t" r="r" b="b"/>
              <a:pathLst>
                <a:path w="749935" h="191135">
                  <a:moveTo>
                    <a:pt x="749589" y="19067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3870" y="4427234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93522" y="5122690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5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83874" y="4284405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5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38858" y="4389856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97289" y="4224619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2080" y="4038600"/>
              <a:ext cx="359663" cy="3566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56754" y="405722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6754" y="405722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6968" y="4983480"/>
              <a:ext cx="356615" cy="35356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739265" y="500029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3" y="268009"/>
                  </a:lnTo>
                  <a:lnTo>
                    <a:pt x="178307" y="261177"/>
                  </a:lnTo>
                  <a:lnTo>
                    <a:pt x="215499" y="242154"/>
                  </a:lnTo>
                  <a:lnTo>
                    <a:pt x="244827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39265" y="500029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4520" y="4983480"/>
              <a:ext cx="359663" cy="3535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729421" y="500029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29421" y="500029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3160" y="4224528"/>
              <a:ext cx="356615" cy="35661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75434" y="424261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75434" y="424261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9496" y="4178807"/>
              <a:ext cx="356615" cy="3566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392912" y="419828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92912" y="419828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879236" y="424027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51596" y="405130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21457" y="4996179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44797" y="499922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92595" y="419760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391911" y="3954912"/>
            <a:ext cx="2763520" cy="1457325"/>
            <a:chOff x="3867911" y="3954911"/>
            <a:chExt cx="2763520" cy="1457325"/>
          </a:xfrm>
        </p:grpSpPr>
        <p:sp>
          <p:nvSpPr>
            <p:cNvPr id="35" name="object 35"/>
            <p:cNvSpPr/>
            <p:nvPr/>
          </p:nvSpPr>
          <p:spPr>
            <a:xfrm>
              <a:off x="5535829" y="4220588"/>
              <a:ext cx="737235" cy="128905"/>
            </a:xfrm>
            <a:custGeom>
              <a:avLst/>
              <a:gdLst/>
              <a:ahLst/>
              <a:cxnLst/>
              <a:rect l="l" t="t" r="r" b="b"/>
              <a:pathLst>
                <a:path w="737235" h="128904">
                  <a:moveTo>
                    <a:pt x="0" y="0"/>
                  </a:moveTo>
                  <a:lnTo>
                    <a:pt x="737157" y="12830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97093" y="3967611"/>
              <a:ext cx="1752600" cy="647700"/>
            </a:xfrm>
            <a:custGeom>
              <a:avLst/>
              <a:gdLst/>
              <a:ahLst/>
              <a:cxnLst/>
              <a:rect l="l" t="t" r="r" b="b"/>
              <a:pathLst>
                <a:path w="1752600" h="647700">
                  <a:moveTo>
                    <a:pt x="932935" y="586578"/>
                  </a:moveTo>
                  <a:lnTo>
                    <a:pt x="864432" y="600535"/>
                  </a:lnTo>
                  <a:lnTo>
                    <a:pt x="797034" y="612638"/>
                  </a:lnTo>
                  <a:lnTo>
                    <a:pt x="730949" y="622904"/>
                  </a:lnTo>
                  <a:lnTo>
                    <a:pt x="666383" y="631349"/>
                  </a:lnTo>
                  <a:lnTo>
                    <a:pt x="603543" y="637991"/>
                  </a:lnTo>
                  <a:lnTo>
                    <a:pt x="542637" y="642844"/>
                  </a:lnTo>
                  <a:lnTo>
                    <a:pt x="483871" y="645926"/>
                  </a:lnTo>
                  <a:lnTo>
                    <a:pt x="427452" y="647254"/>
                  </a:lnTo>
                  <a:lnTo>
                    <a:pt x="373588" y="646843"/>
                  </a:lnTo>
                  <a:lnTo>
                    <a:pt x="322485" y="644711"/>
                  </a:lnTo>
                  <a:lnTo>
                    <a:pt x="274350" y="640873"/>
                  </a:lnTo>
                  <a:lnTo>
                    <a:pt x="229391" y="635347"/>
                  </a:lnTo>
                  <a:lnTo>
                    <a:pt x="187814" y="628148"/>
                  </a:lnTo>
                  <a:lnTo>
                    <a:pt x="149826" y="619294"/>
                  </a:lnTo>
                  <a:lnTo>
                    <a:pt x="85447" y="596685"/>
                  </a:lnTo>
                  <a:lnTo>
                    <a:pt x="37910" y="567651"/>
                  </a:lnTo>
                  <a:lnTo>
                    <a:pt x="8870" y="532325"/>
                  </a:lnTo>
                  <a:lnTo>
                    <a:pt x="0" y="491226"/>
                  </a:lnTo>
                  <a:lnTo>
                    <a:pt x="3420" y="469434"/>
                  </a:lnTo>
                  <a:lnTo>
                    <a:pt x="25210" y="424226"/>
                  </a:lnTo>
                  <a:lnTo>
                    <a:pt x="65718" y="377523"/>
                  </a:lnTo>
                  <a:lnTo>
                    <a:pt x="123492" y="330128"/>
                  </a:lnTo>
                  <a:lnTo>
                    <a:pt x="158399" y="306422"/>
                  </a:lnTo>
                  <a:lnTo>
                    <a:pt x="197077" y="282844"/>
                  </a:lnTo>
                  <a:lnTo>
                    <a:pt x="239344" y="259495"/>
                  </a:lnTo>
                  <a:lnTo>
                    <a:pt x="285018" y="236475"/>
                  </a:lnTo>
                  <a:lnTo>
                    <a:pt x="333918" y="213885"/>
                  </a:lnTo>
                  <a:lnTo>
                    <a:pt x="385862" y="191825"/>
                  </a:lnTo>
                  <a:lnTo>
                    <a:pt x="440668" y="170395"/>
                  </a:lnTo>
                  <a:lnTo>
                    <a:pt x="498155" y="149696"/>
                  </a:lnTo>
                  <a:lnTo>
                    <a:pt x="558140" y="129828"/>
                  </a:lnTo>
                  <a:lnTo>
                    <a:pt x="620441" y="110891"/>
                  </a:lnTo>
                  <a:lnTo>
                    <a:pt x="684878" y="92987"/>
                  </a:lnTo>
                  <a:lnTo>
                    <a:pt x="751268" y="76215"/>
                  </a:lnTo>
                  <a:lnTo>
                    <a:pt x="819429" y="60675"/>
                  </a:lnTo>
                  <a:lnTo>
                    <a:pt x="887932" y="46718"/>
                  </a:lnTo>
                  <a:lnTo>
                    <a:pt x="955330" y="34615"/>
                  </a:lnTo>
                  <a:lnTo>
                    <a:pt x="1021415" y="24349"/>
                  </a:lnTo>
                  <a:lnTo>
                    <a:pt x="1085981" y="15904"/>
                  </a:lnTo>
                  <a:lnTo>
                    <a:pt x="1148821" y="9263"/>
                  </a:lnTo>
                  <a:lnTo>
                    <a:pt x="1209727" y="4409"/>
                  </a:lnTo>
                  <a:lnTo>
                    <a:pt x="1268493" y="1327"/>
                  </a:lnTo>
                  <a:lnTo>
                    <a:pt x="1324912" y="0"/>
                  </a:lnTo>
                  <a:lnTo>
                    <a:pt x="1378776" y="410"/>
                  </a:lnTo>
                  <a:lnTo>
                    <a:pt x="1429879" y="2543"/>
                  </a:lnTo>
                  <a:lnTo>
                    <a:pt x="1478014" y="6380"/>
                  </a:lnTo>
                  <a:lnTo>
                    <a:pt x="1522973" y="11906"/>
                  </a:lnTo>
                  <a:lnTo>
                    <a:pt x="1564550" y="19105"/>
                  </a:lnTo>
                  <a:lnTo>
                    <a:pt x="1602538" y="27959"/>
                  </a:lnTo>
                  <a:lnTo>
                    <a:pt x="1666917" y="50568"/>
                  </a:lnTo>
                  <a:lnTo>
                    <a:pt x="1714454" y="79602"/>
                  </a:lnTo>
                  <a:lnTo>
                    <a:pt x="1743494" y="114928"/>
                  </a:lnTo>
                  <a:lnTo>
                    <a:pt x="1752365" y="156027"/>
                  </a:lnTo>
                  <a:lnTo>
                    <a:pt x="1748944" y="177820"/>
                  </a:lnTo>
                  <a:lnTo>
                    <a:pt x="1727154" y="223028"/>
                  </a:lnTo>
                  <a:lnTo>
                    <a:pt x="1686646" y="269731"/>
                  </a:lnTo>
                  <a:lnTo>
                    <a:pt x="1628872" y="317126"/>
                  </a:lnTo>
                  <a:lnTo>
                    <a:pt x="1593965" y="340832"/>
                  </a:lnTo>
                  <a:lnTo>
                    <a:pt x="1555287" y="364409"/>
                  </a:lnTo>
                  <a:lnTo>
                    <a:pt x="1513020" y="387758"/>
                  </a:lnTo>
                  <a:lnTo>
                    <a:pt x="1467346" y="410778"/>
                  </a:lnTo>
                  <a:lnTo>
                    <a:pt x="1418446" y="433368"/>
                  </a:lnTo>
                  <a:lnTo>
                    <a:pt x="1366502" y="455428"/>
                  </a:lnTo>
                  <a:lnTo>
                    <a:pt x="1311696" y="476858"/>
                  </a:lnTo>
                  <a:lnTo>
                    <a:pt x="1254209" y="497558"/>
                  </a:lnTo>
                  <a:lnTo>
                    <a:pt x="1194224" y="517426"/>
                  </a:lnTo>
                  <a:lnTo>
                    <a:pt x="1131923" y="536362"/>
                  </a:lnTo>
                  <a:lnTo>
                    <a:pt x="1067486" y="554267"/>
                  </a:lnTo>
                  <a:lnTo>
                    <a:pt x="1001096" y="571039"/>
                  </a:lnTo>
                  <a:lnTo>
                    <a:pt x="932935" y="586578"/>
                  </a:lnTo>
                  <a:close/>
                </a:path>
              </a:pathLst>
            </a:custGeom>
            <a:ln w="253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49823" y="4130660"/>
              <a:ext cx="969010" cy="1268730"/>
            </a:xfrm>
            <a:custGeom>
              <a:avLst/>
              <a:gdLst/>
              <a:ahLst/>
              <a:cxnLst/>
              <a:rect l="l" t="t" r="r" b="b"/>
              <a:pathLst>
                <a:path w="969009" h="1268729">
                  <a:moveTo>
                    <a:pt x="251766" y="473070"/>
                  </a:moveTo>
                  <a:lnTo>
                    <a:pt x="291405" y="417900"/>
                  </a:lnTo>
                  <a:lnTo>
                    <a:pt x="331917" y="365415"/>
                  </a:lnTo>
                  <a:lnTo>
                    <a:pt x="373072" y="315774"/>
                  </a:lnTo>
                  <a:lnTo>
                    <a:pt x="414636" y="269136"/>
                  </a:lnTo>
                  <a:lnTo>
                    <a:pt x="456377" y="225661"/>
                  </a:lnTo>
                  <a:lnTo>
                    <a:pt x="498063" y="185509"/>
                  </a:lnTo>
                  <a:lnTo>
                    <a:pt x="539463" y="148840"/>
                  </a:lnTo>
                  <a:lnTo>
                    <a:pt x="580343" y="115812"/>
                  </a:lnTo>
                  <a:lnTo>
                    <a:pt x="620471" y="86586"/>
                  </a:lnTo>
                  <a:lnTo>
                    <a:pt x="659616" y="61321"/>
                  </a:lnTo>
                  <a:lnTo>
                    <a:pt x="697546" y="40176"/>
                  </a:lnTo>
                  <a:lnTo>
                    <a:pt x="734027" y="23313"/>
                  </a:lnTo>
                  <a:lnTo>
                    <a:pt x="801716" y="3065"/>
                  </a:lnTo>
                  <a:lnTo>
                    <a:pt x="832460" y="0"/>
                  </a:lnTo>
                  <a:lnTo>
                    <a:pt x="860826" y="1853"/>
                  </a:lnTo>
                  <a:lnTo>
                    <a:pt x="909501" y="20956"/>
                  </a:lnTo>
                  <a:lnTo>
                    <a:pt x="944479" y="59822"/>
                  </a:lnTo>
                  <a:lnTo>
                    <a:pt x="964102" y="115594"/>
                  </a:lnTo>
                  <a:lnTo>
                    <a:pt x="968913" y="186083"/>
                  </a:lnTo>
                  <a:lnTo>
                    <a:pt x="965933" y="226162"/>
                  </a:lnTo>
                  <a:lnTo>
                    <a:pt x="959455" y="269101"/>
                  </a:lnTo>
                  <a:lnTo>
                    <a:pt x="949545" y="314625"/>
                  </a:lnTo>
                  <a:lnTo>
                    <a:pt x="936271" y="362461"/>
                  </a:lnTo>
                  <a:lnTo>
                    <a:pt x="919702" y="412336"/>
                  </a:lnTo>
                  <a:lnTo>
                    <a:pt x="899905" y="463976"/>
                  </a:lnTo>
                  <a:lnTo>
                    <a:pt x="876949" y="517107"/>
                  </a:lnTo>
                  <a:lnTo>
                    <a:pt x="850900" y="571456"/>
                  </a:lnTo>
                  <a:lnTo>
                    <a:pt x="821828" y="626750"/>
                  </a:lnTo>
                  <a:lnTo>
                    <a:pt x="789799" y="682716"/>
                  </a:lnTo>
                  <a:lnTo>
                    <a:pt x="754883" y="739079"/>
                  </a:lnTo>
                  <a:lnTo>
                    <a:pt x="717146" y="795566"/>
                  </a:lnTo>
                  <a:lnTo>
                    <a:pt x="677507" y="850736"/>
                  </a:lnTo>
                  <a:lnTo>
                    <a:pt x="636995" y="903221"/>
                  </a:lnTo>
                  <a:lnTo>
                    <a:pt x="595840" y="952862"/>
                  </a:lnTo>
                  <a:lnTo>
                    <a:pt x="554277" y="999500"/>
                  </a:lnTo>
                  <a:lnTo>
                    <a:pt x="512535" y="1042975"/>
                  </a:lnTo>
                  <a:lnTo>
                    <a:pt x="470849" y="1083127"/>
                  </a:lnTo>
                  <a:lnTo>
                    <a:pt x="429450" y="1119797"/>
                  </a:lnTo>
                  <a:lnTo>
                    <a:pt x="388570" y="1152824"/>
                  </a:lnTo>
                  <a:lnTo>
                    <a:pt x="348441" y="1182050"/>
                  </a:lnTo>
                  <a:lnTo>
                    <a:pt x="309296" y="1207315"/>
                  </a:lnTo>
                  <a:lnTo>
                    <a:pt x="271367" y="1228460"/>
                  </a:lnTo>
                  <a:lnTo>
                    <a:pt x="234886" y="1245324"/>
                  </a:lnTo>
                  <a:lnTo>
                    <a:pt x="167196" y="1265572"/>
                  </a:lnTo>
                  <a:lnTo>
                    <a:pt x="136453" y="1268637"/>
                  </a:lnTo>
                  <a:lnTo>
                    <a:pt x="108086" y="1266783"/>
                  </a:lnTo>
                  <a:lnTo>
                    <a:pt x="59411" y="1247681"/>
                  </a:lnTo>
                  <a:lnTo>
                    <a:pt x="24433" y="1208814"/>
                  </a:lnTo>
                  <a:lnTo>
                    <a:pt x="4810" y="1153042"/>
                  </a:lnTo>
                  <a:lnTo>
                    <a:pt x="0" y="1082553"/>
                  </a:lnTo>
                  <a:lnTo>
                    <a:pt x="2979" y="1042474"/>
                  </a:lnTo>
                  <a:lnTo>
                    <a:pt x="9458" y="999535"/>
                  </a:lnTo>
                  <a:lnTo>
                    <a:pt x="19368" y="954011"/>
                  </a:lnTo>
                  <a:lnTo>
                    <a:pt x="32641" y="906175"/>
                  </a:lnTo>
                  <a:lnTo>
                    <a:pt x="49210" y="856300"/>
                  </a:lnTo>
                  <a:lnTo>
                    <a:pt x="69007" y="804661"/>
                  </a:lnTo>
                  <a:lnTo>
                    <a:pt x="91964" y="751529"/>
                  </a:lnTo>
                  <a:lnTo>
                    <a:pt x="118012" y="697180"/>
                  </a:lnTo>
                  <a:lnTo>
                    <a:pt x="147084" y="641886"/>
                  </a:lnTo>
                  <a:lnTo>
                    <a:pt x="179113" y="585920"/>
                  </a:lnTo>
                  <a:lnTo>
                    <a:pt x="214029" y="529557"/>
                  </a:lnTo>
                  <a:lnTo>
                    <a:pt x="251766" y="473070"/>
                  </a:lnTo>
                  <a:close/>
                </a:path>
              </a:pathLst>
            </a:custGeom>
            <a:ln w="25399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7911" y="4803647"/>
              <a:ext cx="359663" cy="35661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912158" y="482172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12158" y="482172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517691" y="481939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03854" y="4700454"/>
            <a:ext cx="1357630" cy="729615"/>
          </a:xfrm>
          <a:custGeom>
            <a:avLst/>
            <a:gdLst/>
            <a:ahLst/>
            <a:cxnLst/>
            <a:rect l="l" t="t" r="r" b="b"/>
            <a:pathLst>
              <a:path w="1357629" h="729614">
                <a:moveTo>
                  <a:pt x="4974" y="184179"/>
                </a:moveTo>
                <a:lnTo>
                  <a:pt x="31091" y="130131"/>
                </a:lnTo>
                <a:lnTo>
                  <a:pt x="76756" y="84911"/>
                </a:lnTo>
                <a:lnTo>
                  <a:pt x="139823" y="48902"/>
                </a:lnTo>
                <a:lnTo>
                  <a:pt x="177213" y="34473"/>
                </a:lnTo>
                <a:lnTo>
                  <a:pt x="218151" y="22491"/>
                </a:lnTo>
                <a:lnTo>
                  <a:pt x="262368" y="13004"/>
                </a:lnTo>
                <a:lnTo>
                  <a:pt x="309597" y="6062"/>
                </a:lnTo>
                <a:lnTo>
                  <a:pt x="359570" y="1711"/>
                </a:lnTo>
                <a:lnTo>
                  <a:pt x="412018" y="0"/>
                </a:lnTo>
                <a:lnTo>
                  <a:pt x="466674" y="976"/>
                </a:lnTo>
                <a:lnTo>
                  <a:pt x="523271" y="4690"/>
                </a:lnTo>
                <a:lnTo>
                  <a:pt x="581540" y="11187"/>
                </a:lnTo>
                <a:lnTo>
                  <a:pt x="641213" y="20517"/>
                </a:lnTo>
                <a:lnTo>
                  <a:pt x="702023" y="32727"/>
                </a:lnTo>
                <a:lnTo>
                  <a:pt x="763702" y="47866"/>
                </a:lnTo>
                <a:lnTo>
                  <a:pt x="824687" y="65594"/>
                </a:lnTo>
                <a:lnTo>
                  <a:pt x="883455" y="85425"/>
                </a:lnTo>
                <a:lnTo>
                  <a:pt x="939799" y="107182"/>
                </a:lnTo>
                <a:lnTo>
                  <a:pt x="993510" y="130690"/>
                </a:lnTo>
                <a:lnTo>
                  <a:pt x="1044380" y="155772"/>
                </a:lnTo>
                <a:lnTo>
                  <a:pt x="1092203" y="182254"/>
                </a:lnTo>
                <a:lnTo>
                  <a:pt x="1136769" y="209960"/>
                </a:lnTo>
                <a:lnTo>
                  <a:pt x="1177871" y="238715"/>
                </a:lnTo>
                <a:lnTo>
                  <a:pt x="1215301" y="268342"/>
                </a:lnTo>
                <a:lnTo>
                  <a:pt x="1248851" y="298666"/>
                </a:lnTo>
                <a:lnTo>
                  <a:pt x="1278313" y="329511"/>
                </a:lnTo>
                <a:lnTo>
                  <a:pt x="1303479" y="360703"/>
                </a:lnTo>
                <a:lnTo>
                  <a:pt x="1340093" y="423421"/>
                </a:lnTo>
                <a:lnTo>
                  <a:pt x="1357029" y="485415"/>
                </a:lnTo>
                <a:lnTo>
                  <a:pt x="1357598" y="515702"/>
                </a:lnTo>
                <a:lnTo>
                  <a:pt x="1352624" y="545281"/>
                </a:lnTo>
                <a:lnTo>
                  <a:pt x="1326506" y="599329"/>
                </a:lnTo>
                <a:lnTo>
                  <a:pt x="1280842" y="644549"/>
                </a:lnTo>
                <a:lnTo>
                  <a:pt x="1217774" y="680558"/>
                </a:lnTo>
                <a:lnTo>
                  <a:pt x="1180384" y="694987"/>
                </a:lnTo>
                <a:lnTo>
                  <a:pt x="1139446" y="706969"/>
                </a:lnTo>
                <a:lnTo>
                  <a:pt x="1095229" y="716456"/>
                </a:lnTo>
                <a:lnTo>
                  <a:pt x="1048000" y="723398"/>
                </a:lnTo>
                <a:lnTo>
                  <a:pt x="998028" y="727749"/>
                </a:lnTo>
                <a:lnTo>
                  <a:pt x="945579" y="729460"/>
                </a:lnTo>
                <a:lnTo>
                  <a:pt x="890923" y="728483"/>
                </a:lnTo>
                <a:lnTo>
                  <a:pt x="834326" y="724770"/>
                </a:lnTo>
                <a:lnTo>
                  <a:pt x="776057" y="718273"/>
                </a:lnTo>
                <a:lnTo>
                  <a:pt x="716384" y="708943"/>
                </a:lnTo>
                <a:lnTo>
                  <a:pt x="655574" y="696733"/>
                </a:lnTo>
                <a:lnTo>
                  <a:pt x="593895" y="681594"/>
                </a:lnTo>
                <a:lnTo>
                  <a:pt x="532910" y="663865"/>
                </a:lnTo>
                <a:lnTo>
                  <a:pt x="474142" y="644035"/>
                </a:lnTo>
                <a:lnTo>
                  <a:pt x="417799" y="622278"/>
                </a:lnTo>
                <a:lnTo>
                  <a:pt x="364088" y="598770"/>
                </a:lnTo>
                <a:lnTo>
                  <a:pt x="313217" y="573688"/>
                </a:lnTo>
                <a:lnTo>
                  <a:pt x="265395" y="547205"/>
                </a:lnTo>
                <a:lnTo>
                  <a:pt x="220829" y="519499"/>
                </a:lnTo>
                <a:lnTo>
                  <a:pt x="179727" y="490745"/>
                </a:lnTo>
                <a:lnTo>
                  <a:pt x="142297" y="461118"/>
                </a:lnTo>
                <a:lnTo>
                  <a:pt x="108747" y="430794"/>
                </a:lnTo>
                <a:lnTo>
                  <a:pt x="79285" y="399948"/>
                </a:lnTo>
                <a:lnTo>
                  <a:pt x="54118" y="368757"/>
                </a:lnTo>
                <a:lnTo>
                  <a:pt x="17504" y="306039"/>
                </a:lnTo>
                <a:lnTo>
                  <a:pt x="568" y="244045"/>
                </a:lnTo>
                <a:lnTo>
                  <a:pt x="0" y="213758"/>
                </a:lnTo>
                <a:lnTo>
                  <a:pt x="4974" y="184179"/>
                </a:lnTo>
                <a:close/>
              </a:path>
            </a:pathLst>
          </a:custGeom>
          <a:ln w="25399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591" y="347472"/>
            <a:ext cx="757123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96924"/>
            <a:ext cx="8225155" cy="353885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32740" marR="200025" indent="-320040">
              <a:lnSpc>
                <a:spcPct val="90000"/>
              </a:lnSpc>
              <a:spcBef>
                <a:spcPts val="48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Solution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1 </a:t>
            </a:r>
            <a:r>
              <a:rPr sz="3200" b="1" spc="-25" dirty="0">
                <a:solidFill>
                  <a:srgbClr val="0070C0"/>
                </a:solidFill>
                <a:latin typeface="Calibri"/>
                <a:cs typeface="Calibri"/>
              </a:rPr>
              <a:t>(Transductive</a:t>
            </a:r>
            <a:r>
              <a:rPr sz="32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setting):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input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be observed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all the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dataset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splits </a:t>
            </a:r>
            <a:r>
              <a:rPr sz="3200" b="1" spc="-7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(training, </a:t>
            </a:r>
            <a:r>
              <a:rPr sz="3200" b="1" spc="-10" dirty="0">
                <a:latin typeface="Calibri"/>
                <a:cs typeface="Calibri"/>
              </a:rPr>
              <a:t>validation </a:t>
            </a:r>
            <a:r>
              <a:rPr sz="3200" b="1" spc="-5" dirty="0">
                <a:latin typeface="Calibri"/>
                <a:cs typeface="Calibri"/>
              </a:rPr>
              <a:t>and </a:t>
            </a:r>
            <a:r>
              <a:rPr sz="3200" b="1" spc="-20" dirty="0">
                <a:latin typeface="Calibri"/>
                <a:cs typeface="Calibri"/>
              </a:rPr>
              <a:t>test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set)</a:t>
            </a:r>
            <a:r>
              <a:rPr sz="3200" spc="-1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504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6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will only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split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the (node)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endParaRPr sz="3200">
              <a:latin typeface="Calibri"/>
              <a:cs typeface="Calibri"/>
            </a:endParaRPr>
          </a:p>
          <a:p>
            <a:pPr marL="625475" marR="23495" lvl="1" indent="-274320">
              <a:lnSpc>
                <a:spcPts val="3000"/>
              </a:lnSpc>
              <a:spcBef>
                <a:spcPts val="75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45" dirty="0">
                <a:solidFill>
                  <a:srgbClr val="0070C0"/>
                </a:solidFill>
                <a:latin typeface="Calibri"/>
                <a:cs typeface="Calibri"/>
              </a:rPr>
              <a:t>At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70C0"/>
                </a:solidFill>
                <a:latin typeface="Calibri"/>
                <a:cs typeface="Calibri"/>
              </a:rPr>
              <a:t>training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 time</a:t>
            </a:r>
            <a:r>
              <a:rPr sz="2800" b="1" spc="-5" dirty="0">
                <a:latin typeface="Calibri"/>
                <a:cs typeface="Calibri"/>
              </a:rPr>
              <a:t>,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compute </a:t>
            </a:r>
            <a:r>
              <a:rPr sz="2800" spc="-5" dirty="0">
                <a:latin typeface="Calibri"/>
                <a:cs typeface="Calibri"/>
              </a:rPr>
              <a:t>embeddings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using the </a:t>
            </a:r>
            <a:r>
              <a:rPr sz="2800" b="1" spc="-6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entire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graph</a:t>
            </a:r>
            <a:r>
              <a:rPr sz="2800" spc="-15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using node</a:t>
            </a:r>
            <a:r>
              <a:rPr sz="28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0070C0"/>
                </a:solidFill>
                <a:latin typeface="Calibri"/>
                <a:cs typeface="Calibri"/>
              </a:rPr>
              <a:t>1&amp;2’s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labels</a:t>
            </a:r>
            <a:endParaRPr sz="2800">
              <a:latin typeface="Calibri"/>
              <a:cs typeface="Calibri"/>
            </a:endParaRPr>
          </a:p>
          <a:p>
            <a:pPr marL="625475" marR="5080" lvl="1" indent="-274320">
              <a:lnSpc>
                <a:spcPts val="3000"/>
              </a:lnSpc>
              <a:spcBef>
                <a:spcPts val="69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45" dirty="0">
                <a:solidFill>
                  <a:srgbClr val="6BB76D"/>
                </a:solidFill>
                <a:latin typeface="Calibri"/>
                <a:cs typeface="Calibri"/>
              </a:rPr>
              <a:t>At</a:t>
            </a:r>
            <a:r>
              <a:rPr sz="2800" b="1" spc="-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BB76D"/>
                </a:solidFill>
                <a:latin typeface="Calibri"/>
                <a:cs typeface="Calibri"/>
              </a:rPr>
              <a:t>validation</a:t>
            </a:r>
            <a:r>
              <a:rPr sz="2800" b="1" spc="-5" dirty="0">
                <a:solidFill>
                  <a:srgbClr val="6BB76D"/>
                </a:solidFill>
                <a:latin typeface="Calibri"/>
                <a:cs typeface="Calibri"/>
              </a:rPr>
              <a:t> time</a:t>
            </a:r>
            <a:r>
              <a:rPr sz="2800" b="1" spc="-5" dirty="0">
                <a:latin typeface="Calibri"/>
                <a:cs typeface="Calibri"/>
              </a:rPr>
              <a:t>,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compute </a:t>
            </a:r>
            <a:r>
              <a:rPr sz="2800" spc="-5" dirty="0">
                <a:latin typeface="Calibri"/>
                <a:cs typeface="Calibri"/>
              </a:rPr>
              <a:t>embeddings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BB76D"/>
                </a:solidFill>
                <a:latin typeface="Calibri"/>
                <a:cs typeface="Calibri"/>
              </a:rPr>
              <a:t>using </a:t>
            </a:r>
            <a:r>
              <a:rPr sz="2800" b="1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BB76D"/>
                </a:solidFill>
                <a:latin typeface="Calibri"/>
                <a:cs typeface="Calibri"/>
              </a:rPr>
              <a:t>the</a:t>
            </a:r>
            <a:r>
              <a:rPr sz="2800" b="1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6BB76D"/>
                </a:solidFill>
                <a:latin typeface="Calibri"/>
                <a:cs typeface="Calibri"/>
              </a:rPr>
              <a:t>entire</a:t>
            </a:r>
            <a:r>
              <a:rPr sz="2800" b="1" spc="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6BB76D"/>
                </a:solidFill>
                <a:latin typeface="Calibri"/>
                <a:cs typeface="Calibri"/>
              </a:rPr>
              <a:t>graph</a:t>
            </a:r>
            <a:r>
              <a:rPr sz="2800" spc="-15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6BB76D"/>
                </a:solidFill>
                <a:latin typeface="Calibri"/>
                <a:cs typeface="Calibri"/>
              </a:rPr>
              <a:t>evaluate</a:t>
            </a:r>
            <a:r>
              <a:rPr sz="2800" b="1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BB76D"/>
                </a:solidFill>
                <a:latin typeface="Calibri"/>
                <a:cs typeface="Calibri"/>
              </a:rPr>
              <a:t>on</a:t>
            </a:r>
            <a:r>
              <a:rPr sz="2800" b="1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6BB76D"/>
                </a:solidFill>
                <a:latin typeface="Calibri"/>
                <a:cs typeface="Calibri"/>
              </a:rPr>
              <a:t>node</a:t>
            </a:r>
            <a:r>
              <a:rPr sz="2800" b="1" spc="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800" b="1" spc="-35" dirty="0">
                <a:solidFill>
                  <a:srgbClr val="6BB76D"/>
                </a:solidFill>
                <a:latin typeface="Calibri"/>
                <a:cs typeface="Calibri"/>
              </a:rPr>
              <a:t>3&amp;4’s</a:t>
            </a:r>
            <a:r>
              <a:rPr sz="2800" b="1" dirty="0">
                <a:solidFill>
                  <a:srgbClr val="6BB76D"/>
                </a:solidFill>
                <a:latin typeface="Calibri"/>
                <a:cs typeface="Calibri"/>
              </a:rPr>
              <a:t> labels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13597" y="5197121"/>
            <a:ext cx="2864485" cy="1487805"/>
            <a:chOff x="3789596" y="5197120"/>
            <a:chExt cx="2864485" cy="1487805"/>
          </a:xfrm>
        </p:grpSpPr>
        <p:sp>
          <p:nvSpPr>
            <p:cNvPr id="5" name="object 5"/>
            <p:cNvSpPr/>
            <p:nvPr/>
          </p:nvSpPr>
          <p:spPr>
            <a:xfrm>
              <a:off x="4624948" y="5450065"/>
              <a:ext cx="766445" cy="118110"/>
            </a:xfrm>
            <a:custGeom>
              <a:avLst/>
              <a:gdLst/>
              <a:ahLst/>
              <a:cxnLst/>
              <a:rect l="l" t="t" r="r" b="b"/>
              <a:pathLst>
                <a:path w="766445" h="118110">
                  <a:moveTo>
                    <a:pt x="766212" y="0"/>
                  </a:moveTo>
                  <a:lnTo>
                    <a:pt x="0" y="11792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37905" y="6211816"/>
              <a:ext cx="749935" cy="191135"/>
            </a:xfrm>
            <a:custGeom>
              <a:avLst/>
              <a:gdLst/>
              <a:ahLst/>
              <a:cxnLst/>
              <a:rect l="l" t="t" r="r" b="b"/>
              <a:pathLst>
                <a:path w="749935" h="191135">
                  <a:moveTo>
                    <a:pt x="749589" y="19067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96312" y="5669443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15966" y="6364899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5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06317" y="5526615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5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61300" y="5632065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19731" y="5466829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6463" y="5282184"/>
              <a:ext cx="356615" cy="3535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79198" y="529943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79198" y="529943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8303" y="6224016"/>
              <a:ext cx="356615" cy="3566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761707" y="624250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61707" y="624250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8903" y="6224016"/>
              <a:ext cx="356615" cy="3566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51864" y="624250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3" y="268008"/>
                  </a:lnTo>
                  <a:lnTo>
                    <a:pt x="178307" y="261177"/>
                  </a:lnTo>
                  <a:lnTo>
                    <a:pt x="215499" y="242153"/>
                  </a:lnTo>
                  <a:lnTo>
                    <a:pt x="244827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51864" y="624250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4495" y="5465064"/>
              <a:ext cx="356616" cy="35661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97877" y="548482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97877" y="548482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831" y="5422392"/>
              <a:ext cx="359663" cy="3566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415355" y="544049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15355" y="544049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58271" y="5462798"/>
              <a:ext cx="737235" cy="128905"/>
            </a:xfrm>
            <a:custGeom>
              <a:avLst/>
              <a:gdLst/>
              <a:ahLst/>
              <a:cxnLst/>
              <a:rect l="l" t="t" r="r" b="b"/>
              <a:pathLst>
                <a:path w="737235" h="128904">
                  <a:moveTo>
                    <a:pt x="0" y="0"/>
                  </a:moveTo>
                  <a:lnTo>
                    <a:pt x="737157" y="12830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9535" y="5209820"/>
              <a:ext cx="1752600" cy="647700"/>
            </a:xfrm>
            <a:custGeom>
              <a:avLst/>
              <a:gdLst/>
              <a:ahLst/>
              <a:cxnLst/>
              <a:rect l="l" t="t" r="r" b="b"/>
              <a:pathLst>
                <a:path w="1752600" h="647700">
                  <a:moveTo>
                    <a:pt x="932935" y="586578"/>
                  </a:moveTo>
                  <a:lnTo>
                    <a:pt x="864432" y="600535"/>
                  </a:lnTo>
                  <a:lnTo>
                    <a:pt x="797034" y="612638"/>
                  </a:lnTo>
                  <a:lnTo>
                    <a:pt x="730949" y="622904"/>
                  </a:lnTo>
                  <a:lnTo>
                    <a:pt x="666383" y="631349"/>
                  </a:lnTo>
                  <a:lnTo>
                    <a:pt x="603543" y="637991"/>
                  </a:lnTo>
                  <a:lnTo>
                    <a:pt x="542637" y="642844"/>
                  </a:lnTo>
                  <a:lnTo>
                    <a:pt x="483871" y="645926"/>
                  </a:lnTo>
                  <a:lnTo>
                    <a:pt x="427452" y="647254"/>
                  </a:lnTo>
                  <a:lnTo>
                    <a:pt x="373588" y="646843"/>
                  </a:lnTo>
                  <a:lnTo>
                    <a:pt x="322485" y="644711"/>
                  </a:lnTo>
                  <a:lnTo>
                    <a:pt x="274350" y="640873"/>
                  </a:lnTo>
                  <a:lnTo>
                    <a:pt x="229391" y="635347"/>
                  </a:lnTo>
                  <a:lnTo>
                    <a:pt x="187814" y="628148"/>
                  </a:lnTo>
                  <a:lnTo>
                    <a:pt x="149826" y="619294"/>
                  </a:lnTo>
                  <a:lnTo>
                    <a:pt x="85447" y="596685"/>
                  </a:lnTo>
                  <a:lnTo>
                    <a:pt x="37910" y="567651"/>
                  </a:lnTo>
                  <a:lnTo>
                    <a:pt x="8870" y="532325"/>
                  </a:lnTo>
                  <a:lnTo>
                    <a:pt x="0" y="491226"/>
                  </a:lnTo>
                  <a:lnTo>
                    <a:pt x="3420" y="469434"/>
                  </a:lnTo>
                  <a:lnTo>
                    <a:pt x="25210" y="424226"/>
                  </a:lnTo>
                  <a:lnTo>
                    <a:pt x="65718" y="377523"/>
                  </a:lnTo>
                  <a:lnTo>
                    <a:pt x="123492" y="330128"/>
                  </a:lnTo>
                  <a:lnTo>
                    <a:pt x="158399" y="306422"/>
                  </a:lnTo>
                  <a:lnTo>
                    <a:pt x="197077" y="282844"/>
                  </a:lnTo>
                  <a:lnTo>
                    <a:pt x="239344" y="259495"/>
                  </a:lnTo>
                  <a:lnTo>
                    <a:pt x="285018" y="236475"/>
                  </a:lnTo>
                  <a:lnTo>
                    <a:pt x="333918" y="213885"/>
                  </a:lnTo>
                  <a:lnTo>
                    <a:pt x="385862" y="191825"/>
                  </a:lnTo>
                  <a:lnTo>
                    <a:pt x="440668" y="170395"/>
                  </a:lnTo>
                  <a:lnTo>
                    <a:pt x="498155" y="149696"/>
                  </a:lnTo>
                  <a:lnTo>
                    <a:pt x="558140" y="129828"/>
                  </a:lnTo>
                  <a:lnTo>
                    <a:pt x="620441" y="110891"/>
                  </a:lnTo>
                  <a:lnTo>
                    <a:pt x="684878" y="92987"/>
                  </a:lnTo>
                  <a:lnTo>
                    <a:pt x="751268" y="76215"/>
                  </a:lnTo>
                  <a:lnTo>
                    <a:pt x="819429" y="60675"/>
                  </a:lnTo>
                  <a:lnTo>
                    <a:pt x="887932" y="46718"/>
                  </a:lnTo>
                  <a:lnTo>
                    <a:pt x="955330" y="34615"/>
                  </a:lnTo>
                  <a:lnTo>
                    <a:pt x="1021415" y="24349"/>
                  </a:lnTo>
                  <a:lnTo>
                    <a:pt x="1085981" y="15904"/>
                  </a:lnTo>
                  <a:lnTo>
                    <a:pt x="1148821" y="9263"/>
                  </a:lnTo>
                  <a:lnTo>
                    <a:pt x="1209727" y="4409"/>
                  </a:lnTo>
                  <a:lnTo>
                    <a:pt x="1268493" y="1327"/>
                  </a:lnTo>
                  <a:lnTo>
                    <a:pt x="1324912" y="0"/>
                  </a:lnTo>
                  <a:lnTo>
                    <a:pt x="1378776" y="410"/>
                  </a:lnTo>
                  <a:lnTo>
                    <a:pt x="1429879" y="2543"/>
                  </a:lnTo>
                  <a:lnTo>
                    <a:pt x="1478014" y="6380"/>
                  </a:lnTo>
                  <a:lnTo>
                    <a:pt x="1522973" y="11906"/>
                  </a:lnTo>
                  <a:lnTo>
                    <a:pt x="1564550" y="19105"/>
                  </a:lnTo>
                  <a:lnTo>
                    <a:pt x="1602538" y="27959"/>
                  </a:lnTo>
                  <a:lnTo>
                    <a:pt x="1666917" y="50568"/>
                  </a:lnTo>
                  <a:lnTo>
                    <a:pt x="1714454" y="79602"/>
                  </a:lnTo>
                  <a:lnTo>
                    <a:pt x="1743494" y="114928"/>
                  </a:lnTo>
                  <a:lnTo>
                    <a:pt x="1752365" y="156027"/>
                  </a:lnTo>
                  <a:lnTo>
                    <a:pt x="1748944" y="177820"/>
                  </a:lnTo>
                  <a:lnTo>
                    <a:pt x="1727154" y="223028"/>
                  </a:lnTo>
                  <a:lnTo>
                    <a:pt x="1686646" y="269731"/>
                  </a:lnTo>
                  <a:lnTo>
                    <a:pt x="1628872" y="317126"/>
                  </a:lnTo>
                  <a:lnTo>
                    <a:pt x="1593965" y="340832"/>
                  </a:lnTo>
                  <a:lnTo>
                    <a:pt x="1555287" y="364409"/>
                  </a:lnTo>
                  <a:lnTo>
                    <a:pt x="1513020" y="387758"/>
                  </a:lnTo>
                  <a:lnTo>
                    <a:pt x="1467346" y="410778"/>
                  </a:lnTo>
                  <a:lnTo>
                    <a:pt x="1418446" y="433368"/>
                  </a:lnTo>
                  <a:lnTo>
                    <a:pt x="1366502" y="455428"/>
                  </a:lnTo>
                  <a:lnTo>
                    <a:pt x="1311696" y="476858"/>
                  </a:lnTo>
                  <a:lnTo>
                    <a:pt x="1254209" y="497558"/>
                  </a:lnTo>
                  <a:lnTo>
                    <a:pt x="1194224" y="517426"/>
                  </a:lnTo>
                  <a:lnTo>
                    <a:pt x="1131923" y="536362"/>
                  </a:lnTo>
                  <a:lnTo>
                    <a:pt x="1067486" y="554267"/>
                  </a:lnTo>
                  <a:lnTo>
                    <a:pt x="1001096" y="571039"/>
                  </a:lnTo>
                  <a:lnTo>
                    <a:pt x="932935" y="586578"/>
                  </a:lnTo>
                  <a:close/>
                </a:path>
              </a:pathLst>
            </a:custGeom>
            <a:ln w="253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72266" y="5372869"/>
              <a:ext cx="969010" cy="1268730"/>
            </a:xfrm>
            <a:custGeom>
              <a:avLst/>
              <a:gdLst/>
              <a:ahLst/>
              <a:cxnLst/>
              <a:rect l="l" t="t" r="r" b="b"/>
              <a:pathLst>
                <a:path w="969009" h="1268729">
                  <a:moveTo>
                    <a:pt x="251766" y="473070"/>
                  </a:moveTo>
                  <a:lnTo>
                    <a:pt x="291405" y="417900"/>
                  </a:lnTo>
                  <a:lnTo>
                    <a:pt x="331917" y="365415"/>
                  </a:lnTo>
                  <a:lnTo>
                    <a:pt x="373072" y="315774"/>
                  </a:lnTo>
                  <a:lnTo>
                    <a:pt x="414636" y="269136"/>
                  </a:lnTo>
                  <a:lnTo>
                    <a:pt x="456377" y="225661"/>
                  </a:lnTo>
                  <a:lnTo>
                    <a:pt x="498063" y="185509"/>
                  </a:lnTo>
                  <a:lnTo>
                    <a:pt x="539463" y="148840"/>
                  </a:lnTo>
                  <a:lnTo>
                    <a:pt x="580343" y="115812"/>
                  </a:lnTo>
                  <a:lnTo>
                    <a:pt x="620471" y="86586"/>
                  </a:lnTo>
                  <a:lnTo>
                    <a:pt x="659616" y="61321"/>
                  </a:lnTo>
                  <a:lnTo>
                    <a:pt x="697546" y="40176"/>
                  </a:lnTo>
                  <a:lnTo>
                    <a:pt x="734027" y="23313"/>
                  </a:lnTo>
                  <a:lnTo>
                    <a:pt x="801716" y="3065"/>
                  </a:lnTo>
                  <a:lnTo>
                    <a:pt x="832460" y="0"/>
                  </a:lnTo>
                  <a:lnTo>
                    <a:pt x="860826" y="1853"/>
                  </a:lnTo>
                  <a:lnTo>
                    <a:pt x="909501" y="20956"/>
                  </a:lnTo>
                  <a:lnTo>
                    <a:pt x="944479" y="59822"/>
                  </a:lnTo>
                  <a:lnTo>
                    <a:pt x="964102" y="115594"/>
                  </a:lnTo>
                  <a:lnTo>
                    <a:pt x="968913" y="186083"/>
                  </a:lnTo>
                  <a:lnTo>
                    <a:pt x="965933" y="226162"/>
                  </a:lnTo>
                  <a:lnTo>
                    <a:pt x="959455" y="269101"/>
                  </a:lnTo>
                  <a:lnTo>
                    <a:pt x="949545" y="314625"/>
                  </a:lnTo>
                  <a:lnTo>
                    <a:pt x="936271" y="362461"/>
                  </a:lnTo>
                  <a:lnTo>
                    <a:pt x="919702" y="412336"/>
                  </a:lnTo>
                  <a:lnTo>
                    <a:pt x="899905" y="463976"/>
                  </a:lnTo>
                  <a:lnTo>
                    <a:pt x="876949" y="517107"/>
                  </a:lnTo>
                  <a:lnTo>
                    <a:pt x="850900" y="571456"/>
                  </a:lnTo>
                  <a:lnTo>
                    <a:pt x="821828" y="626750"/>
                  </a:lnTo>
                  <a:lnTo>
                    <a:pt x="789799" y="682716"/>
                  </a:lnTo>
                  <a:lnTo>
                    <a:pt x="754883" y="739079"/>
                  </a:lnTo>
                  <a:lnTo>
                    <a:pt x="717146" y="795566"/>
                  </a:lnTo>
                  <a:lnTo>
                    <a:pt x="677507" y="850736"/>
                  </a:lnTo>
                  <a:lnTo>
                    <a:pt x="636995" y="903221"/>
                  </a:lnTo>
                  <a:lnTo>
                    <a:pt x="595840" y="952862"/>
                  </a:lnTo>
                  <a:lnTo>
                    <a:pt x="554277" y="999500"/>
                  </a:lnTo>
                  <a:lnTo>
                    <a:pt x="512535" y="1042975"/>
                  </a:lnTo>
                  <a:lnTo>
                    <a:pt x="470849" y="1083127"/>
                  </a:lnTo>
                  <a:lnTo>
                    <a:pt x="429450" y="1119797"/>
                  </a:lnTo>
                  <a:lnTo>
                    <a:pt x="388570" y="1152824"/>
                  </a:lnTo>
                  <a:lnTo>
                    <a:pt x="348441" y="1182050"/>
                  </a:lnTo>
                  <a:lnTo>
                    <a:pt x="309296" y="1207315"/>
                  </a:lnTo>
                  <a:lnTo>
                    <a:pt x="271367" y="1228460"/>
                  </a:lnTo>
                  <a:lnTo>
                    <a:pt x="234886" y="1245324"/>
                  </a:lnTo>
                  <a:lnTo>
                    <a:pt x="167196" y="1265572"/>
                  </a:lnTo>
                  <a:lnTo>
                    <a:pt x="136453" y="1268637"/>
                  </a:lnTo>
                  <a:lnTo>
                    <a:pt x="108086" y="1266783"/>
                  </a:lnTo>
                  <a:lnTo>
                    <a:pt x="59411" y="1247681"/>
                  </a:lnTo>
                  <a:lnTo>
                    <a:pt x="24433" y="1208814"/>
                  </a:lnTo>
                  <a:lnTo>
                    <a:pt x="4810" y="1153042"/>
                  </a:lnTo>
                  <a:lnTo>
                    <a:pt x="0" y="1082553"/>
                  </a:lnTo>
                  <a:lnTo>
                    <a:pt x="2979" y="1042474"/>
                  </a:lnTo>
                  <a:lnTo>
                    <a:pt x="9458" y="999535"/>
                  </a:lnTo>
                  <a:lnTo>
                    <a:pt x="19368" y="954011"/>
                  </a:lnTo>
                  <a:lnTo>
                    <a:pt x="32641" y="906175"/>
                  </a:lnTo>
                  <a:lnTo>
                    <a:pt x="49210" y="856300"/>
                  </a:lnTo>
                  <a:lnTo>
                    <a:pt x="69007" y="804661"/>
                  </a:lnTo>
                  <a:lnTo>
                    <a:pt x="91964" y="751529"/>
                  </a:lnTo>
                  <a:lnTo>
                    <a:pt x="118012" y="697180"/>
                  </a:lnTo>
                  <a:lnTo>
                    <a:pt x="147084" y="641886"/>
                  </a:lnTo>
                  <a:lnTo>
                    <a:pt x="179113" y="585920"/>
                  </a:lnTo>
                  <a:lnTo>
                    <a:pt x="214029" y="529557"/>
                  </a:lnTo>
                  <a:lnTo>
                    <a:pt x="251766" y="473070"/>
                  </a:lnTo>
                  <a:close/>
                </a:path>
              </a:pathLst>
            </a:custGeom>
            <a:ln w="25399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2295" y="6044184"/>
              <a:ext cx="356615" cy="3566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934602" y="606393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3" y="268008"/>
                  </a:lnTo>
                  <a:lnTo>
                    <a:pt x="178307" y="261177"/>
                  </a:lnTo>
                  <a:lnTo>
                    <a:pt x="215499" y="242153"/>
                  </a:lnTo>
                  <a:lnTo>
                    <a:pt x="244827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34602" y="606393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02296" y="5942662"/>
              <a:ext cx="1357630" cy="729615"/>
            </a:xfrm>
            <a:custGeom>
              <a:avLst/>
              <a:gdLst/>
              <a:ahLst/>
              <a:cxnLst/>
              <a:rect l="l" t="t" r="r" b="b"/>
              <a:pathLst>
                <a:path w="1357629" h="729615">
                  <a:moveTo>
                    <a:pt x="4974" y="184179"/>
                  </a:moveTo>
                  <a:lnTo>
                    <a:pt x="31091" y="130131"/>
                  </a:lnTo>
                  <a:lnTo>
                    <a:pt x="76756" y="84911"/>
                  </a:lnTo>
                  <a:lnTo>
                    <a:pt x="139823" y="48902"/>
                  </a:lnTo>
                  <a:lnTo>
                    <a:pt x="177213" y="34473"/>
                  </a:lnTo>
                  <a:lnTo>
                    <a:pt x="218151" y="22491"/>
                  </a:lnTo>
                  <a:lnTo>
                    <a:pt x="262368" y="13004"/>
                  </a:lnTo>
                  <a:lnTo>
                    <a:pt x="309597" y="6062"/>
                  </a:lnTo>
                  <a:lnTo>
                    <a:pt x="359570" y="1711"/>
                  </a:lnTo>
                  <a:lnTo>
                    <a:pt x="412018" y="0"/>
                  </a:lnTo>
                  <a:lnTo>
                    <a:pt x="466674" y="976"/>
                  </a:lnTo>
                  <a:lnTo>
                    <a:pt x="523271" y="4690"/>
                  </a:lnTo>
                  <a:lnTo>
                    <a:pt x="581540" y="11187"/>
                  </a:lnTo>
                  <a:lnTo>
                    <a:pt x="641213" y="20517"/>
                  </a:lnTo>
                  <a:lnTo>
                    <a:pt x="702023" y="32727"/>
                  </a:lnTo>
                  <a:lnTo>
                    <a:pt x="763702" y="47866"/>
                  </a:lnTo>
                  <a:lnTo>
                    <a:pt x="824687" y="65594"/>
                  </a:lnTo>
                  <a:lnTo>
                    <a:pt x="883455" y="85425"/>
                  </a:lnTo>
                  <a:lnTo>
                    <a:pt x="939799" y="107182"/>
                  </a:lnTo>
                  <a:lnTo>
                    <a:pt x="993510" y="130690"/>
                  </a:lnTo>
                  <a:lnTo>
                    <a:pt x="1044380" y="155772"/>
                  </a:lnTo>
                  <a:lnTo>
                    <a:pt x="1092203" y="182254"/>
                  </a:lnTo>
                  <a:lnTo>
                    <a:pt x="1136769" y="209960"/>
                  </a:lnTo>
                  <a:lnTo>
                    <a:pt x="1177871" y="238715"/>
                  </a:lnTo>
                  <a:lnTo>
                    <a:pt x="1215301" y="268342"/>
                  </a:lnTo>
                  <a:lnTo>
                    <a:pt x="1248851" y="298666"/>
                  </a:lnTo>
                  <a:lnTo>
                    <a:pt x="1278313" y="329511"/>
                  </a:lnTo>
                  <a:lnTo>
                    <a:pt x="1303479" y="360703"/>
                  </a:lnTo>
                  <a:lnTo>
                    <a:pt x="1340093" y="423421"/>
                  </a:lnTo>
                  <a:lnTo>
                    <a:pt x="1357029" y="485415"/>
                  </a:lnTo>
                  <a:lnTo>
                    <a:pt x="1357598" y="515702"/>
                  </a:lnTo>
                  <a:lnTo>
                    <a:pt x="1352624" y="545281"/>
                  </a:lnTo>
                  <a:lnTo>
                    <a:pt x="1326506" y="599329"/>
                  </a:lnTo>
                  <a:lnTo>
                    <a:pt x="1280842" y="644549"/>
                  </a:lnTo>
                  <a:lnTo>
                    <a:pt x="1217774" y="680558"/>
                  </a:lnTo>
                  <a:lnTo>
                    <a:pt x="1180384" y="694987"/>
                  </a:lnTo>
                  <a:lnTo>
                    <a:pt x="1139446" y="706969"/>
                  </a:lnTo>
                  <a:lnTo>
                    <a:pt x="1095229" y="716456"/>
                  </a:lnTo>
                  <a:lnTo>
                    <a:pt x="1048000" y="723398"/>
                  </a:lnTo>
                  <a:lnTo>
                    <a:pt x="998028" y="727749"/>
                  </a:lnTo>
                  <a:lnTo>
                    <a:pt x="945579" y="729460"/>
                  </a:lnTo>
                  <a:lnTo>
                    <a:pt x="890923" y="728483"/>
                  </a:lnTo>
                  <a:lnTo>
                    <a:pt x="834326" y="724770"/>
                  </a:lnTo>
                  <a:lnTo>
                    <a:pt x="776057" y="718273"/>
                  </a:lnTo>
                  <a:lnTo>
                    <a:pt x="716384" y="708943"/>
                  </a:lnTo>
                  <a:lnTo>
                    <a:pt x="655574" y="696733"/>
                  </a:lnTo>
                  <a:lnTo>
                    <a:pt x="593895" y="681594"/>
                  </a:lnTo>
                  <a:lnTo>
                    <a:pt x="532910" y="663865"/>
                  </a:lnTo>
                  <a:lnTo>
                    <a:pt x="474142" y="644035"/>
                  </a:lnTo>
                  <a:lnTo>
                    <a:pt x="417799" y="622278"/>
                  </a:lnTo>
                  <a:lnTo>
                    <a:pt x="364088" y="598770"/>
                  </a:lnTo>
                  <a:lnTo>
                    <a:pt x="313217" y="573688"/>
                  </a:lnTo>
                  <a:lnTo>
                    <a:pt x="265395" y="547205"/>
                  </a:lnTo>
                  <a:lnTo>
                    <a:pt x="220829" y="519499"/>
                  </a:lnTo>
                  <a:lnTo>
                    <a:pt x="179727" y="490745"/>
                  </a:lnTo>
                  <a:lnTo>
                    <a:pt x="142297" y="461118"/>
                  </a:lnTo>
                  <a:lnTo>
                    <a:pt x="108747" y="430794"/>
                  </a:lnTo>
                  <a:lnTo>
                    <a:pt x="79285" y="399948"/>
                  </a:lnTo>
                  <a:lnTo>
                    <a:pt x="54118" y="368757"/>
                  </a:lnTo>
                  <a:lnTo>
                    <a:pt x="17504" y="306039"/>
                  </a:lnTo>
                  <a:lnTo>
                    <a:pt x="568" y="244045"/>
                  </a:lnTo>
                  <a:lnTo>
                    <a:pt x="0" y="213758"/>
                  </a:lnTo>
                  <a:lnTo>
                    <a:pt x="4974" y="184179"/>
                  </a:lnTo>
                  <a:close/>
                </a:path>
              </a:pathLst>
            </a:custGeom>
            <a:ln w="25399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456656" y="5350440"/>
            <a:ext cx="1224915" cy="116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b="1" spc="-20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sz="2000" b="1" spc="-110" dirty="0">
                <a:solidFill>
                  <a:srgbClr val="60B5CC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li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da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ti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on  </a:t>
            </a:r>
            <a:r>
              <a:rPr sz="2000" b="1" spc="-40" dirty="0">
                <a:solidFill>
                  <a:srgbClr val="6BB76D"/>
                </a:solidFill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74038" y="5341616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15038" y="5484872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01678" y="5530591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40135" y="6109711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67241" y="6289544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43899" y="6286496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591" y="347472"/>
            <a:ext cx="757123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9755"/>
            <a:ext cx="8430895" cy="35958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215900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5" dirty="0">
                <a:solidFill>
                  <a:srgbClr val="0070C0"/>
                </a:solidFill>
                <a:latin typeface="Calibri"/>
                <a:cs typeface="Calibri"/>
              </a:rPr>
              <a:t>Solution </a:t>
            </a:r>
            <a:r>
              <a:rPr sz="3000" b="1" dirty="0">
                <a:solidFill>
                  <a:srgbClr val="0070C0"/>
                </a:solidFill>
                <a:latin typeface="Calibri"/>
                <a:cs typeface="Calibri"/>
              </a:rPr>
              <a:t>2 </a:t>
            </a:r>
            <a:r>
              <a:rPr sz="3000" b="1" spc="-5" dirty="0">
                <a:solidFill>
                  <a:srgbClr val="0070C0"/>
                </a:solidFill>
                <a:latin typeface="Calibri"/>
                <a:cs typeface="Calibri"/>
              </a:rPr>
              <a:t>(Inductive </a:t>
            </a:r>
            <a:r>
              <a:rPr sz="3000" b="1" spc="-10" dirty="0">
                <a:solidFill>
                  <a:srgbClr val="0070C0"/>
                </a:solidFill>
                <a:latin typeface="Calibri"/>
                <a:cs typeface="Calibri"/>
              </a:rPr>
              <a:t>setting): </a:t>
            </a:r>
            <a:r>
              <a:rPr sz="3000" b="1" spc="-55" dirty="0">
                <a:latin typeface="Calibri"/>
                <a:cs typeface="Calibri"/>
              </a:rPr>
              <a:t>We</a:t>
            </a:r>
            <a:r>
              <a:rPr sz="3000" b="1" dirty="0">
                <a:latin typeface="Calibri"/>
                <a:cs typeface="Calibri"/>
              </a:rPr>
              <a:t> </a:t>
            </a:r>
            <a:r>
              <a:rPr sz="3000" b="1" spc="-10" dirty="0">
                <a:latin typeface="Calibri"/>
                <a:cs typeface="Calibri"/>
              </a:rPr>
              <a:t>break</a:t>
            </a:r>
            <a:r>
              <a:rPr sz="3000" b="1" spc="-5" dirty="0">
                <a:latin typeface="Calibri"/>
                <a:cs typeface="Calibri"/>
              </a:rPr>
              <a:t> the </a:t>
            </a:r>
            <a:r>
              <a:rPr sz="3000" b="1" spc="-10" dirty="0">
                <a:latin typeface="Calibri"/>
                <a:cs typeface="Calibri"/>
              </a:rPr>
              <a:t>edges </a:t>
            </a:r>
            <a:r>
              <a:rPr sz="3000" b="1" spc="-665" dirty="0">
                <a:latin typeface="Calibri"/>
                <a:cs typeface="Calibri"/>
              </a:rPr>
              <a:t> </a:t>
            </a:r>
            <a:r>
              <a:rPr sz="3000" b="1" spc="-10" dirty="0">
                <a:latin typeface="Calibri"/>
                <a:cs typeface="Calibri"/>
              </a:rPr>
              <a:t>between </a:t>
            </a:r>
            <a:r>
              <a:rPr sz="3000" b="1" spc="-5" dirty="0">
                <a:latin typeface="Calibri"/>
                <a:cs typeface="Calibri"/>
              </a:rPr>
              <a:t>splits </a:t>
            </a:r>
            <a:r>
              <a:rPr sz="3000" b="1" spc="-2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C00000"/>
                </a:solidFill>
                <a:latin typeface="Calibri"/>
                <a:cs typeface="Calibri"/>
              </a:rPr>
              <a:t>get</a:t>
            </a: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multiple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graphs</a:t>
            </a:r>
            <a:endParaRPr sz="3000">
              <a:latin typeface="Calibri"/>
              <a:cs typeface="Calibri"/>
            </a:endParaRPr>
          </a:p>
          <a:p>
            <a:pPr marL="625475" marR="5080" lvl="1" indent="-274320">
              <a:lnSpc>
                <a:spcPts val="3100"/>
              </a:lnSpc>
              <a:spcBef>
                <a:spcPts val="80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Now </a:t>
            </a: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C00000"/>
                </a:solidFill>
                <a:latin typeface="Calibri"/>
                <a:cs typeface="Calibri"/>
              </a:rPr>
              <a:t>have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3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 graphs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that are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independent.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Node 5</a:t>
            </a:r>
            <a:r>
              <a:rPr sz="2600" b="1" spc="-1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will </a:t>
            </a:r>
            <a:r>
              <a:rPr sz="2600" b="1" spc="-57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not</a:t>
            </a:r>
            <a:r>
              <a:rPr sz="2600" b="1" spc="-10" dirty="0">
                <a:latin typeface="Calibri"/>
                <a:cs typeface="Calibri"/>
              </a:rPr>
              <a:t> affect </a:t>
            </a:r>
            <a:r>
              <a:rPr sz="2600" b="1" dirty="0">
                <a:latin typeface="Calibri"/>
                <a:cs typeface="Calibri"/>
              </a:rPr>
              <a:t>our </a:t>
            </a:r>
            <a:r>
              <a:rPr sz="2600" b="1" spc="-5" dirty="0">
                <a:latin typeface="Calibri"/>
                <a:cs typeface="Calibri"/>
              </a:rPr>
              <a:t>prediction </a:t>
            </a:r>
            <a:r>
              <a:rPr sz="2600" b="1" dirty="0">
                <a:latin typeface="Calibri"/>
                <a:cs typeface="Calibri"/>
              </a:rPr>
              <a:t>on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node 1</a:t>
            </a:r>
            <a:r>
              <a:rPr sz="2600" b="1" spc="-15" dirty="0">
                <a:latin typeface="Calibri"/>
                <a:cs typeface="Calibri"/>
              </a:rPr>
              <a:t> any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more</a:t>
            </a:r>
            <a:endParaRPr sz="2600">
              <a:latin typeface="Calibri"/>
              <a:cs typeface="Calibri"/>
            </a:endParaRPr>
          </a:p>
          <a:p>
            <a:pPr marL="625475" marR="250190" lvl="1" indent="-274320">
              <a:spcBef>
                <a:spcPts val="47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45" dirty="0">
                <a:solidFill>
                  <a:srgbClr val="0070C0"/>
                </a:solidFill>
                <a:latin typeface="Calibri"/>
                <a:cs typeface="Calibri"/>
              </a:rPr>
              <a:t>At</a:t>
            </a:r>
            <a:r>
              <a:rPr sz="2600" b="1" spc="-10" dirty="0">
                <a:solidFill>
                  <a:srgbClr val="0070C0"/>
                </a:solidFill>
                <a:latin typeface="Calibri"/>
                <a:cs typeface="Calibri"/>
              </a:rPr>
              <a:t> training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 time</a:t>
            </a:r>
            <a:r>
              <a:rPr sz="2600" b="1" spc="-5" dirty="0">
                <a:latin typeface="Calibri"/>
                <a:cs typeface="Calibri"/>
              </a:rPr>
              <a:t>,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we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compute </a:t>
            </a:r>
            <a:r>
              <a:rPr sz="2600" spc="-5" dirty="0">
                <a:latin typeface="Calibri"/>
                <a:cs typeface="Calibri"/>
              </a:rPr>
              <a:t>embeddings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using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the 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0070C0"/>
                </a:solidFill>
                <a:latin typeface="Calibri"/>
                <a:cs typeface="Calibri"/>
              </a:rPr>
              <a:t>graph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0070C0"/>
                </a:solidFill>
                <a:latin typeface="Calibri"/>
                <a:cs typeface="Calibri"/>
              </a:rPr>
              <a:t>over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 node 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1&amp;2</a:t>
            </a:r>
            <a:r>
              <a:rPr sz="2600" spc="-5" dirty="0">
                <a:latin typeface="Calibri"/>
                <a:cs typeface="Calibri"/>
              </a:rPr>
              <a:t>, and </a:t>
            </a:r>
            <a:r>
              <a:rPr sz="2600" spc="-10" dirty="0">
                <a:latin typeface="Calibri"/>
                <a:cs typeface="Calibri"/>
              </a:rPr>
              <a:t>train 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using 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node </a:t>
            </a:r>
            <a:r>
              <a:rPr sz="2600" b="1" spc="-35" dirty="0">
                <a:solidFill>
                  <a:srgbClr val="0070C0"/>
                </a:solidFill>
                <a:latin typeface="Calibri"/>
                <a:cs typeface="Calibri"/>
              </a:rPr>
              <a:t>1&amp;2’s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labels</a:t>
            </a:r>
            <a:endParaRPr sz="2600">
              <a:latin typeface="Calibri"/>
              <a:cs typeface="Calibri"/>
            </a:endParaRPr>
          </a:p>
          <a:p>
            <a:pPr marL="625475" marR="72390" lvl="1" indent="-274320">
              <a:lnSpc>
                <a:spcPts val="3100"/>
              </a:lnSpc>
              <a:spcBef>
                <a:spcPts val="78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45" dirty="0">
                <a:solidFill>
                  <a:srgbClr val="6BB76D"/>
                </a:solidFill>
                <a:latin typeface="Calibri"/>
                <a:cs typeface="Calibri"/>
              </a:rPr>
              <a:t>At</a:t>
            </a:r>
            <a:r>
              <a:rPr sz="2600" b="1" spc="-10" dirty="0">
                <a:solidFill>
                  <a:srgbClr val="6BB76D"/>
                </a:solidFill>
                <a:latin typeface="Calibri"/>
                <a:cs typeface="Calibri"/>
              </a:rPr>
              <a:t> validation</a:t>
            </a:r>
            <a:r>
              <a:rPr sz="2600" b="1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6BB76D"/>
                </a:solidFill>
                <a:latin typeface="Calibri"/>
                <a:cs typeface="Calibri"/>
              </a:rPr>
              <a:t>time</a:t>
            </a:r>
            <a:r>
              <a:rPr sz="2600" b="1" spc="-5" dirty="0">
                <a:latin typeface="Calibri"/>
                <a:cs typeface="Calibri"/>
              </a:rPr>
              <a:t>, </a:t>
            </a:r>
            <a:r>
              <a:rPr sz="2600" spc="-10" dirty="0">
                <a:latin typeface="Calibri"/>
                <a:cs typeface="Calibri"/>
              </a:rPr>
              <a:t>we compute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embeddings </a:t>
            </a:r>
            <a:r>
              <a:rPr sz="2600" b="1" spc="-5" dirty="0">
                <a:solidFill>
                  <a:srgbClr val="6BB76D"/>
                </a:solidFill>
                <a:latin typeface="Calibri"/>
                <a:cs typeface="Calibri"/>
              </a:rPr>
              <a:t>using the </a:t>
            </a:r>
            <a:r>
              <a:rPr sz="2600" b="1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6BB76D"/>
                </a:solidFill>
                <a:latin typeface="Calibri"/>
                <a:cs typeface="Calibri"/>
              </a:rPr>
              <a:t>graph</a:t>
            </a:r>
            <a:r>
              <a:rPr sz="2600" b="1" spc="-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6BB76D"/>
                </a:solidFill>
                <a:latin typeface="Calibri"/>
                <a:cs typeface="Calibri"/>
              </a:rPr>
              <a:t>over</a:t>
            </a:r>
            <a:r>
              <a:rPr sz="2600" b="1" spc="-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6BB76D"/>
                </a:solidFill>
                <a:latin typeface="Calibri"/>
                <a:cs typeface="Calibri"/>
              </a:rPr>
              <a:t>node </a:t>
            </a:r>
            <a:r>
              <a:rPr sz="2600" b="1" spc="-5" dirty="0">
                <a:solidFill>
                  <a:srgbClr val="6BB76D"/>
                </a:solidFill>
                <a:latin typeface="Calibri"/>
                <a:cs typeface="Calibri"/>
              </a:rPr>
              <a:t>3&amp;4</a:t>
            </a:r>
            <a:r>
              <a:rPr sz="2600" spc="-5" dirty="0">
                <a:latin typeface="Calibri"/>
                <a:cs typeface="Calibri"/>
              </a:rPr>
              <a:t>, and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6BB76D"/>
                </a:solidFill>
                <a:latin typeface="Calibri"/>
                <a:cs typeface="Calibri"/>
              </a:rPr>
              <a:t>evaluate</a:t>
            </a:r>
            <a:r>
              <a:rPr sz="2600" b="1" dirty="0">
                <a:solidFill>
                  <a:srgbClr val="6BB76D"/>
                </a:solidFill>
                <a:latin typeface="Calibri"/>
                <a:cs typeface="Calibri"/>
              </a:rPr>
              <a:t> on</a:t>
            </a:r>
            <a:r>
              <a:rPr sz="2600" b="1" spc="-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6BB76D"/>
                </a:solidFill>
                <a:latin typeface="Calibri"/>
                <a:cs typeface="Calibri"/>
              </a:rPr>
              <a:t>node</a:t>
            </a:r>
            <a:r>
              <a:rPr sz="2600" b="1" spc="-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b="1" spc="-35" dirty="0">
                <a:solidFill>
                  <a:srgbClr val="6BB76D"/>
                </a:solidFill>
                <a:latin typeface="Calibri"/>
                <a:cs typeface="Calibri"/>
              </a:rPr>
              <a:t>3&amp;4’s</a:t>
            </a:r>
            <a:r>
              <a:rPr sz="2600" b="1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6BB76D"/>
                </a:solidFill>
                <a:latin typeface="Calibri"/>
                <a:cs typeface="Calibri"/>
              </a:rPr>
              <a:t>labels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13597" y="5197121"/>
            <a:ext cx="2864485" cy="1487805"/>
            <a:chOff x="3789596" y="5197120"/>
            <a:chExt cx="2864485" cy="1487805"/>
          </a:xfrm>
        </p:grpSpPr>
        <p:sp>
          <p:nvSpPr>
            <p:cNvPr id="5" name="object 5"/>
            <p:cNvSpPr/>
            <p:nvPr/>
          </p:nvSpPr>
          <p:spPr>
            <a:xfrm>
              <a:off x="4624948" y="5450065"/>
              <a:ext cx="766445" cy="118110"/>
            </a:xfrm>
            <a:custGeom>
              <a:avLst/>
              <a:gdLst/>
              <a:ahLst/>
              <a:cxnLst/>
              <a:rect l="l" t="t" r="r" b="b"/>
              <a:pathLst>
                <a:path w="766445" h="118110">
                  <a:moveTo>
                    <a:pt x="766212" y="0"/>
                  </a:moveTo>
                  <a:lnTo>
                    <a:pt x="0" y="11792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37905" y="6211816"/>
              <a:ext cx="749935" cy="191135"/>
            </a:xfrm>
            <a:custGeom>
              <a:avLst/>
              <a:gdLst/>
              <a:ahLst/>
              <a:cxnLst/>
              <a:rect l="l" t="t" r="r" b="b"/>
              <a:pathLst>
                <a:path w="749935" h="191135">
                  <a:moveTo>
                    <a:pt x="749589" y="19067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92193" y="5557151"/>
              <a:ext cx="1318895" cy="857250"/>
            </a:xfrm>
            <a:custGeom>
              <a:avLst/>
              <a:gdLst/>
              <a:ahLst/>
              <a:cxnLst/>
              <a:rect l="l" t="t" r="r" b="b"/>
              <a:pathLst>
                <a:path w="1318895" h="857250">
                  <a:moveTo>
                    <a:pt x="32435" y="143573"/>
                  </a:moveTo>
                  <a:lnTo>
                    <a:pt x="26416" y="128943"/>
                  </a:lnTo>
                  <a:lnTo>
                    <a:pt x="18072" y="125463"/>
                  </a:lnTo>
                  <a:lnTo>
                    <a:pt x="3479" y="131470"/>
                  </a:lnTo>
                  <a:lnTo>
                    <a:pt x="0" y="139814"/>
                  </a:lnTo>
                  <a:lnTo>
                    <a:pt x="6007" y="154432"/>
                  </a:lnTo>
                  <a:lnTo>
                    <a:pt x="14363" y="157924"/>
                  </a:lnTo>
                  <a:lnTo>
                    <a:pt x="28956" y="151917"/>
                  </a:lnTo>
                  <a:lnTo>
                    <a:pt x="32435" y="143573"/>
                  </a:lnTo>
                  <a:close/>
                </a:path>
                <a:path w="1318895" h="857250">
                  <a:moveTo>
                    <a:pt x="54203" y="196443"/>
                  </a:moveTo>
                  <a:lnTo>
                    <a:pt x="48196" y="181813"/>
                  </a:lnTo>
                  <a:lnTo>
                    <a:pt x="39839" y="178333"/>
                  </a:lnTo>
                  <a:lnTo>
                    <a:pt x="25247" y="184340"/>
                  </a:lnTo>
                  <a:lnTo>
                    <a:pt x="21767" y="192684"/>
                  </a:lnTo>
                  <a:lnTo>
                    <a:pt x="27774" y="207314"/>
                  </a:lnTo>
                  <a:lnTo>
                    <a:pt x="36131" y="210794"/>
                  </a:lnTo>
                  <a:lnTo>
                    <a:pt x="50723" y="204787"/>
                  </a:lnTo>
                  <a:lnTo>
                    <a:pt x="54203" y="196443"/>
                  </a:lnTo>
                  <a:close/>
                </a:path>
                <a:path w="1318895" h="857250">
                  <a:moveTo>
                    <a:pt x="75971" y="249313"/>
                  </a:moveTo>
                  <a:lnTo>
                    <a:pt x="69964" y="234696"/>
                  </a:lnTo>
                  <a:lnTo>
                    <a:pt x="61607" y="231203"/>
                  </a:lnTo>
                  <a:lnTo>
                    <a:pt x="47015" y="237210"/>
                  </a:lnTo>
                  <a:lnTo>
                    <a:pt x="43535" y="245567"/>
                  </a:lnTo>
                  <a:lnTo>
                    <a:pt x="49542" y="260184"/>
                  </a:lnTo>
                  <a:lnTo>
                    <a:pt x="57899" y="263664"/>
                  </a:lnTo>
                  <a:lnTo>
                    <a:pt x="72491" y="257657"/>
                  </a:lnTo>
                  <a:lnTo>
                    <a:pt x="75971" y="249313"/>
                  </a:lnTo>
                  <a:close/>
                </a:path>
                <a:path w="1318895" h="857250">
                  <a:moveTo>
                    <a:pt x="97739" y="302183"/>
                  </a:moveTo>
                  <a:lnTo>
                    <a:pt x="91732" y="287566"/>
                  </a:lnTo>
                  <a:lnTo>
                    <a:pt x="83375" y="284086"/>
                  </a:lnTo>
                  <a:lnTo>
                    <a:pt x="68783" y="290080"/>
                  </a:lnTo>
                  <a:lnTo>
                    <a:pt x="65303" y="298437"/>
                  </a:lnTo>
                  <a:lnTo>
                    <a:pt x="71310" y="313055"/>
                  </a:lnTo>
                  <a:lnTo>
                    <a:pt x="79667" y="316534"/>
                  </a:lnTo>
                  <a:lnTo>
                    <a:pt x="94259" y="310540"/>
                  </a:lnTo>
                  <a:lnTo>
                    <a:pt x="97739" y="302183"/>
                  </a:lnTo>
                  <a:close/>
                </a:path>
                <a:path w="1318895" h="857250">
                  <a:moveTo>
                    <a:pt x="119507" y="355053"/>
                  </a:moveTo>
                  <a:lnTo>
                    <a:pt x="113499" y="340436"/>
                  </a:lnTo>
                  <a:lnTo>
                    <a:pt x="105143" y="336956"/>
                  </a:lnTo>
                  <a:lnTo>
                    <a:pt x="90551" y="342963"/>
                  </a:lnTo>
                  <a:lnTo>
                    <a:pt x="87071" y="351307"/>
                  </a:lnTo>
                  <a:lnTo>
                    <a:pt x="93078" y="365925"/>
                  </a:lnTo>
                  <a:lnTo>
                    <a:pt x="101434" y="369404"/>
                  </a:lnTo>
                  <a:lnTo>
                    <a:pt x="116027" y="363410"/>
                  </a:lnTo>
                  <a:lnTo>
                    <a:pt x="119507" y="355053"/>
                  </a:lnTo>
                  <a:close/>
                </a:path>
                <a:path w="1318895" h="857250">
                  <a:moveTo>
                    <a:pt x="141274" y="407936"/>
                  </a:moveTo>
                  <a:lnTo>
                    <a:pt x="135267" y="393306"/>
                  </a:lnTo>
                  <a:lnTo>
                    <a:pt x="126911" y="389826"/>
                  </a:lnTo>
                  <a:lnTo>
                    <a:pt x="112318" y="395833"/>
                  </a:lnTo>
                  <a:lnTo>
                    <a:pt x="108839" y="404177"/>
                  </a:lnTo>
                  <a:lnTo>
                    <a:pt x="114858" y="418795"/>
                  </a:lnTo>
                  <a:lnTo>
                    <a:pt x="123202" y="422287"/>
                  </a:lnTo>
                  <a:lnTo>
                    <a:pt x="137795" y="416280"/>
                  </a:lnTo>
                  <a:lnTo>
                    <a:pt x="141274" y="407936"/>
                  </a:lnTo>
                  <a:close/>
                </a:path>
                <a:path w="1318895" h="857250">
                  <a:moveTo>
                    <a:pt x="163042" y="460806"/>
                  </a:moveTo>
                  <a:lnTo>
                    <a:pt x="157035" y="446176"/>
                  </a:lnTo>
                  <a:lnTo>
                    <a:pt x="148678" y="442696"/>
                  </a:lnTo>
                  <a:lnTo>
                    <a:pt x="134086" y="448703"/>
                  </a:lnTo>
                  <a:lnTo>
                    <a:pt x="130606" y="457047"/>
                  </a:lnTo>
                  <a:lnTo>
                    <a:pt x="136626" y="471678"/>
                  </a:lnTo>
                  <a:lnTo>
                    <a:pt x="144970" y="475157"/>
                  </a:lnTo>
                  <a:lnTo>
                    <a:pt x="159562" y="469150"/>
                  </a:lnTo>
                  <a:lnTo>
                    <a:pt x="163042" y="460806"/>
                  </a:lnTo>
                  <a:close/>
                </a:path>
                <a:path w="1318895" h="857250">
                  <a:moveTo>
                    <a:pt x="184810" y="513676"/>
                  </a:moveTo>
                  <a:lnTo>
                    <a:pt x="178803" y="499059"/>
                  </a:lnTo>
                  <a:lnTo>
                    <a:pt x="170446" y="495566"/>
                  </a:lnTo>
                  <a:lnTo>
                    <a:pt x="155854" y="501573"/>
                  </a:lnTo>
                  <a:lnTo>
                    <a:pt x="152374" y="509930"/>
                  </a:lnTo>
                  <a:lnTo>
                    <a:pt x="158394" y="524548"/>
                  </a:lnTo>
                  <a:lnTo>
                    <a:pt x="166738" y="528027"/>
                  </a:lnTo>
                  <a:lnTo>
                    <a:pt x="181330" y="522020"/>
                  </a:lnTo>
                  <a:lnTo>
                    <a:pt x="184810" y="513676"/>
                  </a:lnTo>
                  <a:close/>
                </a:path>
                <a:path w="1318895" h="857250">
                  <a:moveTo>
                    <a:pt x="206590" y="566547"/>
                  </a:moveTo>
                  <a:lnTo>
                    <a:pt x="200571" y="551929"/>
                  </a:lnTo>
                  <a:lnTo>
                    <a:pt x="192214" y="548449"/>
                  </a:lnTo>
                  <a:lnTo>
                    <a:pt x="177622" y="554456"/>
                  </a:lnTo>
                  <a:lnTo>
                    <a:pt x="174142" y="562800"/>
                  </a:lnTo>
                  <a:lnTo>
                    <a:pt x="180162" y="577418"/>
                  </a:lnTo>
                  <a:lnTo>
                    <a:pt x="188506" y="580898"/>
                  </a:lnTo>
                  <a:lnTo>
                    <a:pt x="203098" y="574890"/>
                  </a:lnTo>
                  <a:lnTo>
                    <a:pt x="206590" y="566547"/>
                  </a:lnTo>
                  <a:close/>
                </a:path>
                <a:path w="1318895" h="857250">
                  <a:moveTo>
                    <a:pt x="228358" y="619417"/>
                  </a:moveTo>
                  <a:lnTo>
                    <a:pt x="222338" y="604799"/>
                  </a:lnTo>
                  <a:lnTo>
                    <a:pt x="213982" y="601319"/>
                  </a:lnTo>
                  <a:lnTo>
                    <a:pt x="199390" y="607326"/>
                  </a:lnTo>
                  <a:lnTo>
                    <a:pt x="195910" y="615670"/>
                  </a:lnTo>
                  <a:lnTo>
                    <a:pt x="201930" y="630301"/>
                  </a:lnTo>
                  <a:lnTo>
                    <a:pt x="210286" y="633780"/>
                  </a:lnTo>
                  <a:lnTo>
                    <a:pt x="224878" y="627761"/>
                  </a:lnTo>
                  <a:lnTo>
                    <a:pt x="228358" y="619417"/>
                  </a:lnTo>
                  <a:close/>
                </a:path>
                <a:path w="1318895" h="857250">
                  <a:moveTo>
                    <a:pt x="250126" y="672287"/>
                  </a:moveTo>
                  <a:lnTo>
                    <a:pt x="244106" y="657669"/>
                  </a:lnTo>
                  <a:lnTo>
                    <a:pt x="235750" y="654189"/>
                  </a:lnTo>
                  <a:lnTo>
                    <a:pt x="221157" y="660196"/>
                  </a:lnTo>
                  <a:lnTo>
                    <a:pt x="217678" y="668553"/>
                  </a:lnTo>
                  <a:lnTo>
                    <a:pt x="223697" y="683171"/>
                  </a:lnTo>
                  <a:lnTo>
                    <a:pt x="232054" y="686650"/>
                  </a:lnTo>
                  <a:lnTo>
                    <a:pt x="246646" y="680643"/>
                  </a:lnTo>
                  <a:lnTo>
                    <a:pt x="250126" y="672287"/>
                  </a:lnTo>
                  <a:close/>
                </a:path>
                <a:path w="1318895" h="857250">
                  <a:moveTo>
                    <a:pt x="271894" y="725157"/>
                  </a:moveTo>
                  <a:lnTo>
                    <a:pt x="265874" y="710539"/>
                  </a:lnTo>
                  <a:lnTo>
                    <a:pt x="257517" y="707059"/>
                  </a:lnTo>
                  <a:lnTo>
                    <a:pt x="242925" y="713066"/>
                  </a:lnTo>
                  <a:lnTo>
                    <a:pt x="239445" y="721423"/>
                  </a:lnTo>
                  <a:lnTo>
                    <a:pt x="245465" y="736041"/>
                  </a:lnTo>
                  <a:lnTo>
                    <a:pt x="253822" y="739521"/>
                  </a:lnTo>
                  <a:lnTo>
                    <a:pt x="268414" y="733513"/>
                  </a:lnTo>
                  <a:lnTo>
                    <a:pt x="271894" y="725157"/>
                  </a:lnTo>
                  <a:close/>
                </a:path>
                <a:path w="1318895" h="857250">
                  <a:moveTo>
                    <a:pt x="293662" y="778040"/>
                  </a:moveTo>
                  <a:lnTo>
                    <a:pt x="287642" y="763409"/>
                  </a:lnTo>
                  <a:lnTo>
                    <a:pt x="279285" y="759929"/>
                  </a:lnTo>
                  <a:lnTo>
                    <a:pt x="264693" y="765949"/>
                  </a:lnTo>
                  <a:lnTo>
                    <a:pt x="261213" y="774293"/>
                  </a:lnTo>
                  <a:lnTo>
                    <a:pt x="267233" y="788911"/>
                  </a:lnTo>
                  <a:lnTo>
                    <a:pt x="275590" y="792391"/>
                  </a:lnTo>
                  <a:lnTo>
                    <a:pt x="290182" y="786384"/>
                  </a:lnTo>
                  <a:lnTo>
                    <a:pt x="293662" y="778040"/>
                  </a:lnTo>
                  <a:close/>
                </a:path>
                <a:path w="1318895" h="857250">
                  <a:moveTo>
                    <a:pt x="330428" y="839724"/>
                  </a:moveTo>
                  <a:lnTo>
                    <a:pt x="327431" y="831189"/>
                  </a:lnTo>
                  <a:lnTo>
                    <a:pt x="313220" y="824344"/>
                  </a:lnTo>
                  <a:lnTo>
                    <a:pt x="304673" y="827328"/>
                  </a:lnTo>
                  <a:lnTo>
                    <a:pt x="297827" y="841578"/>
                  </a:lnTo>
                  <a:lnTo>
                    <a:pt x="300812" y="850112"/>
                  </a:lnTo>
                  <a:lnTo>
                    <a:pt x="315036" y="856957"/>
                  </a:lnTo>
                  <a:lnTo>
                    <a:pt x="323570" y="853973"/>
                  </a:lnTo>
                  <a:lnTo>
                    <a:pt x="330428" y="839724"/>
                  </a:lnTo>
                  <a:close/>
                </a:path>
                <a:path w="1318895" h="857250">
                  <a:moveTo>
                    <a:pt x="355219" y="788200"/>
                  </a:moveTo>
                  <a:lnTo>
                    <a:pt x="352234" y="779665"/>
                  </a:lnTo>
                  <a:lnTo>
                    <a:pt x="338010" y="772820"/>
                  </a:lnTo>
                  <a:lnTo>
                    <a:pt x="329476" y="775804"/>
                  </a:lnTo>
                  <a:lnTo>
                    <a:pt x="322618" y="790054"/>
                  </a:lnTo>
                  <a:lnTo>
                    <a:pt x="325615" y="798588"/>
                  </a:lnTo>
                  <a:lnTo>
                    <a:pt x="339826" y="805434"/>
                  </a:lnTo>
                  <a:lnTo>
                    <a:pt x="348373" y="802449"/>
                  </a:lnTo>
                  <a:lnTo>
                    <a:pt x="355219" y="788200"/>
                  </a:lnTo>
                  <a:close/>
                </a:path>
                <a:path w="1318895" h="857250">
                  <a:moveTo>
                    <a:pt x="380022" y="736676"/>
                  </a:moveTo>
                  <a:lnTo>
                    <a:pt x="377037" y="728141"/>
                  </a:lnTo>
                  <a:lnTo>
                    <a:pt x="362813" y="721296"/>
                  </a:lnTo>
                  <a:lnTo>
                    <a:pt x="354279" y="724281"/>
                  </a:lnTo>
                  <a:lnTo>
                    <a:pt x="347421" y="738530"/>
                  </a:lnTo>
                  <a:lnTo>
                    <a:pt x="350405" y="747064"/>
                  </a:lnTo>
                  <a:lnTo>
                    <a:pt x="364629" y="753910"/>
                  </a:lnTo>
                  <a:lnTo>
                    <a:pt x="373164" y="750925"/>
                  </a:lnTo>
                  <a:lnTo>
                    <a:pt x="380022" y="736676"/>
                  </a:lnTo>
                  <a:close/>
                </a:path>
                <a:path w="1318895" h="857250">
                  <a:moveTo>
                    <a:pt x="404825" y="685152"/>
                  </a:moveTo>
                  <a:lnTo>
                    <a:pt x="401828" y="676617"/>
                  </a:lnTo>
                  <a:lnTo>
                    <a:pt x="387616" y="669772"/>
                  </a:lnTo>
                  <a:lnTo>
                    <a:pt x="379069" y="672769"/>
                  </a:lnTo>
                  <a:lnTo>
                    <a:pt x="372211" y="687006"/>
                  </a:lnTo>
                  <a:lnTo>
                    <a:pt x="375208" y="695553"/>
                  </a:lnTo>
                  <a:lnTo>
                    <a:pt x="389432" y="702398"/>
                  </a:lnTo>
                  <a:lnTo>
                    <a:pt x="397967" y="699401"/>
                  </a:lnTo>
                  <a:lnTo>
                    <a:pt x="404825" y="685152"/>
                  </a:lnTo>
                  <a:close/>
                </a:path>
                <a:path w="1318895" h="857250">
                  <a:moveTo>
                    <a:pt x="429615" y="633641"/>
                  </a:moveTo>
                  <a:lnTo>
                    <a:pt x="426631" y="625094"/>
                  </a:lnTo>
                  <a:lnTo>
                    <a:pt x="412407" y="618248"/>
                  </a:lnTo>
                  <a:lnTo>
                    <a:pt x="403872" y="621245"/>
                  </a:lnTo>
                  <a:lnTo>
                    <a:pt x="397014" y="635495"/>
                  </a:lnTo>
                  <a:lnTo>
                    <a:pt x="400011" y="644029"/>
                  </a:lnTo>
                  <a:lnTo>
                    <a:pt x="414223" y="650875"/>
                  </a:lnTo>
                  <a:lnTo>
                    <a:pt x="422770" y="647877"/>
                  </a:lnTo>
                  <a:lnTo>
                    <a:pt x="429615" y="633641"/>
                  </a:lnTo>
                  <a:close/>
                </a:path>
                <a:path w="1318895" h="857250">
                  <a:moveTo>
                    <a:pt x="454418" y="582117"/>
                  </a:moveTo>
                  <a:lnTo>
                    <a:pt x="451434" y="573582"/>
                  </a:lnTo>
                  <a:lnTo>
                    <a:pt x="437210" y="566737"/>
                  </a:lnTo>
                  <a:lnTo>
                    <a:pt x="428675" y="569722"/>
                  </a:lnTo>
                  <a:lnTo>
                    <a:pt x="421817" y="583971"/>
                  </a:lnTo>
                  <a:lnTo>
                    <a:pt x="424802" y="592505"/>
                  </a:lnTo>
                  <a:lnTo>
                    <a:pt x="439026" y="599351"/>
                  </a:lnTo>
                  <a:lnTo>
                    <a:pt x="447560" y="596366"/>
                  </a:lnTo>
                  <a:lnTo>
                    <a:pt x="454418" y="582117"/>
                  </a:lnTo>
                  <a:close/>
                </a:path>
                <a:path w="1318895" h="857250">
                  <a:moveTo>
                    <a:pt x="461441" y="800925"/>
                  </a:moveTo>
                  <a:lnTo>
                    <a:pt x="455231" y="794346"/>
                  </a:lnTo>
                  <a:lnTo>
                    <a:pt x="439420" y="793902"/>
                  </a:lnTo>
                  <a:lnTo>
                    <a:pt x="432854" y="800112"/>
                  </a:lnTo>
                  <a:lnTo>
                    <a:pt x="432409" y="815886"/>
                  </a:lnTo>
                  <a:lnTo>
                    <a:pt x="438619" y="822464"/>
                  </a:lnTo>
                  <a:lnTo>
                    <a:pt x="454418" y="822909"/>
                  </a:lnTo>
                  <a:lnTo>
                    <a:pt x="460997" y="816698"/>
                  </a:lnTo>
                  <a:lnTo>
                    <a:pt x="461441" y="800925"/>
                  </a:lnTo>
                  <a:close/>
                </a:path>
                <a:path w="1318895" h="857250">
                  <a:moveTo>
                    <a:pt x="479221" y="530593"/>
                  </a:moveTo>
                  <a:lnTo>
                    <a:pt x="476224" y="522058"/>
                  </a:lnTo>
                  <a:lnTo>
                    <a:pt x="462000" y="515213"/>
                  </a:lnTo>
                  <a:lnTo>
                    <a:pt x="453466" y="518198"/>
                  </a:lnTo>
                  <a:lnTo>
                    <a:pt x="446608" y="532447"/>
                  </a:lnTo>
                  <a:lnTo>
                    <a:pt x="449605" y="540981"/>
                  </a:lnTo>
                  <a:lnTo>
                    <a:pt x="463829" y="547827"/>
                  </a:lnTo>
                  <a:lnTo>
                    <a:pt x="472363" y="544842"/>
                  </a:lnTo>
                  <a:lnTo>
                    <a:pt x="479221" y="530593"/>
                  </a:lnTo>
                  <a:close/>
                </a:path>
                <a:path w="1318895" h="857250">
                  <a:moveTo>
                    <a:pt x="504012" y="479069"/>
                  </a:moveTo>
                  <a:lnTo>
                    <a:pt x="501027" y="470535"/>
                  </a:lnTo>
                  <a:lnTo>
                    <a:pt x="486803" y="463689"/>
                  </a:lnTo>
                  <a:lnTo>
                    <a:pt x="478269" y="466686"/>
                  </a:lnTo>
                  <a:lnTo>
                    <a:pt x="471411" y="480923"/>
                  </a:lnTo>
                  <a:lnTo>
                    <a:pt x="474408" y="489470"/>
                  </a:lnTo>
                  <a:lnTo>
                    <a:pt x="488619" y="496303"/>
                  </a:lnTo>
                  <a:lnTo>
                    <a:pt x="497166" y="493318"/>
                  </a:lnTo>
                  <a:lnTo>
                    <a:pt x="504012" y="479069"/>
                  </a:lnTo>
                  <a:close/>
                </a:path>
                <a:path w="1318895" h="857250">
                  <a:moveTo>
                    <a:pt x="518604" y="802538"/>
                  </a:moveTo>
                  <a:lnTo>
                    <a:pt x="512381" y="795959"/>
                  </a:lnTo>
                  <a:lnTo>
                    <a:pt x="496582" y="795515"/>
                  </a:lnTo>
                  <a:lnTo>
                    <a:pt x="490004" y="801725"/>
                  </a:lnTo>
                  <a:lnTo>
                    <a:pt x="489559" y="817499"/>
                  </a:lnTo>
                  <a:lnTo>
                    <a:pt x="495769" y="824077"/>
                  </a:lnTo>
                  <a:lnTo>
                    <a:pt x="511581" y="824522"/>
                  </a:lnTo>
                  <a:lnTo>
                    <a:pt x="518147" y="818311"/>
                  </a:lnTo>
                  <a:lnTo>
                    <a:pt x="518604" y="802538"/>
                  </a:lnTo>
                  <a:close/>
                </a:path>
                <a:path w="1318895" h="857250">
                  <a:moveTo>
                    <a:pt x="528815" y="427545"/>
                  </a:moveTo>
                  <a:lnTo>
                    <a:pt x="525818" y="419011"/>
                  </a:lnTo>
                  <a:lnTo>
                    <a:pt x="511606" y="412165"/>
                  </a:lnTo>
                  <a:lnTo>
                    <a:pt x="503059" y="415163"/>
                  </a:lnTo>
                  <a:lnTo>
                    <a:pt x="496214" y="429412"/>
                  </a:lnTo>
                  <a:lnTo>
                    <a:pt x="499198" y="437946"/>
                  </a:lnTo>
                  <a:lnTo>
                    <a:pt x="513422" y="444792"/>
                  </a:lnTo>
                  <a:lnTo>
                    <a:pt x="521957" y="441794"/>
                  </a:lnTo>
                  <a:lnTo>
                    <a:pt x="528815" y="427545"/>
                  </a:lnTo>
                  <a:close/>
                </a:path>
                <a:path w="1318895" h="857250">
                  <a:moveTo>
                    <a:pt x="553618" y="376034"/>
                  </a:moveTo>
                  <a:lnTo>
                    <a:pt x="550621" y="367487"/>
                  </a:lnTo>
                  <a:lnTo>
                    <a:pt x="536397" y="360654"/>
                  </a:lnTo>
                  <a:lnTo>
                    <a:pt x="527862" y="363639"/>
                  </a:lnTo>
                  <a:lnTo>
                    <a:pt x="521004" y="377888"/>
                  </a:lnTo>
                  <a:lnTo>
                    <a:pt x="524002" y="386422"/>
                  </a:lnTo>
                  <a:lnTo>
                    <a:pt x="538226" y="393268"/>
                  </a:lnTo>
                  <a:lnTo>
                    <a:pt x="546760" y="390271"/>
                  </a:lnTo>
                  <a:lnTo>
                    <a:pt x="553618" y="376034"/>
                  </a:lnTo>
                  <a:close/>
                </a:path>
                <a:path w="1318895" h="857250">
                  <a:moveTo>
                    <a:pt x="575754" y="804151"/>
                  </a:moveTo>
                  <a:lnTo>
                    <a:pt x="569544" y="797572"/>
                  </a:lnTo>
                  <a:lnTo>
                    <a:pt x="553732" y="797128"/>
                  </a:lnTo>
                  <a:lnTo>
                    <a:pt x="547166" y="803338"/>
                  </a:lnTo>
                  <a:lnTo>
                    <a:pt x="546722" y="819111"/>
                  </a:lnTo>
                  <a:lnTo>
                    <a:pt x="552932" y="825690"/>
                  </a:lnTo>
                  <a:lnTo>
                    <a:pt x="568731" y="826135"/>
                  </a:lnTo>
                  <a:lnTo>
                    <a:pt x="575310" y="819924"/>
                  </a:lnTo>
                  <a:lnTo>
                    <a:pt x="575754" y="804151"/>
                  </a:lnTo>
                  <a:close/>
                </a:path>
                <a:path w="1318895" h="857250">
                  <a:moveTo>
                    <a:pt x="578408" y="324510"/>
                  </a:moveTo>
                  <a:lnTo>
                    <a:pt x="575424" y="315976"/>
                  </a:lnTo>
                  <a:lnTo>
                    <a:pt x="561200" y="309130"/>
                  </a:lnTo>
                  <a:lnTo>
                    <a:pt x="552665" y="312115"/>
                  </a:lnTo>
                  <a:lnTo>
                    <a:pt x="545807" y="326364"/>
                  </a:lnTo>
                  <a:lnTo>
                    <a:pt x="548792" y="334899"/>
                  </a:lnTo>
                  <a:lnTo>
                    <a:pt x="563016" y="341744"/>
                  </a:lnTo>
                  <a:lnTo>
                    <a:pt x="571550" y="338759"/>
                  </a:lnTo>
                  <a:lnTo>
                    <a:pt x="578408" y="324510"/>
                  </a:lnTo>
                  <a:close/>
                </a:path>
                <a:path w="1318895" h="857250">
                  <a:moveTo>
                    <a:pt x="603211" y="272999"/>
                  </a:moveTo>
                  <a:lnTo>
                    <a:pt x="600227" y="264452"/>
                  </a:lnTo>
                  <a:lnTo>
                    <a:pt x="586003" y="257606"/>
                  </a:lnTo>
                  <a:lnTo>
                    <a:pt x="577469" y="260591"/>
                  </a:lnTo>
                  <a:lnTo>
                    <a:pt x="570611" y="274840"/>
                  </a:lnTo>
                  <a:lnTo>
                    <a:pt x="573595" y="283375"/>
                  </a:lnTo>
                  <a:lnTo>
                    <a:pt x="587806" y="290220"/>
                  </a:lnTo>
                  <a:lnTo>
                    <a:pt x="596353" y="287235"/>
                  </a:lnTo>
                  <a:lnTo>
                    <a:pt x="603211" y="272999"/>
                  </a:lnTo>
                  <a:close/>
                </a:path>
                <a:path w="1318895" h="857250">
                  <a:moveTo>
                    <a:pt x="628015" y="221475"/>
                  </a:moveTo>
                  <a:lnTo>
                    <a:pt x="625017" y="212940"/>
                  </a:lnTo>
                  <a:lnTo>
                    <a:pt x="610806" y="206082"/>
                  </a:lnTo>
                  <a:lnTo>
                    <a:pt x="602272" y="209067"/>
                  </a:lnTo>
                  <a:lnTo>
                    <a:pt x="595401" y="223316"/>
                  </a:lnTo>
                  <a:lnTo>
                    <a:pt x="598385" y="231851"/>
                  </a:lnTo>
                  <a:lnTo>
                    <a:pt x="612609" y="238709"/>
                  </a:lnTo>
                  <a:lnTo>
                    <a:pt x="621144" y="235712"/>
                  </a:lnTo>
                  <a:lnTo>
                    <a:pt x="628015" y="221475"/>
                  </a:lnTo>
                  <a:close/>
                </a:path>
                <a:path w="1318895" h="857250">
                  <a:moveTo>
                    <a:pt x="632904" y="805764"/>
                  </a:moveTo>
                  <a:lnTo>
                    <a:pt x="626694" y="799185"/>
                  </a:lnTo>
                  <a:lnTo>
                    <a:pt x="610895" y="798741"/>
                  </a:lnTo>
                  <a:lnTo>
                    <a:pt x="604316" y="804951"/>
                  </a:lnTo>
                  <a:lnTo>
                    <a:pt x="603872" y="820724"/>
                  </a:lnTo>
                  <a:lnTo>
                    <a:pt x="610082" y="827303"/>
                  </a:lnTo>
                  <a:lnTo>
                    <a:pt x="625894" y="827747"/>
                  </a:lnTo>
                  <a:lnTo>
                    <a:pt x="632460" y="821537"/>
                  </a:lnTo>
                  <a:lnTo>
                    <a:pt x="632904" y="805764"/>
                  </a:lnTo>
                  <a:close/>
                </a:path>
                <a:path w="1318895" h="857250">
                  <a:moveTo>
                    <a:pt x="652805" y="169951"/>
                  </a:moveTo>
                  <a:lnTo>
                    <a:pt x="649820" y="161417"/>
                  </a:lnTo>
                  <a:lnTo>
                    <a:pt x="635609" y="154559"/>
                  </a:lnTo>
                  <a:lnTo>
                    <a:pt x="627062" y="157556"/>
                  </a:lnTo>
                  <a:lnTo>
                    <a:pt x="620204" y="171792"/>
                  </a:lnTo>
                  <a:lnTo>
                    <a:pt x="623189" y="180327"/>
                  </a:lnTo>
                  <a:lnTo>
                    <a:pt x="637400" y="187185"/>
                  </a:lnTo>
                  <a:lnTo>
                    <a:pt x="645947" y="184200"/>
                  </a:lnTo>
                  <a:lnTo>
                    <a:pt x="652805" y="169951"/>
                  </a:lnTo>
                  <a:close/>
                </a:path>
                <a:path w="1318895" h="857250">
                  <a:moveTo>
                    <a:pt x="677608" y="118427"/>
                  </a:moveTo>
                  <a:lnTo>
                    <a:pt x="674624" y="109893"/>
                  </a:lnTo>
                  <a:lnTo>
                    <a:pt x="660400" y="103047"/>
                  </a:lnTo>
                  <a:lnTo>
                    <a:pt x="651865" y="106032"/>
                  </a:lnTo>
                  <a:lnTo>
                    <a:pt x="644994" y="120269"/>
                  </a:lnTo>
                  <a:lnTo>
                    <a:pt x="647992" y="128816"/>
                  </a:lnTo>
                  <a:lnTo>
                    <a:pt x="662203" y="135661"/>
                  </a:lnTo>
                  <a:lnTo>
                    <a:pt x="670737" y="132676"/>
                  </a:lnTo>
                  <a:lnTo>
                    <a:pt x="677608" y="118427"/>
                  </a:lnTo>
                  <a:close/>
                </a:path>
                <a:path w="1318895" h="857250">
                  <a:moveTo>
                    <a:pt x="690067" y="807377"/>
                  </a:moveTo>
                  <a:lnTo>
                    <a:pt x="683856" y="800798"/>
                  </a:lnTo>
                  <a:lnTo>
                    <a:pt x="668045" y="800354"/>
                  </a:lnTo>
                  <a:lnTo>
                    <a:pt x="661479" y="806564"/>
                  </a:lnTo>
                  <a:lnTo>
                    <a:pt x="661022" y="822337"/>
                  </a:lnTo>
                  <a:lnTo>
                    <a:pt x="667245" y="828916"/>
                  </a:lnTo>
                  <a:lnTo>
                    <a:pt x="683044" y="829360"/>
                  </a:lnTo>
                  <a:lnTo>
                    <a:pt x="689622" y="823150"/>
                  </a:lnTo>
                  <a:lnTo>
                    <a:pt x="690067" y="807377"/>
                  </a:lnTo>
                  <a:close/>
                </a:path>
                <a:path w="1318895" h="857250">
                  <a:moveTo>
                    <a:pt x="702398" y="66916"/>
                  </a:moveTo>
                  <a:lnTo>
                    <a:pt x="699414" y="58369"/>
                  </a:lnTo>
                  <a:lnTo>
                    <a:pt x="685203" y="51523"/>
                  </a:lnTo>
                  <a:lnTo>
                    <a:pt x="676656" y="54508"/>
                  </a:lnTo>
                  <a:lnTo>
                    <a:pt x="669798" y="68757"/>
                  </a:lnTo>
                  <a:lnTo>
                    <a:pt x="672782" y="77292"/>
                  </a:lnTo>
                  <a:lnTo>
                    <a:pt x="687006" y="84137"/>
                  </a:lnTo>
                  <a:lnTo>
                    <a:pt x="695540" y="81153"/>
                  </a:lnTo>
                  <a:lnTo>
                    <a:pt x="702398" y="66916"/>
                  </a:lnTo>
                  <a:close/>
                </a:path>
                <a:path w="1318895" h="857250">
                  <a:moveTo>
                    <a:pt x="727202" y="15392"/>
                  </a:moveTo>
                  <a:lnTo>
                    <a:pt x="724217" y="6845"/>
                  </a:lnTo>
                  <a:lnTo>
                    <a:pt x="709993" y="0"/>
                  </a:lnTo>
                  <a:lnTo>
                    <a:pt x="701459" y="2984"/>
                  </a:lnTo>
                  <a:lnTo>
                    <a:pt x="694601" y="17233"/>
                  </a:lnTo>
                  <a:lnTo>
                    <a:pt x="697585" y="25768"/>
                  </a:lnTo>
                  <a:lnTo>
                    <a:pt x="711796" y="32613"/>
                  </a:lnTo>
                  <a:lnTo>
                    <a:pt x="720344" y="29629"/>
                  </a:lnTo>
                  <a:lnTo>
                    <a:pt x="727202" y="15392"/>
                  </a:lnTo>
                  <a:close/>
                </a:path>
                <a:path w="1318895" h="857250">
                  <a:moveTo>
                    <a:pt x="747217" y="808990"/>
                  </a:moveTo>
                  <a:lnTo>
                    <a:pt x="741006" y="802411"/>
                  </a:lnTo>
                  <a:lnTo>
                    <a:pt x="725208" y="801966"/>
                  </a:lnTo>
                  <a:lnTo>
                    <a:pt x="718629" y="808177"/>
                  </a:lnTo>
                  <a:lnTo>
                    <a:pt x="718185" y="823950"/>
                  </a:lnTo>
                  <a:lnTo>
                    <a:pt x="724395" y="830529"/>
                  </a:lnTo>
                  <a:lnTo>
                    <a:pt x="740206" y="830973"/>
                  </a:lnTo>
                  <a:lnTo>
                    <a:pt x="746772" y="824763"/>
                  </a:lnTo>
                  <a:lnTo>
                    <a:pt x="747217" y="808990"/>
                  </a:lnTo>
                  <a:close/>
                </a:path>
                <a:path w="1318895" h="857250">
                  <a:moveTo>
                    <a:pt x="804379" y="810602"/>
                  </a:moveTo>
                  <a:lnTo>
                    <a:pt x="798156" y="804024"/>
                  </a:lnTo>
                  <a:lnTo>
                    <a:pt x="782358" y="803579"/>
                  </a:lnTo>
                  <a:lnTo>
                    <a:pt x="775779" y="809790"/>
                  </a:lnTo>
                  <a:lnTo>
                    <a:pt x="775335" y="825563"/>
                  </a:lnTo>
                  <a:lnTo>
                    <a:pt x="781558" y="832142"/>
                  </a:lnTo>
                  <a:lnTo>
                    <a:pt x="797356" y="832586"/>
                  </a:lnTo>
                  <a:lnTo>
                    <a:pt x="803935" y="826376"/>
                  </a:lnTo>
                  <a:lnTo>
                    <a:pt x="804379" y="810602"/>
                  </a:lnTo>
                  <a:close/>
                </a:path>
                <a:path w="1318895" h="857250">
                  <a:moveTo>
                    <a:pt x="861529" y="812215"/>
                  </a:moveTo>
                  <a:lnTo>
                    <a:pt x="855319" y="805637"/>
                  </a:lnTo>
                  <a:lnTo>
                    <a:pt x="839520" y="805192"/>
                  </a:lnTo>
                  <a:lnTo>
                    <a:pt x="832942" y="811403"/>
                  </a:lnTo>
                  <a:lnTo>
                    <a:pt x="832497" y="827176"/>
                  </a:lnTo>
                  <a:lnTo>
                    <a:pt x="838708" y="833755"/>
                  </a:lnTo>
                  <a:lnTo>
                    <a:pt x="854519" y="834199"/>
                  </a:lnTo>
                  <a:lnTo>
                    <a:pt x="861085" y="827989"/>
                  </a:lnTo>
                  <a:lnTo>
                    <a:pt x="861529" y="812215"/>
                  </a:lnTo>
                  <a:close/>
                </a:path>
                <a:path w="1318895" h="857250">
                  <a:moveTo>
                    <a:pt x="918692" y="813828"/>
                  </a:moveTo>
                  <a:lnTo>
                    <a:pt x="912469" y="807250"/>
                  </a:lnTo>
                  <a:lnTo>
                    <a:pt x="896670" y="806805"/>
                  </a:lnTo>
                  <a:lnTo>
                    <a:pt x="890092" y="813015"/>
                  </a:lnTo>
                  <a:lnTo>
                    <a:pt x="889647" y="828789"/>
                  </a:lnTo>
                  <a:lnTo>
                    <a:pt x="895870" y="835367"/>
                  </a:lnTo>
                  <a:lnTo>
                    <a:pt x="911669" y="835812"/>
                  </a:lnTo>
                  <a:lnTo>
                    <a:pt x="918248" y="829602"/>
                  </a:lnTo>
                  <a:lnTo>
                    <a:pt x="918692" y="813828"/>
                  </a:lnTo>
                  <a:close/>
                </a:path>
                <a:path w="1318895" h="857250">
                  <a:moveTo>
                    <a:pt x="975842" y="815441"/>
                  </a:moveTo>
                  <a:lnTo>
                    <a:pt x="969632" y="808863"/>
                  </a:lnTo>
                  <a:lnTo>
                    <a:pt x="953820" y="808418"/>
                  </a:lnTo>
                  <a:lnTo>
                    <a:pt x="947254" y="814628"/>
                  </a:lnTo>
                  <a:lnTo>
                    <a:pt x="946810" y="830402"/>
                  </a:lnTo>
                  <a:lnTo>
                    <a:pt x="953020" y="836980"/>
                  </a:lnTo>
                  <a:lnTo>
                    <a:pt x="968819" y="837425"/>
                  </a:lnTo>
                  <a:lnTo>
                    <a:pt x="975398" y="831215"/>
                  </a:lnTo>
                  <a:lnTo>
                    <a:pt x="975842" y="815441"/>
                  </a:lnTo>
                  <a:close/>
                </a:path>
                <a:path w="1318895" h="857250">
                  <a:moveTo>
                    <a:pt x="1033005" y="817054"/>
                  </a:moveTo>
                  <a:lnTo>
                    <a:pt x="1026782" y="810475"/>
                  </a:lnTo>
                  <a:lnTo>
                    <a:pt x="1010983" y="810031"/>
                  </a:lnTo>
                  <a:lnTo>
                    <a:pt x="1004404" y="816241"/>
                  </a:lnTo>
                  <a:lnTo>
                    <a:pt x="1003960" y="832015"/>
                  </a:lnTo>
                  <a:lnTo>
                    <a:pt x="1010170" y="838593"/>
                  </a:lnTo>
                  <a:lnTo>
                    <a:pt x="1025982" y="839038"/>
                  </a:lnTo>
                  <a:lnTo>
                    <a:pt x="1032560" y="832827"/>
                  </a:lnTo>
                  <a:lnTo>
                    <a:pt x="1033005" y="817054"/>
                  </a:lnTo>
                  <a:close/>
                </a:path>
                <a:path w="1318895" h="857250">
                  <a:moveTo>
                    <a:pt x="1090155" y="818667"/>
                  </a:moveTo>
                  <a:lnTo>
                    <a:pt x="1083945" y="812088"/>
                  </a:lnTo>
                  <a:lnTo>
                    <a:pt x="1068133" y="811644"/>
                  </a:lnTo>
                  <a:lnTo>
                    <a:pt x="1061567" y="817854"/>
                  </a:lnTo>
                  <a:lnTo>
                    <a:pt x="1061123" y="833628"/>
                  </a:lnTo>
                  <a:lnTo>
                    <a:pt x="1067333" y="840206"/>
                  </a:lnTo>
                  <a:lnTo>
                    <a:pt x="1083132" y="840651"/>
                  </a:lnTo>
                  <a:lnTo>
                    <a:pt x="1089710" y="834440"/>
                  </a:lnTo>
                  <a:lnTo>
                    <a:pt x="1090155" y="818667"/>
                  </a:lnTo>
                  <a:close/>
                </a:path>
                <a:path w="1318895" h="857250">
                  <a:moveTo>
                    <a:pt x="1147318" y="820280"/>
                  </a:moveTo>
                  <a:lnTo>
                    <a:pt x="1141095" y="813701"/>
                  </a:lnTo>
                  <a:lnTo>
                    <a:pt x="1125296" y="813257"/>
                  </a:lnTo>
                  <a:lnTo>
                    <a:pt x="1118717" y="819467"/>
                  </a:lnTo>
                  <a:lnTo>
                    <a:pt x="1118273" y="835240"/>
                  </a:lnTo>
                  <a:lnTo>
                    <a:pt x="1124483" y="841819"/>
                  </a:lnTo>
                  <a:lnTo>
                    <a:pt x="1140294" y="842264"/>
                  </a:lnTo>
                  <a:lnTo>
                    <a:pt x="1146860" y="836053"/>
                  </a:lnTo>
                  <a:lnTo>
                    <a:pt x="1147318" y="820280"/>
                  </a:lnTo>
                  <a:close/>
                </a:path>
                <a:path w="1318895" h="857250">
                  <a:moveTo>
                    <a:pt x="1204468" y="821893"/>
                  </a:moveTo>
                  <a:lnTo>
                    <a:pt x="1198257" y="815314"/>
                  </a:lnTo>
                  <a:lnTo>
                    <a:pt x="1182446" y="814870"/>
                  </a:lnTo>
                  <a:lnTo>
                    <a:pt x="1175880" y="821080"/>
                  </a:lnTo>
                  <a:lnTo>
                    <a:pt x="1175435" y="836853"/>
                  </a:lnTo>
                  <a:lnTo>
                    <a:pt x="1181646" y="843432"/>
                  </a:lnTo>
                  <a:lnTo>
                    <a:pt x="1197444" y="843876"/>
                  </a:lnTo>
                  <a:lnTo>
                    <a:pt x="1204023" y="837666"/>
                  </a:lnTo>
                  <a:lnTo>
                    <a:pt x="1204468" y="821893"/>
                  </a:lnTo>
                  <a:close/>
                </a:path>
                <a:path w="1318895" h="857250">
                  <a:moveTo>
                    <a:pt x="1261618" y="823506"/>
                  </a:moveTo>
                  <a:lnTo>
                    <a:pt x="1255407" y="816927"/>
                  </a:lnTo>
                  <a:lnTo>
                    <a:pt x="1239608" y="816483"/>
                  </a:lnTo>
                  <a:lnTo>
                    <a:pt x="1233030" y="822693"/>
                  </a:lnTo>
                  <a:lnTo>
                    <a:pt x="1232585" y="838466"/>
                  </a:lnTo>
                  <a:lnTo>
                    <a:pt x="1238796" y="845045"/>
                  </a:lnTo>
                  <a:lnTo>
                    <a:pt x="1254607" y="845489"/>
                  </a:lnTo>
                  <a:lnTo>
                    <a:pt x="1261173" y="839279"/>
                  </a:lnTo>
                  <a:lnTo>
                    <a:pt x="1261618" y="823506"/>
                  </a:lnTo>
                  <a:close/>
                </a:path>
                <a:path w="1318895" h="857250">
                  <a:moveTo>
                    <a:pt x="1318780" y="825119"/>
                  </a:moveTo>
                  <a:lnTo>
                    <a:pt x="1312570" y="818540"/>
                  </a:lnTo>
                  <a:lnTo>
                    <a:pt x="1296758" y="818095"/>
                  </a:lnTo>
                  <a:lnTo>
                    <a:pt x="1290193" y="824306"/>
                  </a:lnTo>
                  <a:lnTo>
                    <a:pt x="1289735" y="840079"/>
                  </a:lnTo>
                  <a:lnTo>
                    <a:pt x="1295958" y="846658"/>
                  </a:lnTo>
                  <a:lnTo>
                    <a:pt x="1311757" y="847102"/>
                  </a:lnTo>
                  <a:lnTo>
                    <a:pt x="1318336" y="840892"/>
                  </a:lnTo>
                  <a:lnTo>
                    <a:pt x="1318780" y="82511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61300" y="5632065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03426" y="5450523"/>
              <a:ext cx="414020" cy="801370"/>
            </a:xfrm>
            <a:custGeom>
              <a:avLst/>
              <a:gdLst/>
              <a:ahLst/>
              <a:cxnLst/>
              <a:rect l="l" t="t" r="r" b="b"/>
              <a:pathLst>
                <a:path w="414020" h="801370">
                  <a:moveTo>
                    <a:pt x="17031" y="0"/>
                  </a:moveTo>
                  <a:lnTo>
                    <a:pt x="2891" y="7006"/>
                  </a:lnTo>
                  <a:lnTo>
                    <a:pt x="0" y="15577"/>
                  </a:lnTo>
                  <a:lnTo>
                    <a:pt x="7018" y="29744"/>
                  </a:lnTo>
                  <a:lnTo>
                    <a:pt x="15590" y="32636"/>
                  </a:lnTo>
                  <a:lnTo>
                    <a:pt x="29730" y="25629"/>
                  </a:lnTo>
                  <a:lnTo>
                    <a:pt x="32622" y="17058"/>
                  </a:lnTo>
                  <a:lnTo>
                    <a:pt x="25604" y="2891"/>
                  </a:lnTo>
                  <a:lnTo>
                    <a:pt x="17031" y="0"/>
                  </a:lnTo>
                  <a:close/>
                </a:path>
                <a:path w="414020" h="801370">
                  <a:moveTo>
                    <a:pt x="42417" y="51234"/>
                  </a:moveTo>
                  <a:lnTo>
                    <a:pt x="28276" y="58240"/>
                  </a:lnTo>
                  <a:lnTo>
                    <a:pt x="25384" y="66812"/>
                  </a:lnTo>
                  <a:lnTo>
                    <a:pt x="32402" y="80979"/>
                  </a:lnTo>
                  <a:lnTo>
                    <a:pt x="40974" y="83870"/>
                  </a:lnTo>
                  <a:lnTo>
                    <a:pt x="55115" y="76865"/>
                  </a:lnTo>
                  <a:lnTo>
                    <a:pt x="58008" y="68292"/>
                  </a:lnTo>
                  <a:lnTo>
                    <a:pt x="50989" y="54126"/>
                  </a:lnTo>
                  <a:lnTo>
                    <a:pt x="42417" y="51234"/>
                  </a:lnTo>
                  <a:close/>
                </a:path>
                <a:path w="414020" h="801370">
                  <a:moveTo>
                    <a:pt x="67800" y="102468"/>
                  </a:moveTo>
                  <a:lnTo>
                    <a:pt x="53660" y="109476"/>
                  </a:lnTo>
                  <a:lnTo>
                    <a:pt x="50769" y="118049"/>
                  </a:lnTo>
                  <a:lnTo>
                    <a:pt x="57790" y="132214"/>
                  </a:lnTo>
                  <a:lnTo>
                    <a:pt x="66361" y="135105"/>
                  </a:lnTo>
                  <a:lnTo>
                    <a:pt x="80501" y="128098"/>
                  </a:lnTo>
                  <a:lnTo>
                    <a:pt x="83393" y="119526"/>
                  </a:lnTo>
                  <a:lnTo>
                    <a:pt x="76372" y="105360"/>
                  </a:lnTo>
                  <a:lnTo>
                    <a:pt x="67800" y="102468"/>
                  </a:lnTo>
                  <a:close/>
                </a:path>
                <a:path w="414020" h="801370">
                  <a:moveTo>
                    <a:pt x="93187" y="153703"/>
                  </a:moveTo>
                  <a:lnTo>
                    <a:pt x="79046" y="160709"/>
                  </a:lnTo>
                  <a:lnTo>
                    <a:pt x="76154" y="169281"/>
                  </a:lnTo>
                  <a:lnTo>
                    <a:pt x="83173" y="183448"/>
                  </a:lnTo>
                  <a:lnTo>
                    <a:pt x="91744" y="186340"/>
                  </a:lnTo>
                  <a:lnTo>
                    <a:pt x="105886" y="179334"/>
                  </a:lnTo>
                  <a:lnTo>
                    <a:pt x="108778" y="170762"/>
                  </a:lnTo>
                  <a:lnTo>
                    <a:pt x="101758" y="156595"/>
                  </a:lnTo>
                  <a:lnTo>
                    <a:pt x="93187" y="153703"/>
                  </a:lnTo>
                  <a:close/>
                </a:path>
                <a:path w="414020" h="801370">
                  <a:moveTo>
                    <a:pt x="118572" y="204938"/>
                  </a:moveTo>
                  <a:lnTo>
                    <a:pt x="104432" y="211944"/>
                  </a:lnTo>
                  <a:lnTo>
                    <a:pt x="101539" y="220515"/>
                  </a:lnTo>
                  <a:lnTo>
                    <a:pt x="108558" y="234682"/>
                  </a:lnTo>
                  <a:lnTo>
                    <a:pt x="117129" y="237574"/>
                  </a:lnTo>
                  <a:lnTo>
                    <a:pt x="131271" y="230569"/>
                  </a:lnTo>
                  <a:lnTo>
                    <a:pt x="134162" y="221997"/>
                  </a:lnTo>
                  <a:lnTo>
                    <a:pt x="127144" y="207830"/>
                  </a:lnTo>
                  <a:lnTo>
                    <a:pt x="118572" y="204938"/>
                  </a:lnTo>
                  <a:close/>
                </a:path>
                <a:path w="414020" h="801370">
                  <a:moveTo>
                    <a:pt x="143958" y="256173"/>
                  </a:moveTo>
                  <a:lnTo>
                    <a:pt x="129816" y="263179"/>
                  </a:lnTo>
                  <a:lnTo>
                    <a:pt x="126923" y="271750"/>
                  </a:lnTo>
                  <a:lnTo>
                    <a:pt x="133943" y="285917"/>
                  </a:lnTo>
                  <a:lnTo>
                    <a:pt x="142514" y="288809"/>
                  </a:lnTo>
                  <a:lnTo>
                    <a:pt x="156655" y="281803"/>
                  </a:lnTo>
                  <a:lnTo>
                    <a:pt x="159547" y="273232"/>
                  </a:lnTo>
                  <a:lnTo>
                    <a:pt x="152529" y="259065"/>
                  </a:lnTo>
                  <a:lnTo>
                    <a:pt x="143958" y="256173"/>
                  </a:lnTo>
                  <a:close/>
                </a:path>
                <a:path w="414020" h="801370">
                  <a:moveTo>
                    <a:pt x="169339" y="307407"/>
                  </a:moveTo>
                  <a:lnTo>
                    <a:pt x="155199" y="314416"/>
                  </a:lnTo>
                  <a:lnTo>
                    <a:pt x="152308" y="322989"/>
                  </a:lnTo>
                  <a:lnTo>
                    <a:pt x="159331" y="337154"/>
                  </a:lnTo>
                  <a:lnTo>
                    <a:pt x="167902" y="340044"/>
                  </a:lnTo>
                  <a:lnTo>
                    <a:pt x="182043" y="333035"/>
                  </a:lnTo>
                  <a:lnTo>
                    <a:pt x="184933" y="324462"/>
                  </a:lnTo>
                  <a:lnTo>
                    <a:pt x="177910" y="310297"/>
                  </a:lnTo>
                  <a:lnTo>
                    <a:pt x="169339" y="307407"/>
                  </a:lnTo>
                  <a:close/>
                </a:path>
                <a:path w="414020" h="801370">
                  <a:moveTo>
                    <a:pt x="194724" y="358642"/>
                  </a:moveTo>
                  <a:lnTo>
                    <a:pt x="180583" y="365651"/>
                  </a:lnTo>
                  <a:lnTo>
                    <a:pt x="177694" y="374223"/>
                  </a:lnTo>
                  <a:lnTo>
                    <a:pt x="184716" y="388388"/>
                  </a:lnTo>
                  <a:lnTo>
                    <a:pt x="193288" y="391279"/>
                  </a:lnTo>
                  <a:lnTo>
                    <a:pt x="207427" y="384269"/>
                  </a:lnTo>
                  <a:lnTo>
                    <a:pt x="210318" y="375697"/>
                  </a:lnTo>
                  <a:lnTo>
                    <a:pt x="203296" y="361532"/>
                  </a:lnTo>
                  <a:lnTo>
                    <a:pt x="194724" y="358642"/>
                  </a:lnTo>
                  <a:close/>
                </a:path>
                <a:path w="414020" h="801370">
                  <a:moveTo>
                    <a:pt x="220108" y="409877"/>
                  </a:moveTo>
                  <a:lnTo>
                    <a:pt x="205968" y="416886"/>
                  </a:lnTo>
                  <a:lnTo>
                    <a:pt x="203079" y="425458"/>
                  </a:lnTo>
                  <a:lnTo>
                    <a:pt x="210101" y="439623"/>
                  </a:lnTo>
                  <a:lnTo>
                    <a:pt x="218673" y="442513"/>
                  </a:lnTo>
                  <a:lnTo>
                    <a:pt x="232812" y="435504"/>
                  </a:lnTo>
                  <a:lnTo>
                    <a:pt x="235703" y="426932"/>
                  </a:lnTo>
                  <a:lnTo>
                    <a:pt x="228681" y="412767"/>
                  </a:lnTo>
                  <a:lnTo>
                    <a:pt x="220108" y="409877"/>
                  </a:lnTo>
                  <a:close/>
                </a:path>
                <a:path w="414020" h="801370">
                  <a:moveTo>
                    <a:pt x="245493" y="461111"/>
                  </a:moveTo>
                  <a:lnTo>
                    <a:pt x="231354" y="468120"/>
                  </a:lnTo>
                  <a:lnTo>
                    <a:pt x="228464" y="476693"/>
                  </a:lnTo>
                  <a:lnTo>
                    <a:pt x="235485" y="490858"/>
                  </a:lnTo>
                  <a:lnTo>
                    <a:pt x="244058" y="493748"/>
                  </a:lnTo>
                  <a:lnTo>
                    <a:pt x="258197" y="486739"/>
                  </a:lnTo>
                  <a:lnTo>
                    <a:pt x="261087" y="478166"/>
                  </a:lnTo>
                  <a:lnTo>
                    <a:pt x="254066" y="464001"/>
                  </a:lnTo>
                  <a:lnTo>
                    <a:pt x="245493" y="461111"/>
                  </a:lnTo>
                  <a:close/>
                </a:path>
                <a:path w="414020" h="801370">
                  <a:moveTo>
                    <a:pt x="270878" y="512346"/>
                  </a:moveTo>
                  <a:lnTo>
                    <a:pt x="256739" y="519355"/>
                  </a:lnTo>
                  <a:lnTo>
                    <a:pt x="253848" y="527927"/>
                  </a:lnTo>
                  <a:lnTo>
                    <a:pt x="260870" y="542092"/>
                  </a:lnTo>
                  <a:lnTo>
                    <a:pt x="269443" y="544983"/>
                  </a:lnTo>
                  <a:lnTo>
                    <a:pt x="283583" y="537973"/>
                  </a:lnTo>
                  <a:lnTo>
                    <a:pt x="286472" y="529401"/>
                  </a:lnTo>
                  <a:lnTo>
                    <a:pt x="279450" y="515236"/>
                  </a:lnTo>
                  <a:lnTo>
                    <a:pt x="270878" y="512346"/>
                  </a:lnTo>
                  <a:close/>
                </a:path>
                <a:path w="414020" h="801370">
                  <a:moveTo>
                    <a:pt x="296271" y="563581"/>
                  </a:moveTo>
                  <a:lnTo>
                    <a:pt x="282129" y="570583"/>
                  </a:lnTo>
                  <a:lnTo>
                    <a:pt x="279234" y="579154"/>
                  </a:lnTo>
                  <a:lnTo>
                    <a:pt x="286249" y="593323"/>
                  </a:lnTo>
                  <a:lnTo>
                    <a:pt x="294820" y="596217"/>
                  </a:lnTo>
                  <a:lnTo>
                    <a:pt x="308963" y="589214"/>
                  </a:lnTo>
                  <a:lnTo>
                    <a:pt x="311857" y="580644"/>
                  </a:lnTo>
                  <a:lnTo>
                    <a:pt x="304841" y="566475"/>
                  </a:lnTo>
                  <a:lnTo>
                    <a:pt x="296271" y="563581"/>
                  </a:lnTo>
                  <a:close/>
                </a:path>
                <a:path w="414020" h="801370">
                  <a:moveTo>
                    <a:pt x="321656" y="614815"/>
                  </a:moveTo>
                  <a:lnTo>
                    <a:pt x="307513" y="621818"/>
                  </a:lnTo>
                  <a:lnTo>
                    <a:pt x="304619" y="630389"/>
                  </a:lnTo>
                  <a:lnTo>
                    <a:pt x="311635" y="644557"/>
                  </a:lnTo>
                  <a:lnTo>
                    <a:pt x="320205" y="647452"/>
                  </a:lnTo>
                  <a:lnTo>
                    <a:pt x="334347" y="640449"/>
                  </a:lnTo>
                  <a:lnTo>
                    <a:pt x="337242" y="631878"/>
                  </a:lnTo>
                  <a:lnTo>
                    <a:pt x="330227" y="617710"/>
                  </a:lnTo>
                  <a:lnTo>
                    <a:pt x="321656" y="614815"/>
                  </a:lnTo>
                  <a:close/>
                </a:path>
                <a:path w="414020" h="801370">
                  <a:moveTo>
                    <a:pt x="347041" y="666050"/>
                  </a:moveTo>
                  <a:lnTo>
                    <a:pt x="332898" y="673053"/>
                  </a:lnTo>
                  <a:lnTo>
                    <a:pt x="330004" y="681623"/>
                  </a:lnTo>
                  <a:lnTo>
                    <a:pt x="337019" y="695792"/>
                  </a:lnTo>
                  <a:lnTo>
                    <a:pt x="345589" y="698686"/>
                  </a:lnTo>
                  <a:lnTo>
                    <a:pt x="359733" y="691684"/>
                  </a:lnTo>
                  <a:lnTo>
                    <a:pt x="362626" y="683113"/>
                  </a:lnTo>
                  <a:lnTo>
                    <a:pt x="355612" y="668944"/>
                  </a:lnTo>
                  <a:lnTo>
                    <a:pt x="347041" y="666050"/>
                  </a:lnTo>
                  <a:close/>
                </a:path>
                <a:path w="414020" h="801370">
                  <a:moveTo>
                    <a:pt x="372426" y="717285"/>
                  </a:moveTo>
                  <a:lnTo>
                    <a:pt x="358283" y="724287"/>
                  </a:lnTo>
                  <a:lnTo>
                    <a:pt x="355389" y="732858"/>
                  </a:lnTo>
                  <a:lnTo>
                    <a:pt x="362404" y="747027"/>
                  </a:lnTo>
                  <a:lnTo>
                    <a:pt x="370975" y="749921"/>
                  </a:lnTo>
                  <a:lnTo>
                    <a:pt x="385118" y="742918"/>
                  </a:lnTo>
                  <a:lnTo>
                    <a:pt x="388012" y="734348"/>
                  </a:lnTo>
                  <a:lnTo>
                    <a:pt x="380997" y="720179"/>
                  </a:lnTo>
                  <a:lnTo>
                    <a:pt x="372426" y="717285"/>
                  </a:lnTo>
                  <a:close/>
                </a:path>
                <a:path w="414020" h="801370">
                  <a:moveTo>
                    <a:pt x="397810" y="768520"/>
                  </a:moveTo>
                  <a:lnTo>
                    <a:pt x="383668" y="775522"/>
                  </a:lnTo>
                  <a:lnTo>
                    <a:pt x="380773" y="784093"/>
                  </a:lnTo>
                  <a:lnTo>
                    <a:pt x="387789" y="798261"/>
                  </a:lnTo>
                  <a:lnTo>
                    <a:pt x="396360" y="801156"/>
                  </a:lnTo>
                  <a:lnTo>
                    <a:pt x="410503" y="794153"/>
                  </a:lnTo>
                  <a:lnTo>
                    <a:pt x="413397" y="785582"/>
                  </a:lnTo>
                  <a:lnTo>
                    <a:pt x="406382" y="771414"/>
                  </a:lnTo>
                  <a:lnTo>
                    <a:pt x="397810" y="76852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6463" y="5282184"/>
              <a:ext cx="356615" cy="3535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79198" y="529943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79198" y="529943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8303" y="6224016"/>
              <a:ext cx="356615" cy="3566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761707" y="624250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61707" y="624250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8903" y="6224016"/>
              <a:ext cx="356615" cy="3566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751864" y="624250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3" y="268008"/>
                  </a:lnTo>
                  <a:lnTo>
                    <a:pt x="178307" y="261177"/>
                  </a:lnTo>
                  <a:lnTo>
                    <a:pt x="215499" y="242153"/>
                  </a:lnTo>
                  <a:lnTo>
                    <a:pt x="244827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51864" y="624250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4495" y="5465064"/>
              <a:ext cx="356616" cy="3566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297877" y="548482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97877" y="548482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831" y="5422392"/>
              <a:ext cx="359663" cy="3566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415355" y="544049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15355" y="544049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2842" y="5447369"/>
              <a:ext cx="763270" cy="158750"/>
            </a:xfrm>
            <a:custGeom>
              <a:avLst/>
              <a:gdLst/>
              <a:ahLst/>
              <a:cxnLst/>
              <a:rect l="l" t="t" r="r" b="b"/>
              <a:pathLst>
                <a:path w="763270" h="158750">
                  <a:moveTo>
                    <a:pt x="10105" y="0"/>
                  </a:moveTo>
                  <a:lnTo>
                    <a:pt x="2706" y="5204"/>
                  </a:lnTo>
                  <a:lnTo>
                    <a:pt x="0" y="20753"/>
                  </a:lnTo>
                  <a:lnTo>
                    <a:pt x="5205" y="28152"/>
                  </a:lnTo>
                  <a:lnTo>
                    <a:pt x="20781" y="30862"/>
                  </a:lnTo>
                  <a:lnTo>
                    <a:pt x="28180" y="25657"/>
                  </a:lnTo>
                  <a:lnTo>
                    <a:pt x="30886" y="10109"/>
                  </a:lnTo>
                  <a:lnTo>
                    <a:pt x="25680" y="2711"/>
                  </a:lnTo>
                  <a:lnTo>
                    <a:pt x="10105" y="0"/>
                  </a:lnTo>
                  <a:close/>
                </a:path>
                <a:path w="763270" h="158750">
                  <a:moveTo>
                    <a:pt x="66436" y="9804"/>
                  </a:moveTo>
                  <a:lnTo>
                    <a:pt x="59038" y="15010"/>
                  </a:lnTo>
                  <a:lnTo>
                    <a:pt x="56332" y="30557"/>
                  </a:lnTo>
                  <a:lnTo>
                    <a:pt x="61537" y="37956"/>
                  </a:lnTo>
                  <a:lnTo>
                    <a:pt x="77113" y="40666"/>
                  </a:lnTo>
                  <a:lnTo>
                    <a:pt x="84512" y="35462"/>
                  </a:lnTo>
                  <a:lnTo>
                    <a:pt x="87218" y="19913"/>
                  </a:lnTo>
                  <a:lnTo>
                    <a:pt x="82012" y="12514"/>
                  </a:lnTo>
                  <a:lnTo>
                    <a:pt x="66436" y="9804"/>
                  </a:lnTo>
                  <a:close/>
                </a:path>
                <a:path w="763270" h="158750">
                  <a:moveTo>
                    <a:pt x="122769" y="19608"/>
                  </a:moveTo>
                  <a:lnTo>
                    <a:pt x="115370" y="24813"/>
                  </a:lnTo>
                  <a:lnTo>
                    <a:pt x="112664" y="40360"/>
                  </a:lnTo>
                  <a:lnTo>
                    <a:pt x="117868" y="47759"/>
                  </a:lnTo>
                  <a:lnTo>
                    <a:pt x="133443" y="50472"/>
                  </a:lnTo>
                  <a:lnTo>
                    <a:pt x="140842" y="45266"/>
                  </a:lnTo>
                  <a:lnTo>
                    <a:pt x="143550" y="29719"/>
                  </a:lnTo>
                  <a:lnTo>
                    <a:pt x="138344" y="22320"/>
                  </a:lnTo>
                  <a:lnTo>
                    <a:pt x="122769" y="19608"/>
                  </a:lnTo>
                  <a:close/>
                </a:path>
                <a:path w="763270" h="158750">
                  <a:moveTo>
                    <a:pt x="179100" y="29413"/>
                  </a:moveTo>
                  <a:lnTo>
                    <a:pt x="171701" y="34618"/>
                  </a:lnTo>
                  <a:lnTo>
                    <a:pt x="168995" y="50166"/>
                  </a:lnTo>
                  <a:lnTo>
                    <a:pt x="174200" y="57565"/>
                  </a:lnTo>
                  <a:lnTo>
                    <a:pt x="189776" y="60275"/>
                  </a:lnTo>
                  <a:lnTo>
                    <a:pt x="197175" y="55071"/>
                  </a:lnTo>
                  <a:lnTo>
                    <a:pt x="199881" y="39522"/>
                  </a:lnTo>
                  <a:lnTo>
                    <a:pt x="194675" y="32124"/>
                  </a:lnTo>
                  <a:lnTo>
                    <a:pt x="179100" y="29413"/>
                  </a:lnTo>
                  <a:close/>
                </a:path>
                <a:path w="763270" h="158750">
                  <a:moveTo>
                    <a:pt x="235431" y="39217"/>
                  </a:moveTo>
                  <a:lnTo>
                    <a:pt x="228032" y="44423"/>
                  </a:lnTo>
                  <a:lnTo>
                    <a:pt x="225327" y="59971"/>
                  </a:lnTo>
                  <a:lnTo>
                    <a:pt x="230532" y="67369"/>
                  </a:lnTo>
                  <a:lnTo>
                    <a:pt x="246109" y="70079"/>
                  </a:lnTo>
                  <a:lnTo>
                    <a:pt x="253508" y="64874"/>
                  </a:lnTo>
                  <a:lnTo>
                    <a:pt x="256212" y="49326"/>
                  </a:lnTo>
                  <a:lnTo>
                    <a:pt x="251006" y="41927"/>
                  </a:lnTo>
                  <a:lnTo>
                    <a:pt x="235431" y="39217"/>
                  </a:lnTo>
                  <a:close/>
                </a:path>
                <a:path w="763270" h="158750">
                  <a:moveTo>
                    <a:pt x="291762" y="49022"/>
                  </a:moveTo>
                  <a:lnTo>
                    <a:pt x="284364" y="54227"/>
                  </a:lnTo>
                  <a:lnTo>
                    <a:pt x="281659" y="69776"/>
                  </a:lnTo>
                  <a:lnTo>
                    <a:pt x="286865" y="77174"/>
                  </a:lnTo>
                  <a:lnTo>
                    <a:pt x="302441" y="79884"/>
                  </a:lnTo>
                  <a:lnTo>
                    <a:pt x="309839" y="74678"/>
                  </a:lnTo>
                  <a:lnTo>
                    <a:pt x="312544" y="59131"/>
                  </a:lnTo>
                  <a:lnTo>
                    <a:pt x="307338" y="51732"/>
                  </a:lnTo>
                  <a:lnTo>
                    <a:pt x="291762" y="49022"/>
                  </a:lnTo>
                  <a:close/>
                </a:path>
                <a:path w="763270" h="158750">
                  <a:moveTo>
                    <a:pt x="348094" y="58826"/>
                  </a:moveTo>
                  <a:lnTo>
                    <a:pt x="340696" y="64032"/>
                  </a:lnTo>
                  <a:lnTo>
                    <a:pt x="337991" y="79580"/>
                  </a:lnTo>
                  <a:lnTo>
                    <a:pt x="343197" y="86979"/>
                  </a:lnTo>
                  <a:lnTo>
                    <a:pt x="358772" y="89688"/>
                  </a:lnTo>
                  <a:lnTo>
                    <a:pt x="366171" y="84482"/>
                  </a:lnTo>
                  <a:lnTo>
                    <a:pt x="368876" y="68935"/>
                  </a:lnTo>
                  <a:lnTo>
                    <a:pt x="363670" y="61536"/>
                  </a:lnTo>
                  <a:lnTo>
                    <a:pt x="348094" y="58826"/>
                  </a:lnTo>
                  <a:close/>
                </a:path>
                <a:path w="763270" h="158750">
                  <a:moveTo>
                    <a:pt x="404426" y="68632"/>
                  </a:moveTo>
                  <a:lnTo>
                    <a:pt x="397027" y="73836"/>
                  </a:lnTo>
                  <a:lnTo>
                    <a:pt x="394322" y="89385"/>
                  </a:lnTo>
                  <a:lnTo>
                    <a:pt x="399528" y="96784"/>
                  </a:lnTo>
                  <a:lnTo>
                    <a:pt x="415104" y="99493"/>
                  </a:lnTo>
                  <a:lnTo>
                    <a:pt x="422503" y="94287"/>
                  </a:lnTo>
                  <a:lnTo>
                    <a:pt x="425207" y="78740"/>
                  </a:lnTo>
                  <a:lnTo>
                    <a:pt x="420002" y="71340"/>
                  </a:lnTo>
                  <a:lnTo>
                    <a:pt x="404426" y="68632"/>
                  </a:lnTo>
                  <a:close/>
                </a:path>
                <a:path w="763270" h="158750">
                  <a:moveTo>
                    <a:pt x="460757" y="78436"/>
                  </a:moveTo>
                  <a:lnTo>
                    <a:pt x="453359" y="83642"/>
                  </a:lnTo>
                  <a:lnTo>
                    <a:pt x="450654" y="99189"/>
                  </a:lnTo>
                  <a:lnTo>
                    <a:pt x="455860" y="106588"/>
                  </a:lnTo>
                  <a:lnTo>
                    <a:pt x="471436" y="109297"/>
                  </a:lnTo>
                  <a:lnTo>
                    <a:pt x="478834" y="104091"/>
                  </a:lnTo>
                  <a:lnTo>
                    <a:pt x="481539" y="88544"/>
                  </a:lnTo>
                  <a:lnTo>
                    <a:pt x="476333" y="81145"/>
                  </a:lnTo>
                  <a:lnTo>
                    <a:pt x="460757" y="78436"/>
                  </a:lnTo>
                  <a:close/>
                </a:path>
                <a:path w="763270" h="158750">
                  <a:moveTo>
                    <a:pt x="517089" y="88240"/>
                  </a:moveTo>
                  <a:lnTo>
                    <a:pt x="509691" y="93446"/>
                  </a:lnTo>
                  <a:lnTo>
                    <a:pt x="506986" y="108993"/>
                  </a:lnTo>
                  <a:lnTo>
                    <a:pt x="512192" y="116392"/>
                  </a:lnTo>
                  <a:lnTo>
                    <a:pt x="527767" y="119101"/>
                  </a:lnTo>
                  <a:lnTo>
                    <a:pt x="535166" y="113896"/>
                  </a:lnTo>
                  <a:lnTo>
                    <a:pt x="537871" y="98348"/>
                  </a:lnTo>
                  <a:lnTo>
                    <a:pt x="532665" y="90949"/>
                  </a:lnTo>
                  <a:lnTo>
                    <a:pt x="517089" y="88240"/>
                  </a:lnTo>
                  <a:close/>
                </a:path>
                <a:path w="763270" h="158750">
                  <a:moveTo>
                    <a:pt x="573424" y="98044"/>
                  </a:moveTo>
                  <a:lnTo>
                    <a:pt x="566025" y="103248"/>
                  </a:lnTo>
                  <a:lnTo>
                    <a:pt x="563317" y="118795"/>
                  </a:lnTo>
                  <a:lnTo>
                    <a:pt x="568520" y="126194"/>
                  </a:lnTo>
                  <a:lnTo>
                    <a:pt x="584097" y="128907"/>
                  </a:lnTo>
                  <a:lnTo>
                    <a:pt x="591496" y="123703"/>
                  </a:lnTo>
                  <a:lnTo>
                    <a:pt x="594203" y="108155"/>
                  </a:lnTo>
                  <a:lnTo>
                    <a:pt x="588999" y="100756"/>
                  </a:lnTo>
                  <a:lnTo>
                    <a:pt x="573424" y="98044"/>
                  </a:lnTo>
                  <a:close/>
                </a:path>
                <a:path w="763270" h="158750">
                  <a:moveTo>
                    <a:pt x="629756" y="107848"/>
                  </a:moveTo>
                  <a:lnTo>
                    <a:pt x="622355" y="113052"/>
                  </a:lnTo>
                  <a:lnTo>
                    <a:pt x="619648" y="128600"/>
                  </a:lnTo>
                  <a:lnTo>
                    <a:pt x="624852" y="135999"/>
                  </a:lnTo>
                  <a:lnTo>
                    <a:pt x="640427" y="138711"/>
                  </a:lnTo>
                  <a:lnTo>
                    <a:pt x="647828" y="133507"/>
                  </a:lnTo>
                  <a:lnTo>
                    <a:pt x="650535" y="117960"/>
                  </a:lnTo>
                  <a:lnTo>
                    <a:pt x="645331" y="110561"/>
                  </a:lnTo>
                  <a:lnTo>
                    <a:pt x="629756" y="107848"/>
                  </a:lnTo>
                  <a:close/>
                </a:path>
                <a:path w="763270" h="158750">
                  <a:moveTo>
                    <a:pt x="686087" y="117652"/>
                  </a:moveTo>
                  <a:lnTo>
                    <a:pt x="678688" y="122857"/>
                  </a:lnTo>
                  <a:lnTo>
                    <a:pt x="675980" y="138404"/>
                  </a:lnTo>
                  <a:lnTo>
                    <a:pt x="681184" y="145803"/>
                  </a:lnTo>
                  <a:lnTo>
                    <a:pt x="696760" y="148516"/>
                  </a:lnTo>
                  <a:lnTo>
                    <a:pt x="704159" y="143312"/>
                  </a:lnTo>
                  <a:lnTo>
                    <a:pt x="706868" y="127764"/>
                  </a:lnTo>
                  <a:lnTo>
                    <a:pt x="701663" y="120365"/>
                  </a:lnTo>
                  <a:lnTo>
                    <a:pt x="686087" y="117652"/>
                  </a:lnTo>
                  <a:close/>
                </a:path>
                <a:path w="763270" h="158750">
                  <a:moveTo>
                    <a:pt x="742419" y="127457"/>
                  </a:moveTo>
                  <a:lnTo>
                    <a:pt x="735020" y="132661"/>
                  </a:lnTo>
                  <a:lnTo>
                    <a:pt x="732312" y="148208"/>
                  </a:lnTo>
                  <a:lnTo>
                    <a:pt x="737515" y="155608"/>
                  </a:lnTo>
                  <a:lnTo>
                    <a:pt x="753092" y="158321"/>
                  </a:lnTo>
                  <a:lnTo>
                    <a:pt x="760491" y="153116"/>
                  </a:lnTo>
                  <a:lnTo>
                    <a:pt x="763198" y="137568"/>
                  </a:lnTo>
                  <a:lnTo>
                    <a:pt x="757994" y="130169"/>
                  </a:lnTo>
                  <a:lnTo>
                    <a:pt x="742419" y="12745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19535" y="5209820"/>
              <a:ext cx="1752600" cy="647700"/>
            </a:xfrm>
            <a:custGeom>
              <a:avLst/>
              <a:gdLst/>
              <a:ahLst/>
              <a:cxnLst/>
              <a:rect l="l" t="t" r="r" b="b"/>
              <a:pathLst>
                <a:path w="1752600" h="647700">
                  <a:moveTo>
                    <a:pt x="932935" y="586578"/>
                  </a:moveTo>
                  <a:lnTo>
                    <a:pt x="864432" y="600535"/>
                  </a:lnTo>
                  <a:lnTo>
                    <a:pt x="797034" y="612638"/>
                  </a:lnTo>
                  <a:lnTo>
                    <a:pt x="730949" y="622904"/>
                  </a:lnTo>
                  <a:lnTo>
                    <a:pt x="666383" y="631349"/>
                  </a:lnTo>
                  <a:lnTo>
                    <a:pt x="603543" y="637991"/>
                  </a:lnTo>
                  <a:lnTo>
                    <a:pt x="542637" y="642844"/>
                  </a:lnTo>
                  <a:lnTo>
                    <a:pt x="483871" y="645926"/>
                  </a:lnTo>
                  <a:lnTo>
                    <a:pt x="427452" y="647254"/>
                  </a:lnTo>
                  <a:lnTo>
                    <a:pt x="373588" y="646843"/>
                  </a:lnTo>
                  <a:lnTo>
                    <a:pt x="322485" y="644711"/>
                  </a:lnTo>
                  <a:lnTo>
                    <a:pt x="274350" y="640873"/>
                  </a:lnTo>
                  <a:lnTo>
                    <a:pt x="229391" y="635347"/>
                  </a:lnTo>
                  <a:lnTo>
                    <a:pt x="187814" y="628148"/>
                  </a:lnTo>
                  <a:lnTo>
                    <a:pt x="149826" y="619294"/>
                  </a:lnTo>
                  <a:lnTo>
                    <a:pt x="85447" y="596685"/>
                  </a:lnTo>
                  <a:lnTo>
                    <a:pt x="37910" y="567651"/>
                  </a:lnTo>
                  <a:lnTo>
                    <a:pt x="8870" y="532325"/>
                  </a:lnTo>
                  <a:lnTo>
                    <a:pt x="0" y="491226"/>
                  </a:lnTo>
                  <a:lnTo>
                    <a:pt x="3420" y="469434"/>
                  </a:lnTo>
                  <a:lnTo>
                    <a:pt x="25210" y="424226"/>
                  </a:lnTo>
                  <a:lnTo>
                    <a:pt x="65718" y="377523"/>
                  </a:lnTo>
                  <a:lnTo>
                    <a:pt x="123492" y="330128"/>
                  </a:lnTo>
                  <a:lnTo>
                    <a:pt x="158399" y="306422"/>
                  </a:lnTo>
                  <a:lnTo>
                    <a:pt x="197077" y="282844"/>
                  </a:lnTo>
                  <a:lnTo>
                    <a:pt x="239344" y="259495"/>
                  </a:lnTo>
                  <a:lnTo>
                    <a:pt x="285018" y="236475"/>
                  </a:lnTo>
                  <a:lnTo>
                    <a:pt x="333918" y="213885"/>
                  </a:lnTo>
                  <a:lnTo>
                    <a:pt x="385862" y="191825"/>
                  </a:lnTo>
                  <a:lnTo>
                    <a:pt x="440668" y="170395"/>
                  </a:lnTo>
                  <a:lnTo>
                    <a:pt x="498155" y="149696"/>
                  </a:lnTo>
                  <a:lnTo>
                    <a:pt x="558140" y="129828"/>
                  </a:lnTo>
                  <a:lnTo>
                    <a:pt x="620441" y="110891"/>
                  </a:lnTo>
                  <a:lnTo>
                    <a:pt x="684878" y="92987"/>
                  </a:lnTo>
                  <a:lnTo>
                    <a:pt x="751268" y="76215"/>
                  </a:lnTo>
                  <a:lnTo>
                    <a:pt x="819429" y="60675"/>
                  </a:lnTo>
                  <a:lnTo>
                    <a:pt x="887932" y="46718"/>
                  </a:lnTo>
                  <a:lnTo>
                    <a:pt x="955330" y="34615"/>
                  </a:lnTo>
                  <a:lnTo>
                    <a:pt x="1021415" y="24349"/>
                  </a:lnTo>
                  <a:lnTo>
                    <a:pt x="1085981" y="15904"/>
                  </a:lnTo>
                  <a:lnTo>
                    <a:pt x="1148821" y="9263"/>
                  </a:lnTo>
                  <a:lnTo>
                    <a:pt x="1209727" y="4409"/>
                  </a:lnTo>
                  <a:lnTo>
                    <a:pt x="1268493" y="1327"/>
                  </a:lnTo>
                  <a:lnTo>
                    <a:pt x="1324912" y="0"/>
                  </a:lnTo>
                  <a:lnTo>
                    <a:pt x="1378776" y="410"/>
                  </a:lnTo>
                  <a:lnTo>
                    <a:pt x="1429879" y="2543"/>
                  </a:lnTo>
                  <a:lnTo>
                    <a:pt x="1478014" y="6380"/>
                  </a:lnTo>
                  <a:lnTo>
                    <a:pt x="1522973" y="11906"/>
                  </a:lnTo>
                  <a:lnTo>
                    <a:pt x="1564550" y="19105"/>
                  </a:lnTo>
                  <a:lnTo>
                    <a:pt x="1602538" y="27959"/>
                  </a:lnTo>
                  <a:lnTo>
                    <a:pt x="1666917" y="50568"/>
                  </a:lnTo>
                  <a:lnTo>
                    <a:pt x="1714454" y="79602"/>
                  </a:lnTo>
                  <a:lnTo>
                    <a:pt x="1743494" y="114928"/>
                  </a:lnTo>
                  <a:lnTo>
                    <a:pt x="1752365" y="156027"/>
                  </a:lnTo>
                  <a:lnTo>
                    <a:pt x="1748944" y="177820"/>
                  </a:lnTo>
                  <a:lnTo>
                    <a:pt x="1727154" y="223028"/>
                  </a:lnTo>
                  <a:lnTo>
                    <a:pt x="1686646" y="269731"/>
                  </a:lnTo>
                  <a:lnTo>
                    <a:pt x="1628872" y="317126"/>
                  </a:lnTo>
                  <a:lnTo>
                    <a:pt x="1593965" y="340832"/>
                  </a:lnTo>
                  <a:lnTo>
                    <a:pt x="1555287" y="364409"/>
                  </a:lnTo>
                  <a:lnTo>
                    <a:pt x="1513020" y="387758"/>
                  </a:lnTo>
                  <a:lnTo>
                    <a:pt x="1467346" y="410778"/>
                  </a:lnTo>
                  <a:lnTo>
                    <a:pt x="1418446" y="433368"/>
                  </a:lnTo>
                  <a:lnTo>
                    <a:pt x="1366502" y="455428"/>
                  </a:lnTo>
                  <a:lnTo>
                    <a:pt x="1311696" y="476858"/>
                  </a:lnTo>
                  <a:lnTo>
                    <a:pt x="1254209" y="497558"/>
                  </a:lnTo>
                  <a:lnTo>
                    <a:pt x="1194224" y="517426"/>
                  </a:lnTo>
                  <a:lnTo>
                    <a:pt x="1131923" y="536362"/>
                  </a:lnTo>
                  <a:lnTo>
                    <a:pt x="1067486" y="554267"/>
                  </a:lnTo>
                  <a:lnTo>
                    <a:pt x="1001096" y="571039"/>
                  </a:lnTo>
                  <a:lnTo>
                    <a:pt x="932935" y="586578"/>
                  </a:lnTo>
                  <a:close/>
                </a:path>
              </a:pathLst>
            </a:custGeom>
            <a:ln w="253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72266" y="5372869"/>
              <a:ext cx="969010" cy="1268730"/>
            </a:xfrm>
            <a:custGeom>
              <a:avLst/>
              <a:gdLst/>
              <a:ahLst/>
              <a:cxnLst/>
              <a:rect l="l" t="t" r="r" b="b"/>
              <a:pathLst>
                <a:path w="969009" h="1268729">
                  <a:moveTo>
                    <a:pt x="251766" y="473070"/>
                  </a:moveTo>
                  <a:lnTo>
                    <a:pt x="291405" y="417900"/>
                  </a:lnTo>
                  <a:lnTo>
                    <a:pt x="331917" y="365415"/>
                  </a:lnTo>
                  <a:lnTo>
                    <a:pt x="373072" y="315774"/>
                  </a:lnTo>
                  <a:lnTo>
                    <a:pt x="414636" y="269136"/>
                  </a:lnTo>
                  <a:lnTo>
                    <a:pt x="456377" y="225661"/>
                  </a:lnTo>
                  <a:lnTo>
                    <a:pt x="498063" y="185509"/>
                  </a:lnTo>
                  <a:lnTo>
                    <a:pt x="539463" y="148840"/>
                  </a:lnTo>
                  <a:lnTo>
                    <a:pt x="580343" y="115812"/>
                  </a:lnTo>
                  <a:lnTo>
                    <a:pt x="620471" y="86586"/>
                  </a:lnTo>
                  <a:lnTo>
                    <a:pt x="659616" y="61321"/>
                  </a:lnTo>
                  <a:lnTo>
                    <a:pt x="697546" y="40176"/>
                  </a:lnTo>
                  <a:lnTo>
                    <a:pt x="734027" y="23313"/>
                  </a:lnTo>
                  <a:lnTo>
                    <a:pt x="801716" y="3065"/>
                  </a:lnTo>
                  <a:lnTo>
                    <a:pt x="832460" y="0"/>
                  </a:lnTo>
                  <a:lnTo>
                    <a:pt x="860826" y="1853"/>
                  </a:lnTo>
                  <a:lnTo>
                    <a:pt x="909501" y="20956"/>
                  </a:lnTo>
                  <a:lnTo>
                    <a:pt x="944479" y="59822"/>
                  </a:lnTo>
                  <a:lnTo>
                    <a:pt x="964102" y="115594"/>
                  </a:lnTo>
                  <a:lnTo>
                    <a:pt x="968913" y="186083"/>
                  </a:lnTo>
                  <a:lnTo>
                    <a:pt x="965933" y="226162"/>
                  </a:lnTo>
                  <a:lnTo>
                    <a:pt x="959455" y="269101"/>
                  </a:lnTo>
                  <a:lnTo>
                    <a:pt x="949545" y="314625"/>
                  </a:lnTo>
                  <a:lnTo>
                    <a:pt x="936271" y="362461"/>
                  </a:lnTo>
                  <a:lnTo>
                    <a:pt x="919702" y="412336"/>
                  </a:lnTo>
                  <a:lnTo>
                    <a:pt x="899905" y="463976"/>
                  </a:lnTo>
                  <a:lnTo>
                    <a:pt x="876949" y="517107"/>
                  </a:lnTo>
                  <a:lnTo>
                    <a:pt x="850900" y="571456"/>
                  </a:lnTo>
                  <a:lnTo>
                    <a:pt x="821828" y="626750"/>
                  </a:lnTo>
                  <a:lnTo>
                    <a:pt x="789799" y="682716"/>
                  </a:lnTo>
                  <a:lnTo>
                    <a:pt x="754883" y="739079"/>
                  </a:lnTo>
                  <a:lnTo>
                    <a:pt x="717146" y="795566"/>
                  </a:lnTo>
                  <a:lnTo>
                    <a:pt x="677507" y="850736"/>
                  </a:lnTo>
                  <a:lnTo>
                    <a:pt x="636995" y="903221"/>
                  </a:lnTo>
                  <a:lnTo>
                    <a:pt x="595840" y="952862"/>
                  </a:lnTo>
                  <a:lnTo>
                    <a:pt x="554277" y="999500"/>
                  </a:lnTo>
                  <a:lnTo>
                    <a:pt x="512535" y="1042975"/>
                  </a:lnTo>
                  <a:lnTo>
                    <a:pt x="470849" y="1083127"/>
                  </a:lnTo>
                  <a:lnTo>
                    <a:pt x="429450" y="1119797"/>
                  </a:lnTo>
                  <a:lnTo>
                    <a:pt x="388570" y="1152824"/>
                  </a:lnTo>
                  <a:lnTo>
                    <a:pt x="348441" y="1182050"/>
                  </a:lnTo>
                  <a:lnTo>
                    <a:pt x="309296" y="1207315"/>
                  </a:lnTo>
                  <a:lnTo>
                    <a:pt x="271367" y="1228460"/>
                  </a:lnTo>
                  <a:lnTo>
                    <a:pt x="234886" y="1245324"/>
                  </a:lnTo>
                  <a:lnTo>
                    <a:pt x="167196" y="1265572"/>
                  </a:lnTo>
                  <a:lnTo>
                    <a:pt x="136453" y="1268637"/>
                  </a:lnTo>
                  <a:lnTo>
                    <a:pt x="108086" y="1266783"/>
                  </a:lnTo>
                  <a:lnTo>
                    <a:pt x="59411" y="1247681"/>
                  </a:lnTo>
                  <a:lnTo>
                    <a:pt x="24433" y="1208814"/>
                  </a:lnTo>
                  <a:lnTo>
                    <a:pt x="4810" y="1153042"/>
                  </a:lnTo>
                  <a:lnTo>
                    <a:pt x="0" y="1082553"/>
                  </a:lnTo>
                  <a:lnTo>
                    <a:pt x="2979" y="1042474"/>
                  </a:lnTo>
                  <a:lnTo>
                    <a:pt x="9458" y="999535"/>
                  </a:lnTo>
                  <a:lnTo>
                    <a:pt x="19368" y="954011"/>
                  </a:lnTo>
                  <a:lnTo>
                    <a:pt x="32641" y="906175"/>
                  </a:lnTo>
                  <a:lnTo>
                    <a:pt x="49210" y="856300"/>
                  </a:lnTo>
                  <a:lnTo>
                    <a:pt x="69007" y="804661"/>
                  </a:lnTo>
                  <a:lnTo>
                    <a:pt x="91964" y="751529"/>
                  </a:lnTo>
                  <a:lnTo>
                    <a:pt x="118012" y="697180"/>
                  </a:lnTo>
                  <a:lnTo>
                    <a:pt x="147084" y="641886"/>
                  </a:lnTo>
                  <a:lnTo>
                    <a:pt x="179113" y="585920"/>
                  </a:lnTo>
                  <a:lnTo>
                    <a:pt x="214029" y="529557"/>
                  </a:lnTo>
                  <a:lnTo>
                    <a:pt x="251766" y="473070"/>
                  </a:lnTo>
                  <a:close/>
                </a:path>
              </a:pathLst>
            </a:custGeom>
            <a:ln w="25399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2295" y="6044184"/>
              <a:ext cx="356615" cy="3566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34602" y="606393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3" y="268008"/>
                  </a:lnTo>
                  <a:lnTo>
                    <a:pt x="178307" y="261177"/>
                  </a:lnTo>
                  <a:lnTo>
                    <a:pt x="215499" y="242153"/>
                  </a:lnTo>
                  <a:lnTo>
                    <a:pt x="244827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34602" y="606393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02296" y="5942662"/>
              <a:ext cx="1357630" cy="729615"/>
            </a:xfrm>
            <a:custGeom>
              <a:avLst/>
              <a:gdLst/>
              <a:ahLst/>
              <a:cxnLst/>
              <a:rect l="l" t="t" r="r" b="b"/>
              <a:pathLst>
                <a:path w="1357629" h="729615">
                  <a:moveTo>
                    <a:pt x="4974" y="184179"/>
                  </a:moveTo>
                  <a:lnTo>
                    <a:pt x="31091" y="130131"/>
                  </a:lnTo>
                  <a:lnTo>
                    <a:pt x="76756" y="84911"/>
                  </a:lnTo>
                  <a:lnTo>
                    <a:pt x="139823" y="48902"/>
                  </a:lnTo>
                  <a:lnTo>
                    <a:pt x="177213" y="34473"/>
                  </a:lnTo>
                  <a:lnTo>
                    <a:pt x="218151" y="22491"/>
                  </a:lnTo>
                  <a:lnTo>
                    <a:pt x="262368" y="13004"/>
                  </a:lnTo>
                  <a:lnTo>
                    <a:pt x="309597" y="6062"/>
                  </a:lnTo>
                  <a:lnTo>
                    <a:pt x="359570" y="1711"/>
                  </a:lnTo>
                  <a:lnTo>
                    <a:pt x="412018" y="0"/>
                  </a:lnTo>
                  <a:lnTo>
                    <a:pt x="466674" y="976"/>
                  </a:lnTo>
                  <a:lnTo>
                    <a:pt x="523271" y="4690"/>
                  </a:lnTo>
                  <a:lnTo>
                    <a:pt x="581540" y="11187"/>
                  </a:lnTo>
                  <a:lnTo>
                    <a:pt x="641213" y="20517"/>
                  </a:lnTo>
                  <a:lnTo>
                    <a:pt x="702023" y="32727"/>
                  </a:lnTo>
                  <a:lnTo>
                    <a:pt x="763702" y="47866"/>
                  </a:lnTo>
                  <a:lnTo>
                    <a:pt x="824687" y="65594"/>
                  </a:lnTo>
                  <a:lnTo>
                    <a:pt x="883455" y="85425"/>
                  </a:lnTo>
                  <a:lnTo>
                    <a:pt x="939799" y="107182"/>
                  </a:lnTo>
                  <a:lnTo>
                    <a:pt x="993510" y="130690"/>
                  </a:lnTo>
                  <a:lnTo>
                    <a:pt x="1044380" y="155772"/>
                  </a:lnTo>
                  <a:lnTo>
                    <a:pt x="1092203" y="182254"/>
                  </a:lnTo>
                  <a:lnTo>
                    <a:pt x="1136769" y="209960"/>
                  </a:lnTo>
                  <a:lnTo>
                    <a:pt x="1177871" y="238715"/>
                  </a:lnTo>
                  <a:lnTo>
                    <a:pt x="1215301" y="268342"/>
                  </a:lnTo>
                  <a:lnTo>
                    <a:pt x="1248851" y="298666"/>
                  </a:lnTo>
                  <a:lnTo>
                    <a:pt x="1278313" y="329511"/>
                  </a:lnTo>
                  <a:lnTo>
                    <a:pt x="1303479" y="360703"/>
                  </a:lnTo>
                  <a:lnTo>
                    <a:pt x="1340093" y="423421"/>
                  </a:lnTo>
                  <a:lnTo>
                    <a:pt x="1357029" y="485415"/>
                  </a:lnTo>
                  <a:lnTo>
                    <a:pt x="1357598" y="515702"/>
                  </a:lnTo>
                  <a:lnTo>
                    <a:pt x="1352624" y="545281"/>
                  </a:lnTo>
                  <a:lnTo>
                    <a:pt x="1326506" y="599329"/>
                  </a:lnTo>
                  <a:lnTo>
                    <a:pt x="1280842" y="644549"/>
                  </a:lnTo>
                  <a:lnTo>
                    <a:pt x="1217774" y="680558"/>
                  </a:lnTo>
                  <a:lnTo>
                    <a:pt x="1180384" y="694987"/>
                  </a:lnTo>
                  <a:lnTo>
                    <a:pt x="1139446" y="706969"/>
                  </a:lnTo>
                  <a:lnTo>
                    <a:pt x="1095229" y="716456"/>
                  </a:lnTo>
                  <a:lnTo>
                    <a:pt x="1048000" y="723398"/>
                  </a:lnTo>
                  <a:lnTo>
                    <a:pt x="998028" y="727749"/>
                  </a:lnTo>
                  <a:lnTo>
                    <a:pt x="945579" y="729460"/>
                  </a:lnTo>
                  <a:lnTo>
                    <a:pt x="890923" y="728483"/>
                  </a:lnTo>
                  <a:lnTo>
                    <a:pt x="834326" y="724770"/>
                  </a:lnTo>
                  <a:lnTo>
                    <a:pt x="776057" y="718273"/>
                  </a:lnTo>
                  <a:lnTo>
                    <a:pt x="716384" y="708943"/>
                  </a:lnTo>
                  <a:lnTo>
                    <a:pt x="655574" y="696733"/>
                  </a:lnTo>
                  <a:lnTo>
                    <a:pt x="593895" y="681594"/>
                  </a:lnTo>
                  <a:lnTo>
                    <a:pt x="532910" y="663865"/>
                  </a:lnTo>
                  <a:lnTo>
                    <a:pt x="474142" y="644035"/>
                  </a:lnTo>
                  <a:lnTo>
                    <a:pt x="417799" y="622278"/>
                  </a:lnTo>
                  <a:lnTo>
                    <a:pt x="364088" y="598770"/>
                  </a:lnTo>
                  <a:lnTo>
                    <a:pt x="313217" y="573688"/>
                  </a:lnTo>
                  <a:lnTo>
                    <a:pt x="265395" y="547205"/>
                  </a:lnTo>
                  <a:lnTo>
                    <a:pt x="220829" y="519499"/>
                  </a:lnTo>
                  <a:lnTo>
                    <a:pt x="179727" y="490745"/>
                  </a:lnTo>
                  <a:lnTo>
                    <a:pt x="142297" y="461118"/>
                  </a:lnTo>
                  <a:lnTo>
                    <a:pt x="108747" y="430794"/>
                  </a:lnTo>
                  <a:lnTo>
                    <a:pt x="79285" y="399948"/>
                  </a:lnTo>
                  <a:lnTo>
                    <a:pt x="54118" y="368757"/>
                  </a:lnTo>
                  <a:lnTo>
                    <a:pt x="17504" y="306039"/>
                  </a:lnTo>
                  <a:lnTo>
                    <a:pt x="568" y="244045"/>
                  </a:lnTo>
                  <a:lnTo>
                    <a:pt x="0" y="213758"/>
                  </a:lnTo>
                  <a:lnTo>
                    <a:pt x="4974" y="184179"/>
                  </a:lnTo>
                  <a:close/>
                </a:path>
              </a:pathLst>
            </a:custGeom>
            <a:ln w="25399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56656" y="5350440"/>
            <a:ext cx="1224915" cy="116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b="1" spc="-20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sz="2000" b="1" spc="-110" dirty="0">
                <a:solidFill>
                  <a:srgbClr val="60B5CC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li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da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ti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on  </a:t>
            </a:r>
            <a:r>
              <a:rPr sz="2000" b="1" spc="-40" dirty="0">
                <a:solidFill>
                  <a:srgbClr val="6BB76D"/>
                </a:solidFill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74038" y="5341616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15038" y="5484872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01678" y="5530591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40135" y="6109711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67241" y="6289544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43899" y="6286496"/>
            <a:ext cx="13843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47472"/>
            <a:ext cx="801624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97940"/>
            <a:ext cx="8246745" cy="505714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32105" marR="616585" indent="-320040">
              <a:lnSpc>
                <a:spcPts val="3290"/>
              </a:lnSpc>
              <a:spcBef>
                <a:spcPts val="465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25" dirty="0">
                <a:solidFill>
                  <a:srgbClr val="0070C0"/>
                </a:solidFill>
                <a:latin typeface="Calibri"/>
                <a:cs typeface="Calibri"/>
              </a:rPr>
              <a:t>Transductive</a:t>
            </a:r>
            <a:r>
              <a:rPr sz="30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0070C0"/>
                </a:solidFill>
                <a:latin typeface="Calibri"/>
                <a:cs typeface="Calibri"/>
              </a:rPr>
              <a:t>setting:</a:t>
            </a:r>
            <a:r>
              <a:rPr sz="3000" b="1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training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/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validation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/ </a:t>
            </a:r>
            <a:r>
              <a:rPr sz="3000" spc="-25" dirty="0">
                <a:latin typeface="Calibri"/>
                <a:cs typeface="Calibri"/>
              </a:rPr>
              <a:t>test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sets </a:t>
            </a:r>
            <a:r>
              <a:rPr sz="3000" spc="-15" dirty="0">
                <a:latin typeface="Calibri"/>
                <a:cs typeface="Calibri"/>
              </a:rPr>
              <a:t>are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0070C0"/>
                </a:solidFill>
                <a:latin typeface="Calibri"/>
                <a:cs typeface="Calibri"/>
              </a:rPr>
              <a:t>on the same</a:t>
            </a:r>
            <a:r>
              <a:rPr sz="30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0070C0"/>
                </a:solidFill>
                <a:latin typeface="Calibri"/>
                <a:cs typeface="Calibri"/>
              </a:rPr>
              <a:t>graph</a:t>
            </a:r>
            <a:endParaRPr sz="3000">
              <a:latin typeface="Calibri"/>
              <a:cs typeface="Calibri"/>
            </a:endParaRPr>
          </a:p>
          <a:p>
            <a:pPr marL="625475" lvl="1" indent="-274320">
              <a:spcBef>
                <a:spcPts val="2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0070C0"/>
                </a:solidFill>
                <a:latin typeface="Calibri"/>
                <a:cs typeface="Calibri"/>
              </a:rPr>
              <a:t>dataset consists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one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0070C0"/>
                </a:solidFill>
                <a:latin typeface="Calibri"/>
                <a:cs typeface="Calibri"/>
              </a:rPr>
              <a:t>graph</a:t>
            </a:r>
            <a:endParaRPr sz="2600">
              <a:latin typeface="Calibri"/>
              <a:cs typeface="Calibri"/>
            </a:endParaRPr>
          </a:p>
          <a:p>
            <a:pPr marL="625475" marR="327660" lvl="1" indent="-274320">
              <a:lnSpc>
                <a:spcPts val="2810"/>
              </a:lnSpc>
              <a:spcBef>
                <a:spcPts val="73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0070C0"/>
                </a:solidFill>
                <a:latin typeface="Calibri"/>
                <a:cs typeface="Calibri"/>
              </a:rPr>
              <a:t>entire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0070C0"/>
                </a:solidFill>
                <a:latin typeface="Calibri"/>
                <a:cs typeface="Calibri"/>
              </a:rPr>
              <a:t>graph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0070C0"/>
                </a:solidFill>
                <a:latin typeface="Calibri"/>
                <a:cs typeface="Calibri"/>
              </a:rPr>
              <a:t>can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be 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observed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in all </a:t>
            </a:r>
            <a:r>
              <a:rPr sz="2600" b="1" spc="-10" dirty="0">
                <a:solidFill>
                  <a:srgbClr val="0070C0"/>
                </a:solidFill>
                <a:latin typeface="Calibri"/>
                <a:cs typeface="Calibri"/>
              </a:rPr>
              <a:t>dataset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 splits, </a:t>
            </a:r>
            <a:r>
              <a:rPr sz="2600" b="1" spc="-5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0070C0"/>
                </a:solidFill>
                <a:latin typeface="Calibri"/>
                <a:cs typeface="Calibri"/>
              </a:rPr>
              <a:t>we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 only</a:t>
            </a:r>
            <a:r>
              <a:rPr sz="26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split the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labels</a:t>
            </a:r>
            <a:endParaRPr sz="2600">
              <a:latin typeface="Calibri"/>
              <a:cs typeface="Calibri"/>
            </a:endParaRPr>
          </a:p>
          <a:p>
            <a:pPr marL="625475" lvl="1" indent="-274320">
              <a:lnSpc>
                <a:spcPts val="2920"/>
              </a:lnSpc>
              <a:spcBef>
                <a:spcPts val="22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latin typeface="Calibri"/>
                <a:cs typeface="Calibri"/>
              </a:rPr>
              <a:t>Only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applicable</a:t>
            </a:r>
            <a:r>
              <a:rPr sz="2600" spc="-15" dirty="0">
                <a:latin typeface="Calibri"/>
                <a:cs typeface="Calibri"/>
              </a:rPr>
              <a:t> to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node</a:t>
            </a:r>
            <a:r>
              <a:rPr sz="26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/</a:t>
            </a:r>
            <a:r>
              <a:rPr sz="2600" b="1" spc="-10" dirty="0">
                <a:solidFill>
                  <a:srgbClr val="0070C0"/>
                </a:solidFill>
                <a:latin typeface="Calibri"/>
                <a:cs typeface="Calibri"/>
              </a:rPr>
              <a:t> edge</a:t>
            </a:r>
            <a:r>
              <a:rPr sz="26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prediction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tasks</a:t>
            </a:r>
            <a:endParaRPr sz="2600">
              <a:latin typeface="Calibri"/>
              <a:cs typeface="Calibri"/>
            </a:endParaRPr>
          </a:p>
          <a:p>
            <a:pPr marL="332105" marR="453390" indent="-320040">
              <a:lnSpc>
                <a:spcPts val="3290"/>
              </a:lnSpc>
              <a:spcBef>
                <a:spcPts val="17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Inductive</a:t>
            </a: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 setting: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training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/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validation </a:t>
            </a:r>
            <a:r>
              <a:rPr sz="3000" dirty="0">
                <a:latin typeface="Calibri"/>
                <a:cs typeface="Calibri"/>
              </a:rPr>
              <a:t>/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test</a:t>
            </a:r>
            <a:r>
              <a:rPr sz="3000" spc="-10" dirty="0">
                <a:latin typeface="Calibri"/>
                <a:cs typeface="Calibri"/>
              </a:rPr>
              <a:t> sets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are </a:t>
            </a: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different</a:t>
            </a: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graphs</a:t>
            </a:r>
            <a:endParaRPr sz="3000">
              <a:latin typeface="Calibri"/>
              <a:cs typeface="Calibri"/>
            </a:endParaRPr>
          </a:p>
          <a:p>
            <a:pPr marL="625475" lvl="1" indent="-274320">
              <a:spcBef>
                <a:spcPts val="244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dataset consists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multiple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graphs</a:t>
            </a:r>
            <a:endParaRPr sz="2600">
              <a:latin typeface="Calibri"/>
              <a:cs typeface="Calibri"/>
            </a:endParaRPr>
          </a:p>
          <a:p>
            <a:pPr marL="625475" marR="5080" lvl="1" indent="-274320">
              <a:lnSpc>
                <a:spcPts val="2880"/>
              </a:lnSpc>
              <a:spcBef>
                <a:spcPts val="58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spc="-10" dirty="0">
                <a:latin typeface="Calibri"/>
                <a:cs typeface="Calibri"/>
              </a:rPr>
              <a:t>Each</a:t>
            </a:r>
            <a:r>
              <a:rPr sz="2600" spc="-5" dirty="0">
                <a:latin typeface="Calibri"/>
                <a:cs typeface="Calibri"/>
              </a:rPr>
              <a:t> split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can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only</a:t>
            </a:r>
            <a:r>
              <a:rPr sz="26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observe</a:t>
            </a:r>
            <a:r>
              <a:rPr sz="26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graph(s)</a:t>
            </a:r>
            <a:r>
              <a:rPr sz="26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within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split</a:t>
            </a:r>
            <a:r>
              <a:rPr sz="2600" spc="-5" dirty="0">
                <a:latin typeface="Calibri"/>
                <a:cs typeface="Calibri"/>
              </a:rPr>
              <a:t>.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 successful</a:t>
            </a:r>
            <a:r>
              <a:rPr sz="2600" spc="-5" dirty="0">
                <a:latin typeface="Calibri"/>
                <a:cs typeface="Calibri"/>
              </a:rPr>
              <a:t> model should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generalize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unseen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graphs</a:t>
            </a:r>
            <a:endParaRPr sz="2600">
              <a:latin typeface="Calibri"/>
              <a:cs typeface="Calibri"/>
            </a:endParaRPr>
          </a:p>
          <a:p>
            <a:pPr marL="625475" lvl="1" indent="-274320">
              <a:spcBef>
                <a:spcPts val="23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spc="-5" dirty="0">
                <a:latin typeface="Calibri"/>
                <a:cs typeface="Calibri"/>
              </a:rPr>
              <a:t>Applicable</a:t>
            </a:r>
            <a:r>
              <a:rPr sz="2600" spc="-15" dirty="0">
                <a:latin typeface="Calibri"/>
                <a:cs typeface="Calibri"/>
              </a:rPr>
              <a:t> to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edge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tasks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1375"/>
            <a:ext cx="7080504" cy="55778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27537" y="4908678"/>
            <a:ext cx="1731645" cy="1731645"/>
            <a:chOff x="903536" y="4908677"/>
            <a:chExt cx="1731645" cy="17316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669" y="5166964"/>
              <a:ext cx="1304140" cy="11910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6236" y="4921377"/>
              <a:ext cx="1706245" cy="1706245"/>
            </a:xfrm>
            <a:custGeom>
              <a:avLst/>
              <a:gdLst/>
              <a:ahLst/>
              <a:cxnLst/>
              <a:rect l="l" t="t" r="r" b="b"/>
              <a:pathLst>
                <a:path w="1706245" h="1706245">
                  <a:moveTo>
                    <a:pt x="0" y="852922"/>
                  </a:moveTo>
                  <a:lnTo>
                    <a:pt x="1350" y="804522"/>
                  </a:lnTo>
                  <a:lnTo>
                    <a:pt x="5352" y="756831"/>
                  </a:lnTo>
                  <a:lnTo>
                    <a:pt x="11935" y="709920"/>
                  </a:lnTo>
                  <a:lnTo>
                    <a:pt x="21026" y="663861"/>
                  </a:lnTo>
                  <a:lnTo>
                    <a:pt x="32554" y="618726"/>
                  </a:lnTo>
                  <a:lnTo>
                    <a:pt x="46446" y="574588"/>
                  </a:lnTo>
                  <a:lnTo>
                    <a:pt x="62631" y="531518"/>
                  </a:lnTo>
                  <a:lnTo>
                    <a:pt x="81035" y="489589"/>
                  </a:lnTo>
                  <a:lnTo>
                    <a:pt x="101588" y="448871"/>
                  </a:lnTo>
                  <a:lnTo>
                    <a:pt x="124218" y="409439"/>
                  </a:lnTo>
                  <a:lnTo>
                    <a:pt x="148852" y="371362"/>
                  </a:lnTo>
                  <a:lnTo>
                    <a:pt x="175418" y="334714"/>
                  </a:lnTo>
                  <a:lnTo>
                    <a:pt x="203844" y="299566"/>
                  </a:lnTo>
                  <a:lnTo>
                    <a:pt x="234059" y="265990"/>
                  </a:lnTo>
                  <a:lnTo>
                    <a:pt x="265990" y="234059"/>
                  </a:lnTo>
                  <a:lnTo>
                    <a:pt x="299566" y="203844"/>
                  </a:lnTo>
                  <a:lnTo>
                    <a:pt x="334714" y="175418"/>
                  </a:lnTo>
                  <a:lnTo>
                    <a:pt x="371362" y="148852"/>
                  </a:lnTo>
                  <a:lnTo>
                    <a:pt x="409439" y="124218"/>
                  </a:lnTo>
                  <a:lnTo>
                    <a:pt x="448871" y="101588"/>
                  </a:lnTo>
                  <a:lnTo>
                    <a:pt x="489589" y="81035"/>
                  </a:lnTo>
                  <a:lnTo>
                    <a:pt x="531518" y="62631"/>
                  </a:lnTo>
                  <a:lnTo>
                    <a:pt x="574588" y="46446"/>
                  </a:lnTo>
                  <a:lnTo>
                    <a:pt x="618726" y="32554"/>
                  </a:lnTo>
                  <a:lnTo>
                    <a:pt x="663861" y="21026"/>
                  </a:lnTo>
                  <a:lnTo>
                    <a:pt x="709920" y="11935"/>
                  </a:lnTo>
                  <a:lnTo>
                    <a:pt x="756831" y="5352"/>
                  </a:lnTo>
                  <a:lnTo>
                    <a:pt x="804522" y="1350"/>
                  </a:lnTo>
                  <a:lnTo>
                    <a:pt x="852922" y="0"/>
                  </a:lnTo>
                  <a:lnTo>
                    <a:pt x="901322" y="1350"/>
                  </a:lnTo>
                  <a:lnTo>
                    <a:pt x="949013" y="5352"/>
                  </a:lnTo>
                  <a:lnTo>
                    <a:pt x="995925" y="11935"/>
                  </a:lnTo>
                  <a:lnTo>
                    <a:pt x="1041983" y="21026"/>
                  </a:lnTo>
                  <a:lnTo>
                    <a:pt x="1087118" y="32554"/>
                  </a:lnTo>
                  <a:lnTo>
                    <a:pt x="1131256" y="46446"/>
                  </a:lnTo>
                  <a:lnTo>
                    <a:pt x="1174326" y="62631"/>
                  </a:lnTo>
                  <a:lnTo>
                    <a:pt x="1216256" y="81035"/>
                  </a:lnTo>
                  <a:lnTo>
                    <a:pt x="1256973" y="101588"/>
                  </a:lnTo>
                  <a:lnTo>
                    <a:pt x="1296406" y="124218"/>
                  </a:lnTo>
                  <a:lnTo>
                    <a:pt x="1334482" y="148852"/>
                  </a:lnTo>
                  <a:lnTo>
                    <a:pt x="1371130" y="175418"/>
                  </a:lnTo>
                  <a:lnTo>
                    <a:pt x="1406278" y="203844"/>
                  </a:lnTo>
                  <a:lnTo>
                    <a:pt x="1439854" y="234059"/>
                  </a:lnTo>
                  <a:lnTo>
                    <a:pt x="1471785" y="265990"/>
                  </a:lnTo>
                  <a:lnTo>
                    <a:pt x="1502000" y="299566"/>
                  </a:lnTo>
                  <a:lnTo>
                    <a:pt x="1530426" y="334714"/>
                  </a:lnTo>
                  <a:lnTo>
                    <a:pt x="1556992" y="371362"/>
                  </a:lnTo>
                  <a:lnTo>
                    <a:pt x="1581626" y="409439"/>
                  </a:lnTo>
                  <a:lnTo>
                    <a:pt x="1604256" y="448871"/>
                  </a:lnTo>
                  <a:lnTo>
                    <a:pt x="1624809" y="489589"/>
                  </a:lnTo>
                  <a:lnTo>
                    <a:pt x="1643214" y="531518"/>
                  </a:lnTo>
                  <a:lnTo>
                    <a:pt x="1659398" y="574588"/>
                  </a:lnTo>
                  <a:lnTo>
                    <a:pt x="1673290" y="618726"/>
                  </a:lnTo>
                  <a:lnTo>
                    <a:pt x="1684818" y="663861"/>
                  </a:lnTo>
                  <a:lnTo>
                    <a:pt x="1693909" y="709920"/>
                  </a:lnTo>
                  <a:lnTo>
                    <a:pt x="1700492" y="756831"/>
                  </a:lnTo>
                  <a:lnTo>
                    <a:pt x="1704494" y="804522"/>
                  </a:lnTo>
                  <a:lnTo>
                    <a:pt x="1705845" y="852922"/>
                  </a:lnTo>
                  <a:lnTo>
                    <a:pt x="1704494" y="901322"/>
                  </a:lnTo>
                  <a:lnTo>
                    <a:pt x="1700492" y="949013"/>
                  </a:lnTo>
                  <a:lnTo>
                    <a:pt x="1693909" y="995925"/>
                  </a:lnTo>
                  <a:lnTo>
                    <a:pt x="1684818" y="1041983"/>
                  </a:lnTo>
                  <a:lnTo>
                    <a:pt x="1673290" y="1087118"/>
                  </a:lnTo>
                  <a:lnTo>
                    <a:pt x="1659398" y="1131256"/>
                  </a:lnTo>
                  <a:lnTo>
                    <a:pt x="1643214" y="1174326"/>
                  </a:lnTo>
                  <a:lnTo>
                    <a:pt x="1624809" y="1216256"/>
                  </a:lnTo>
                  <a:lnTo>
                    <a:pt x="1604256" y="1256973"/>
                  </a:lnTo>
                  <a:lnTo>
                    <a:pt x="1581626" y="1296406"/>
                  </a:lnTo>
                  <a:lnTo>
                    <a:pt x="1556992" y="1334482"/>
                  </a:lnTo>
                  <a:lnTo>
                    <a:pt x="1530426" y="1371130"/>
                  </a:lnTo>
                  <a:lnTo>
                    <a:pt x="1502000" y="1406278"/>
                  </a:lnTo>
                  <a:lnTo>
                    <a:pt x="1471785" y="1439854"/>
                  </a:lnTo>
                  <a:lnTo>
                    <a:pt x="1439854" y="1471785"/>
                  </a:lnTo>
                  <a:lnTo>
                    <a:pt x="1406278" y="1502000"/>
                  </a:lnTo>
                  <a:lnTo>
                    <a:pt x="1371130" y="1530426"/>
                  </a:lnTo>
                  <a:lnTo>
                    <a:pt x="1334482" y="1556992"/>
                  </a:lnTo>
                  <a:lnTo>
                    <a:pt x="1296406" y="1581626"/>
                  </a:lnTo>
                  <a:lnTo>
                    <a:pt x="1256973" y="1604256"/>
                  </a:lnTo>
                  <a:lnTo>
                    <a:pt x="1216256" y="1624809"/>
                  </a:lnTo>
                  <a:lnTo>
                    <a:pt x="1174326" y="1643214"/>
                  </a:lnTo>
                  <a:lnTo>
                    <a:pt x="1131256" y="1659398"/>
                  </a:lnTo>
                  <a:lnTo>
                    <a:pt x="1087118" y="1673290"/>
                  </a:lnTo>
                  <a:lnTo>
                    <a:pt x="1041983" y="1684818"/>
                  </a:lnTo>
                  <a:lnTo>
                    <a:pt x="995925" y="1693909"/>
                  </a:lnTo>
                  <a:lnTo>
                    <a:pt x="949013" y="1700492"/>
                  </a:lnTo>
                  <a:lnTo>
                    <a:pt x="901322" y="1704494"/>
                  </a:lnTo>
                  <a:lnTo>
                    <a:pt x="852922" y="1705845"/>
                  </a:lnTo>
                  <a:lnTo>
                    <a:pt x="804522" y="1704494"/>
                  </a:lnTo>
                  <a:lnTo>
                    <a:pt x="756831" y="1700492"/>
                  </a:lnTo>
                  <a:lnTo>
                    <a:pt x="709920" y="1693909"/>
                  </a:lnTo>
                  <a:lnTo>
                    <a:pt x="663861" y="1684818"/>
                  </a:lnTo>
                  <a:lnTo>
                    <a:pt x="618726" y="1673290"/>
                  </a:lnTo>
                  <a:lnTo>
                    <a:pt x="574588" y="1659398"/>
                  </a:lnTo>
                  <a:lnTo>
                    <a:pt x="531518" y="1643214"/>
                  </a:lnTo>
                  <a:lnTo>
                    <a:pt x="489589" y="1624809"/>
                  </a:lnTo>
                  <a:lnTo>
                    <a:pt x="448871" y="1604256"/>
                  </a:lnTo>
                  <a:lnTo>
                    <a:pt x="409439" y="1581626"/>
                  </a:lnTo>
                  <a:lnTo>
                    <a:pt x="371362" y="1556992"/>
                  </a:lnTo>
                  <a:lnTo>
                    <a:pt x="334714" y="1530426"/>
                  </a:lnTo>
                  <a:lnTo>
                    <a:pt x="299566" y="1502000"/>
                  </a:lnTo>
                  <a:lnTo>
                    <a:pt x="265990" y="1471785"/>
                  </a:lnTo>
                  <a:lnTo>
                    <a:pt x="234059" y="1439854"/>
                  </a:lnTo>
                  <a:lnTo>
                    <a:pt x="203844" y="1406278"/>
                  </a:lnTo>
                  <a:lnTo>
                    <a:pt x="175418" y="1371130"/>
                  </a:lnTo>
                  <a:lnTo>
                    <a:pt x="148852" y="1334482"/>
                  </a:lnTo>
                  <a:lnTo>
                    <a:pt x="124218" y="1296406"/>
                  </a:lnTo>
                  <a:lnTo>
                    <a:pt x="101588" y="1256973"/>
                  </a:lnTo>
                  <a:lnTo>
                    <a:pt x="81035" y="1216256"/>
                  </a:lnTo>
                  <a:lnTo>
                    <a:pt x="62631" y="1174326"/>
                  </a:lnTo>
                  <a:lnTo>
                    <a:pt x="46446" y="1131256"/>
                  </a:lnTo>
                  <a:lnTo>
                    <a:pt x="32554" y="1087118"/>
                  </a:lnTo>
                  <a:lnTo>
                    <a:pt x="21026" y="1041983"/>
                  </a:lnTo>
                  <a:lnTo>
                    <a:pt x="11935" y="995925"/>
                  </a:lnTo>
                  <a:lnTo>
                    <a:pt x="5352" y="949013"/>
                  </a:lnTo>
                  <a:lnTo>
                    <a:pt x="1350" y="901322"/>
                  </a:lnTo>
                  <a:lnTo>
                    <a:pt x="0" y="852922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521607" y="4893730"/>
            <a:ext cx="1731645" cy="1731645"/>
            <a:chOff x="2997606" y="4893729"/>
            <a:chExt cx="1731645" cy="17316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735" y="5166961"/>
              <a:ext cx="1304140" cy="11910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10306" y="4906429"/>
              <a:ext cx="1706245" cy="1706245"/>
            </a:xfrm>
            <a:custGeom>
              <a:avLst/>
              <a:gdLst/>
              <a:ahLst/>
              <a:cxnLst/>
              <a:rect l="l" t="t" r="r" b="b"/>
              <a:pathLst>
                <a:path w="1706245" h="1706245">
                  <a:moveTo>
                    <a:pt x="0" y="852922"/>
                  </a:moveTo>
                  <a:lnTo>
                    <a:pt x="1350" y="804522"/>
                  </a:lnTo>
                  <a:lnTo>
                    <a:pt x="5352" y="756831"/>
                  </a:lnTo>
                  <a:lnTo>
                    <a:pt x="11935" y="709920"/>
                  </a:lnTo>
                  <a:lnTo>
                    <a:pt x="21026" y="663861"/>
                  </a:lnTo>
                  <a:lnTo>
                    <a:pt x="32554" y="618726"/>
                  </a:lnTo>
                  <a:lnTo>
                    <a:pt x="46446" y="574588"/>
                  </a:lnTo>
                  <a:lnTo>
                    <a:pt x="62631" y="531518"/>
                  </a:lnTo>
                  <a:lnTo>
                    <a:pt x="81035" y="489589"/>
                  </a:lnTo>
                  <a:lnTo>
                    <a:pt x="101588" y="448871"/>
                  </a:lnTo>
                  <a:lnTo>
                    <a:pt x="124218" y="409439"/>
                  </a:lnTo>
                  <a:lnTo>
                    <a:pt x="148852" y="371362"/>
                  </a:lnTo>
                  <a:lnTo>
                    <a:pt x="175418" y="334714"/>
                  </a:lnTo>
                  <a:lnTo>
                    <a:pt x="203844" y="299566"/>
                  </a:lnTo>
                  <a:lnTo>
                    <a:pt x="234059" y="265990"/>
                  </a:lnTo>
                  <a:lnTo>
                    <a:pt x="265990" y="234059"/>
                  </a:lnTo>
                  <a:lnTo>
                    <a:pt x="299566" y="203844"/>
                  </a:lnTo>
                  <a:lnTo>
                    <a:pt x="334714" y="175418"/>
                  </a:lnTo>
                  <a:lnTo>
                    <a:pt x="371362" y="148852"/>
                  </a:lnTo>
                  <a:lnTo>
                    <a:pt x="409439" y="124218"/>
                  </a:lnTo>
                  <a:lnTo>
                    <a:pt x="448871" y="101588"/>
                  </a:lnTo>
                  <a:lnTo>
                    <a:pt x="489589" y="81035"/>
                  </a:lnTo>
                  <a:lnTo>
                    <a:pt x="531518" y="62631"/>
                  </a:lnTo>
                  <a:lnTo>
                    <a:pt x="574588" y="46446"/>
                  </a:lnTo>
                  <a:lnTo>
                    <a:pt x="618726" y="32554"/>
                  </a:lnTo>
                  <a:lnTo>
                    <a:pt x="663861" y="21026"/>
                  </a:lnTo>
                  <a:lnTo>
                    <a:pt x="709920" y="11935"/>
                  </a:lnTo>
                  <a:lnTo>
                    <a:pt x="756831" y="5352"/>
                  </a:lnTo>
                  <a:lnTo>
                    <a:pt x="804522" y="1350"/>
                  </a:lnTo>
                  <a:lnTo>
                    <a:pt x="852922" y="0"/>
                  </a:lnTo>
                  <a:lnTo>
                    <a:pt x="901322" y="1350"/>
                  </a:lnTo>
                  <a:lnTo>
                    <a:pt x="949013" y="5352"/>
                  </a:lnTo>
                  <a:lnTo>
                    <a:pt x="995925" y="11935"/>
                  </a:lnTo>
                  <a:lnTo>
                    <a:pt x="1041983" y="21026"/>
                  </a:lnTo>
                  <a:lnTo>
                    <a:pt x="1087118" y="32554"/>
                  </a:lnTo>
                  <a:lnTo>
                    <a:pt x="1131256" y="46446"/>
                  </a:lnTo>
                  <a:lnTo>
                    <a:pt x="1174326" y="62631"/>
                  </a:lnTo>
                  <a:lnTo>
                    <a:pt x="1216256" y="81035"/>
                  </a:lnTo>
                  <a:lnTo>
                    <a:pt x="1256973" y="101588"/>
                  </a:lnTo>
                  <a:lnTo>
                    <a:pt x="1296406" y="124218"/>
                  </a:lnTo>
                  <a:lnTo>
                    <a:pt x="1334482" y="148852"/>
                  </a:lnTo>
                  <a:lnTo>
                    <a:pt x="1371130" y="175418"/>
                  </a:lnTo>
                  <a:lnTo>
                    <a:pt x="1406278" y="203844"/>
                  </a:lnTo>
                  <a:lnTo>
                    <a:pt x="1439854" y="234059"/>
                  </a:lnTo>
                  <a:lnTo>
                    <a:pt x="1471785" y="265990"/>
                  </a:lnTo>
                  <a:lnTo>
                    <a:pt x="1502000" y="299566"/>
                  </a:lnTo>
                  <a:lnTo>
                    <a:pt x="1530426" y="334714"/>
                  </a:lnTo>
                  <a:lnTo>
                    <a:pt x="1556992" y="371362"/>
                  </a:lnTo>
                  <a:lnTo>
                    <a:pt x="1581626" y="409439"/>
                  </a:lnTo>
                  <a:lnTo>
                    <a:pt x="1604256" y="448871"/>
                  </a:lnTo>
                  <a:lnTo>
                    <a:pt x="1624809" y="489589"/>
                  </a:lnTo>
                  <a:lnTo>
                    <a:pt x="1643214" y="531518"/>
                  </a:lnTo>
                  <a:lnTo>
                    <a:pt x="1659398" y="574588"/>
                  </a:lnTo>
                  <a:lnTo>
                    <a:pt x="1673290" y="618726"/>
                  </a:lnTo>
                  <a:lnTo>
                    <a:pt x="1684818" y="663861"/>
                  </a:lnTo>
                  <a:lnTo>
                    <a:pt x="1693909" y="709920"/>
                  </a:lnTo>
                  <a:lnTo>
                    <a:pt x="1700492" y="756831"/>
                  </a:lnTo>
                  <a:lnTo>
                    <a:pt x="1704494" y="804522"/>
                  </a:lnTo>
                  <a:lnTo>
                    <a:pt x="1705845" y="852922"/>
                  </a:lnTo>
                  <a:lnTo>
                    <a:pt x="1704494" y="901322"/>
                  </a:lnTo>
                  <a:lnTo>
                    <a:pt x="1700492" y="949013"/>
                  </a:lnTo>
                  <a:lnTo>
                    <a:pt x="1693909" y="995925"/>
                  </a:lnTo>
                  <a:lnTo>
                    <a:pt x="1684818" y="1041983"/>
                  </a:lnTo>
                  <a:lnTo>
                    <a:pt x="1673290" y="1087118"/>
                  </a:lnTo>
                  <a:lnTo>
                    <a:pt x="1659398" y="1131256"/>
                  </a:lnTo>
                  <a:lnTo>
                    <a:pt x="1643214" y="1174326"/>
                  </a:lnTo>
                  <a:lnTo>
                    <a:pt x="1624809" y="1216256"/>
                  </a:lnTo>
                  <a:lnTo>
                    <a:pt x="1604256" y="1256973"/>
                  </a:lnTo>
                  <a:lnTo>
                    <a:pt x="1581626" y="1296406"/>
                  </a:lnTo>
                  <a:lnTo>
                    <a:pt x="1556992" y="1334482"/>
                  </a:lnTo>
                  <a:lnTo>
                    <a:pt x="1530426" y="1371130"/>
                  </a:lnTo>
                  <a:lnTo>
                    <a:pt x="1502000" y="1406278"/>
                  </a:lnTo>
                  <a:lnTo>
                    <a:pt x="1471785" y="1439854"/>
                  </a:lnTo>
                  <a:lnTo>
                    <a:pt x="1439854" y="1471785"/>
                  </a:lnTo>
                  <a:lnTo>
                    <a:pt x="1406278" y="1502000"/>
                  </a:lnTo>
                  <a:lnTo>
                    <a:pt x="1371130" y="1530426"/>
                  </a:lnTo>
                  <a:lnTo>
                    <a:pt x="1334482" y="1556992"/>
                  </a:lnTo>
                  <a:lnTo>
                    <a:pt x="1296406" y="1581626"/>
                  </a:lnTo>
                  <a:lnTo>
                    <a:pt x="1256973" y="1604256"/>
                  </a:lnTo>
                  <a:lnTo>
                    <a:pt x="1216256" y="1624809"/>
                  </a:lnTo>
                  <a:lnTo>
                    <a:pt x="1174326" y="1643214"/>
                  </a:lnTo>
                  <a:lnTo>
                    <a:pt x="1131256" y="1659398"/>
                  </a:lnTo>
                  <a:lnTo>
                    <a:pt x="1087118" y="1673290"/>
                  </a:lnTo>
                  <a:lnTo>
                    <a:pt x="1041983" y="1684818"/>
                  </a:lnTo>
                  <a:lnTo>
                    <a:pt x="995925" y="1693909"/>
                  </a:lnTo>
                  <a:lnTo>
                    <a:pt x="949013" y="1700492"/>
                  </a:lnTo>
                  <a:lnTo>
                    <a:pt x="901322" y="1704494"/>
                  </a:lnTo>
                  <a:lnTo>
                    <a:pt x="852922" y="1705845"/>
                  </a:lnTo>
                  <a:lnTo>
                    <a:pt x="804522" y="1704494"/>
                  </a:lnTo>
                  <a:lnTo>
                    <a:pt x="756831" y="1700492"/>
                  </a:lnTo>
                  <a:lnTo>
                    <a:pt x="709920" y="1693909"/>
                  </a:lnTo>
                  <a:lnTo>
                    <a:pt x="663861" y="1684818"/>
                  </a:lnTo>
                  <a:lnTo>
                    <a:pt x="618726" y="1673290"/>
                  </a:lnTo>
                  <a:lnTo>
                    <a:pt x="574588" y="1659398"/>
                  </a:lnTo>
                  <a:lnTo>
                    <a:pt x="531518" y="1643214"/>
                  </a:lnTo>
                  <a:lnTo>
                    <a:pt x="489589" y="1624809"/>
                  </a:lnTo>
                  <a:lnTo>
                    <a:pt x="448871" y="1604256"/>
                  </a:lnTo>
                  <a:lnTo>
                    <a:pt x="409439" y="1581626"/>
                  </a:lnTo>
                  <a:lnTo>
                    <a:pt x="371362" y="1556992"/>
                  </a:lnTo>
                  <a:lnTo>
                    <a:pt x="334714" y="1530426"/>
                  </a:lnTo>
                  <a:lnTo>
                    <a:pt x="299566" y="1502000"/>
                  </a:lnTo>
                  <a:lnTo>
                    <a:pt x="265990" y="1471785"/>
                  </a:lnTo>
                  <a:lnTo>
                    <a:pt x="234059" y="1439854"/>
                  </a:lnTo>
                  <a:lnTo>
                    <a:pt x="203844" y="1406278"/>
                  </a:lnTo>
                  <a:lnTo>
                    <a:pt x="175418" y="1371130"/>
                  </a:lnTo>
                  <a:lnTo>
                    <a:pt x="148852" y="1334482"/>
                  </a:lnTo>
                  <a:lnTo>
                    <a:pt x="124218" y="1296406"/>
                  </a:lnTo>
                  <a:lnTo>
                    <a:pt x="101588" y="1256973"/>
                  </a:lnTo>
                  <a:lnTo>
                    <a:pt x="81035" y="1216256"/>
                  </a:lnTo>
                  <a:lnTo>
                    <a:pt x="62631" y="1174326"/>
                  </a:lnTo>
                  <a:lnTo>
                    <a:pt x="46446" y="1131256"/>
                  </a:lnTo>
                  <a:lnTo>
                    <a:pt x="32554" y="1087118"/>
                  </a:lnTo>
                  <a:lnTo>
                    <a:pt x="21026" y="1041983"/>
                  </a:lnTo>
                  <a:lnTo>
                    <a:pt x="11935" y="995925"/>
                  </a:lnTo>
                  <a:lnTo>
                    <a:pt x="5352" y="949013"/>
                  </a:lnTo>
                  <a:lnTo>
                    <a:pt x="1350" y="901322"/>
                  </a:lnTo>
                  <a:lnTo>
                    <a:pt x="0" y="852922"/>
                  </a:lnTo>
                  <a:close/>
                </a:path>
              </a:pathLst>
            </a:custGeom>
            <a:ln w="25400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615676" y="4878782"/>
            <a:ext cx="1731645" cy="1731645"/>
            <a:chOff x="5091675" y="4878781"/>
            <a:chExt cx="1731645" cy="17316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1016" y="5166962"/>
              <a:ext cx="1304140" cy="11910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104375" y="4891481"/>
              <a:ext cx="1706245" cy="1706245"/>
            </a:xfrm>
            <a:custGeom>
              <a:avLst/>
              <a:gdLst/>
              <a:ahLst/>
              <a:cxnLst/>
              <a:rect l="l" t="t" r="r" b="b"/>
              <a:pathLst>
                <a:path w="1706245" h="1706245">
                  <a:moveTo>
                    <a:pt x="0" y="852922"/>
                  </a:moveTo>
                  <a:lnTo>
                    <a:pt x="1350" y="804522"/>
                  </a:lnTo>
                  <a:lnTo>
                    <a:pt x="5352" y="756831"/>
                  </a:lnTo>
                  <a:lnTo>
                    <a:pt x="11935" y="709920"/>
                  </a:lnTo>
                  <a:lnTo>
                    <a:pt x="21026" y="663861"/>
                  </a:lnTo>
                  <a:lnTo>
                    <a:pt x="32554" y="618726"/>
                  </a:lnTo>
                  <a:lnTo>
                    <a:pt x="46446" y="574588"/>
                  </a:lnTo>
                  <a:lnTo>
                    <a:pt x="62631" y="531518"/>
                  </a:lnTo>
                  <a:lnTo>
                    <a:pt x="81035" y="489589"/>
                  </a:lnTo>
                  <a:lnTo>
                    <a:pt x="101588" y="448871"/>
                  </a:lnTo>
                  <a:lnTo>
                    <a:pt x="124218" y="409439"/>
                  </a:lnTo>
                  <a:lnTo>
                    <a:pt x="148852" y="371362"/>
                  </a:lnTo>
                  <a:lnTo>
                    <a:pt x="175418" y="334714"/>
                  </a:lnTo>
                  <a:lnTo>
                    <a:pt x="203844" y="299566"/>
                  </a:lnTo>
                  <a:lnTo>
                    <a:pt x="234059" y="265990"/>
                  </a:lnTo>
                  <a:lnTo>
                    <a:pt x="265990" y="234059"/>
                  </a:lnTo>
                  <a:lnTo>
                    <a:pt x="299566" y="203844"/>
                  </a:lnTo>
                  <a:lnTo>
                    <a:pt x="334714" y="175418"/>
                  </a:lnTo>
                  <a:lnTo>
                    <a:pt x="371362" y="148852"/>
                  </a:lnTo>
                  <a:lnTo>
                    <a:pt x="409439" y="124218"/>
                  </a:lnTo>
                  <a:lnTo>
                    <a:pt x="448871" y="101588"/>
                  </a:lnTo>
                  <a:lnTo>
                    <a:pt x="489589" y="81035"/>
                  </a:lnTo>
                  <a:lnTo>
                    <a:pt x="531518" y="62631"/>
                  </a:lnTo>
                  <a:lnTo>
                    <a:pt x="574588" y="46446"/>
                  </a:lnTo>
                  <a:lnTo>
                    <a:pt x="618726" y="32554"/>
                  </a:lnTo>
                  <a:lnTo>
                    <a:pt x="663861" y="21026"/>
                  </a:lnTo>
                  <a:lnTo>
                    <a:pt x="709920" y="11935"/>
                  </a:lnTo>
                  <a:lnTo>
                    <a:pt x="756831" y="5352"/>
                  </a:lnTo>
                  <a:lnTo>
                    <a:pt x="804522" y="1350"/>
                  </a:lnTo>
                  <a:lnTo>
                    <a:pt x="852922" y="0"/>
                  </a:lnTo>
                  <a:lnTo>
                    <a:pt x="901322" y="1350"/>
                  </a:lnTo>
                  <a:lnTo>
                    <a:pt x="949013" y="5352"/>
                  </a:lnTo>
                  <a:lnTo>
                    <a:pt x="995925" y="11935"/>
                  </a:lnTo>
                  <a:lnTo>
                    <a:pt x="1041983" y="21026"/>
                  </a:lnTo>
                  <a:lnTo>
                    <a:pt x="1087118" y="32554"/>
                  </a:lnTo>
                  <a:lnTo>
                    <a:pt x="1131256" y="46446"/>
                  </a:lnTo>
                  <a:lnTo>
                    <a:pt x="1174326" y="62631"/>
                  </a:lnTo>
                  <a:lnTo>
                    <a:pt x="1216256" y="81035"/>
                  </a:lnTo>
                  <a:lnTo>
                    <a:pt x="1256973" y="101588"/>
                  </a:lnTo>
                  <a:lnTo>
                    <a:pt x="1296406" y="124218"/>
                  </a:lnTo>
                  <a:lnTo>
                    <a:pt x="1334482" y="148852"/>
                  </a:lnTo>
                  <a:lnTo>
                    <a:pt x="1371130" y="175418"/>
                  </a:lnTo>
                  <a:lnTo>
                    <a:pt x="1406278" y="203844"/>
                  </a:lnTo>
                  <a:lnTo>
                    <a:pt x="1439854" y="234059"/>
                  </a:lnTo>
                  <a:lnTo>
                    <a:pt x="1471785" y="265990"/>
                  </a:lnTo>
                  <a:lnTo>
                    <a:pt x="1502000" y="299566"/>
                  </a:lnTo>
                  <a:lnTo>
                    <a:pt x="1530426" y="334714"/>
                  </a:lnTo>
                  <a:lnTo>
                    <a:pt x="1556992" y="371362"/>
                  </a:lnTo>
                  <a:lnTo>
                    <a:pt x="1581626" y="409439"/>
                  </a:lnTo>
                  <a:lnTo>
                    <a:pt x="1604256" y="448871"/>
                  </a:lnTo>
                  <a:lnTo>
                    <a:pt x="1624809" y="489589"/>
                  </a:lnTo>
                  <a:lnTo>
                    <a:pt x="1643214" y="531518"/>
                  </a:lnTo>
                  <a:lnTo>
                    <a:pt x="1659398" y="574588"/>
                  </a:lnTo>
                  <a:lnTo>
                    <a:pt x="1673290" y="618726"/>
                  </a:lnTo>
                  <a:lnTo>
                    <a:pt x="1684818" y="663861"/>
                  </a:lnTo>
                  <a:lnTo>
                    <a:pt x="1693909" y="709920"/>
                  </a:lnTo>
                  <a:lnTo>
                    <a:pt x="1700492" y="756831"/>
                  </a:lnTo>
                  <a:lnTo>
                    <a:pt x="1704494" y="804522"/>
                  </a:lnTo>
                  <a:lnTo>
                    <a:pt x="1705845" y="852922"/>
                  </a:lnTo>
                  <a:lnTo>
                    <a:pt x="1704494" y="901322"/>
                  </a:lnTo>
                  <a:lnTo>
                    <a:pt x="1700492" y="949013"/>
                  </a:lnTo>
                  <a:lnTo>
                    <a:pt x="1693909" y="995925"/>
                  </a:lnTo>
                  <a:lnTo>
                    <a:pt x="1684818" y="1041983"/>
                  </a:lnTo>
                  <a:lnTo>
                    <a:pt x="1673290" y="1087118"/>
                  </a:lnTo>
                  <a:lnTo>
                    <a:pt x="1659398" y="1131256"/>
                  </a:lnTo>
                  <a:lnTo>
                    <a:pt x="1643214" y="1174326"/>
                  </a:lnTo>
                  <a:lnTo>
                    <a:pt x="1624809" y="1216256"/>
                  </a:lnTo>
                  <a:lnTo>
                    <a:pt x="1604256" y="1256973"/>
                  </a:lnTo>
                  <a:lnTo>
                    <a:pt x="1581626" y="1296406"/>
                  </a:lnTo>
                  <a:lnTo>
                    <a:pt x="1556992" y="1334482"/>
                  </a:lnTo>
                  <a:lnTo>
                    <a:pt x="1530426" y="1371130"/>
                  </a:lnTo>
                  <a:lnTo>
                    <a:pt x="1502000" y="1406278"/>
                  </a:lnTo>
                  <a:lnTo>
                    <a:pt x="1471785" y="1439854"/>
                  </a:lnTo>
                  <a:lnTo>
                    <a:pt x="1439854" y="1471785"/>
                  </a:lnTo>
                  <a:lnTo>
                    <a:pt x="1406278" y="1502000"/>
                  </a:lnTo>
                  <a:lnTo>
                    <a:pt x="1371130" y="1530426"/>
                  </a:lnTo>
                  <a:lnTo>
                    <a:pt x="1334482" y="1556992"/>
                  </a:lnTo>
                  <a:lnTo>
                    <a:pt x="1296406" y="1581626"/>
                  </a:lnTo>
                  <a:lnTo>
                    <a:pt x="1256973" y="1604256"/>
                  </a:lnTo>
                  <a:lnTo>
                    <a:pt x="1216256" y="1624809"/>
                  </a:lnTo>
                  <a:lnTo>
                    <a:pt x="1174326" y="1643214"/>
                  </a:lnTo>
                  <a:lnTo>
                    <a:pt x="1131256" y="1659398"/>
                  </a:lnTo>
                  <a:lnTo>
                    <a:pt x="1087118" y="1673290"/>
                  </a:lnTo>
                  <a:lnTo>
                    <a:pt x="1041983" y="1684818"/>
                  </a:lnTo>
                  <a:lnTo>
                    <a:pt x="995925" y="1693909"/>
                  </a:lnTo>
                  <a:lnTo>
                    <a:pt x="949013" y="1700492"/>
                  </a:lnTo>
                  <a:lnTo>
                    <a:pt x="901322" y="1704494"/>
                  </a:lnTo>
                  <a:lnTo>
                    <a:pt x="852922" y="1705845"/>
                  </a:lnTo>
                  <a:lnTo>
                    <a:pt x="804522" y="1704494"/>
                  </a:lnTo>
                  <a:lnTo>
                    <a:pt x="756831" y="1700492"/>
                  </a:lnTo>
                  <a:lnTo>
                    <a:pt x="709920" y="1693909"/>
                  </a:lnTo>
                  <a:lnTo>
                    <a:pt x="663861" y="1684818"/>
                  </a:lnTo>
                  <a:lnTo>
                    <a:pt x="618726" y="1673290"/>
                  </a:lnTo>
                  <a:lnTo>
                    <a:pt x="574588" y="1659398"/>
                  </a:lnTo>
                  <a:lnTo>
                    <a:pt x="531518" y="1643214"/>
                  </a:lnTo>
                  <a:lnTo>
                    <a:pt x="489589" y="1624809"/>
                  </a:lnTo>
                  <a:lnTo>
                    <a:pt x="448871" y="1604256"/>
                  </a:lnTo>
                  <a:lnTo>
                    <a:pt x="409439" y="1581626"/>
                  </a:lnTo>
                  <a:lnTo>
                    <a:pt x="371362" y="1556992"/>
                  </a:lnTo>
                  <a:lnTo>
                    <a:pt x="334714" y="1530426"/>
                  </a:lnTo>
                  <a:lnTo>
                    <a:pt x="299566" y="1502000"/>
                  </a:lnTo>
                  <a:lnTo>
                    <a:pt x="265990" y="1471785"/>
                  </a:lnTo>
                  <a:lnTo>
                    <a:pt x="234059" y="1439854"/>
                  </a:lnTo>
                  <a:lnTo>
                    <a:pt x="203844" y="1406278"/>
                  </a:lnTo>
                  <a:lnTo>
                    <a:pt x="175418" y="1371130"/>
                  </a:lnTo>
                  <a:lnTo>
                    <a:pt x="148852" y="1334482"/>
                  </a:lnTo>
                  <a:lnTo>
                    <a:pt x="124218" y="1296406"/>
                  </a:lnTo>
                  <a:lnTo>
                    <a:pt x="101588" y="1256973"/>
                  </a:lnTo>
                  <a:lnTo>
                    <a:pt x="81035" y="1216256"/>
                  </a:lnTo>
                  <a:lnTo>
                    <a:pt x="62631" y="1174326"/>
                  </a:lnTo>
                  <a:lnTo>
                    <a:pt x="46446" y="1131256"/>
                  </a:lnTo>
                  <a:lnTo>
                    <a:pt x="32554" y="1087118"/>
                  </a:lnTo>
                  <a:lnTo>
                    <a:pt x="21026" y="1041983"/>
                  </a:lnTo>
                  <a:lnTo>
                    <a:pt x="11935" y="995925"/>
                  </a:lnTo>
                  <a:lnTo>
                    <a:pt x="5352" y="949013"/>
                  </a:lnTo>
                  <a:lnTo>
                    <a:pt x="1350" y="901322"/>
                  </a:lnTo>
                  <a:lnTo>
                    <a:pt x="0" y="852922"/>
                  </a:lnTo>
                  <a:close/>
                </a:path>
              </a:pathLst>
            </a:custGeom>
            <a:ln w="25400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805426" y="2342213"/>
            <a:ext cx="1625600" cy="1425575"/>
            <a:chOff x="3281426" y="2342212"/>
            <a:chExt cx="1625600" cy="142557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4141" y="2474112"/>
              <a:ext cx="1304140" cy="11910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37003" y="2354912"/>
              <a:ext cx="757555" cy="1169035"/>
            </a:xfrm>
            <a:custGeom>
              <a:avLst/>
              <a:gdLst/>
              <a:ahLst/>
              <a:cxnLst/>
              <a:rect l="l" t="t" r="r" b="b"/>
              <a:pathLst>
                <a:path w="757554" h="1169035">
                  <a:moveTo>
                    <a:pt x="56892" y="696716"/>
                  </a:moveTo>
                  <a:lnTo>
                    <a:pt x="38101" y="637495"/>
                  </a:lnTo>
                  <a:lnTo>
                    <a:pt x="23115" y="578848"/>
                  </a:lnTo>
                  <a:lnTo>
                    <a:pt x="11873" y="521117"/>
                  </a:lnTo>
                  <a:lnTo>
                    <a:pt x="4314" y="464650"/>
                  </a:lnTo>
                  <a:lnTo>
                    <a:pt x="376" y="409789"/>
                  </a:lnTo>
                  <a:lnTo>
                    <a:pt x="0" y="356880"/>
                  </a:lnTo>
                  <a:lnTo>
                    <a:pt x="3122" y="306267"/>
                  </a:lnTo>
                  <a:lnTo>
                    <a:pt x="9682" y="258295"/>
                  </a:lnTo>
                  <a:lnTo>
                    <a:pt x="19620" y="213309"/>
                  </a:lnTo>
                  <a:lnTo>
                    <a:pt x="32873" y="171653"/>
                  </a:lnTo>
                  <a:lnTo>
                    <a:pt x="49381" y="133673"/>
                  </a:lnTo>
                  <a:lnTo>
                    <a:pt x="69082" y="99712"/>
                  </a:lnTo>
                  <a:lnTo>
                    <a:pt x="117821" y="45229"/>
                  </a:lnTo>
                  <a:lnTo>
                    <a:pt x="178599" y="10962"/>
                  </a:lnTo>
                  <a:lnTo>
                    <a:pt x="247504" y="0"/>
                  </a:lnTo>
                  <a:lnTo>
                    <a:pt x="283267" y="3379"/>
                  </a:lnTo>
                  <a:lnTo>
                    <a:pt x="356102" y="26698"/>
                  </a:lnTo>
                  <a:lnTo>
                    <a:pt x="392649" y="46174"/>
                  </a:lnTo>
                  <a:lnTo>
                    <a:pt x="428933" y="70553"/>
                  </a:lnTo>
                  <a:lnTo>
                    <a:pt x="464692" y="99601"/>
                  </a:lnTo>
                  <a:lnTo>
                    <a:pt x="499662" y="133088"/>
                  </a:lnTo>
                  <a:lnTo>
                    <a:pt x="533583" y="170782"/>
                  </a:lnTo>
                  <a:lnTo>
                    <a:pt x="566192" y="212449"/>
                  </a:lnTo>
                  <a:lnTo>
                    <a:pt x="597226" y="257860"/>
                  </a:lnTo>
                  <a:lnTo>
                    <a:pt x="626424" y="306781"/>
                  </a:lnTo>
                  <a:lnTo>
                    <a:pt x="653522" y="358981"/>
                  </a:lnTo>
                  <a:lnTo>
                    <a:pt x="678259" y="414227"/>
                  </a:lnTo>
                  <a:lnTo>
                    <a:pt x="700372" y="472289"/>
                  </a:lnTo>
                  <a:lnTo>
                    <a:pt x="719163" y="531510"/>
                  </a:lnTo>
                  <a:lnTo>
                    <a:pt x="734149" y="590157"/>
                  </a:lnTo>
                  <a:lnTo>
                    <a:pt x="745391" y="647887"/>
                  </a:lnTo>
                  <a:lnTo>
                    <a:pt x="752950" y="704355"/>
                  </a:lnTo>
                  <a:lnTo>
                    <a:pt x="756888" y="759216"/>
                  </a:lnTo>
                  <a:lnTo>
                    <a:pt x="757265" y="812125"/>
                  </a:lnTo>
                  <a:lnTo>
                    <a:pt x="754142" y="862738"/>
                  </a:lnTo>
                  <a:lnTo>
                    <a:pt x="747582" y="910710"/>
                  </a:lnTo>
                  <a:lnTo>
                    <a:pt x="737644" y="955696"/>
                  </a:lnTo>
                  <a:lnTo>
                    <a:pt x="724391" y="997352"/>
                  </a:lnTo>
                  <a:lnTo>
                    <a:pt x="707883" y="1035332"/>
                  </a:lnTo>
                  <a:lnTo>
                    <a:pt x="688182" y="1069293"/>
                  </a:lnTo>
                  <a:lnTo>
                    <a:pt x="639444" y="1123776"/>
                  </a:lnTo>
                  <a:lnTo>
                    <a:pt x="578666" y="1158043"/>
                  </a:lnTo>
                  <a:lnTo>
                    <a:pt x="509760" y="1169005"/>
                  </a:lnTo>
                  <a:lnTo>
                    <a:pt x="473997" y="1165626"/>
                  </a:lnTo>
                  <a:lnTo>
                    <a:pt x="401162" y="1142307"/>
                  </a:lnTo>
                  <a:lnTo>
                    <a:pt x="364615" y="1122831"/>
                  </a:lnTo>
                  <a:lnTo>
                    <a:pt x="328331" y="1098452"/>
                  </a:lnTo>
                  <a:lnTo>
                    <a:pt x="292573" y="1069403"/>
                  </a:lnTo>
                  <a:lnTo>
                    <a:pt x="257602" y="1035917"/>
                  </a:lnTo>
                  <a:lnTo>
                    <a:pt x="223681" y="998223"/>
                  </a:lnTo>
                  <a:lnTo>
                    <a:pt x="191072" y="956556"/>
                  </a:lnTo>
                  <a:lnTo>
                    <a:pt x="160038" y="911145"/>
                  </a:lnTo>
                  <a:lnTo>
                    <a:pt x="130841" y="862224"/>
                  </a:lnTo>
                  <a:lnTo>
                    <a:pt x="103742" y="810024"/>
                  </a:lnTo>
                  <a:lnTo>
                    <a:pt x="79005" y="754778"/>
                  </a:lnTo>
                  <a:lnTo>
                    <a:pt x="56892" y="696716"/>
                  </a:lnTo>
                  <a:close/>
                </a:path>
              </a:pathLst>
            </a:custGeom>
            <a:ln w="253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40431" y="3399081"/>
              <a:ext cx="360680" cy="356235"/>
            </a:xfrm>
            <a:custGeom>
              <a:avLst/>
              <a:gdLst/>
              <a:ahLst/>
              <a:cxnLst/>
              <a:rect l="l" t="t" r="r" b="b"/>
              <a:pathLst>
                <a:path w="360679" h="356235">
                  <a:moveTo>
                    <a:pt x="0" y="177962"/>
                  </a:moveTo>
                  <a:lnTo>
                    <a:pt x="6440" y="130652"/>
                  </a:lnTo>
                  <a:lnTo>
                    <a:pt x="24615" y="88141"/>
                  </a:lnTo>
                  <a:lnTo>
                    <a:pt x="52806" y="52123"/>
                  </a:lnTo>
                  <a:lnTo>
                    <a:pt x="89295" y="24297"/>
                  </a:lnTo>
                  <a:lnTo>
                    <a:pt x="132363" y="6356"/>
                  </a:lnTo>
                  <a:lnTo>
                    <a:pt x="180292" y="0"/>
                  </a:lnTo>
                  <a:lnTo>
                    <a:pt x="228221" y="6356"/>
                  </a:lnTo>
                  <a:lnTo>
                    <a:pt x="271289" y="24297"/>
                  </a:lnTo>
                  <a:lnTo>
                    <a:pt x="307778" y="52123"/>
                  </a:lnTo>
                  <a:lnTo>
                    <a:pt x="335969" y="88141"/>
                  </a:lnTo>
                  <a:lnTo>
                    <a:pt x="354144" y="130652"/>
                  </a:lnTo>
                  <a:lnTo>
                    <a:pt x="360585" y="177962"/>
                  </a:lnTo>
                  <a:lnTo>
                    <a:pt x="354144" y="225271"/>
                  </a:lnTo>
                  <a:lnTo>
                    <a:pt x="335969" y="267782"/>
                  </a:lnTo>
                  <a:lnTo>
                    <a:pt x="307778" y="303800"/>
                  </a:lnTo>
                  <a:lnTo>
                    <a:pt x="271289" y="331626"/>
                  </a:lnTo>
                  <a:lnTo>
                    <a:pt x="228221" y="349567"/>
                  </a:lnTo>
                  <a:lnTo>
                    <a:pt x="180292" y="355924"/>
                  </a:lnTo>
                  <a:lnTo>
                    <a:pt x="132363" y="349567"/>
                  </a:lnTo>
                  <a:lnTo>
                    <a:pt x="89295" y="331626"/>
                  </a:lnTo>
                  <a:lnTo>
                    <a:pt x="52806" y="303800"/>
                  </a:lnTo>
                  <a:lnTo>
                    <a:pt x="24615" y="267782"/>
                  </a:lnTo>
                  <a:lnTo>
                    <a:pt x="6440" y="225271"/>
                  </a:lnTo>
                  <a:lnTo>
                    <a:pt x="0" y="177962"/>
                  </a:lnTo>
                  <a:close/>
                </a:path>
              </a:pathLst>
            </a:custGeom>
            <a:ln w="25400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94126" y="2767898"/>
              <a:ext cx="673100" cy="871855"/>
            </a:xfrm>
            <a:custGeom>
              <a:avLst/>
              <a:gdLst/>
              <a:ahLst/>
              <a:cxnLst/>
              <a:rect l="l" t="t" r="r" b="b"/>
              <a:pathLst>
                <a:path w="673100" h="871854">
                  <a:moveTo>
                    <a:pt x="98962" y="298661"/>
                  </a:moveTo>
                  <a:lnTo>
                    <a:pt x="130805" y="247783"/>
                  </a:lnTo>
                  <a:lnTo>
                    <a:pt x="165089" y="200882"/>
                  </a:lnTo>
                  <a:lnTo>
                    <a:pt x="201368" y="158218"/>
                  </a:lnTo>
                  <a:lnTo>
                    <a:pt x="239196" y="120050"/>
                  </a:lnTo>
                  <a:lnTo>
                    <a:pt x="278126" y="86638"/>
                  </a:lnTo>
                  <a:lnTo>
                    <a:pt x="317711" y="58241"/>
                  </a:lnTo>
                  <a:lnTo>
                    <a:pt x="357504" y="35120"/>
                  </a:lnTo>
                  <a:lnTo>
                    <a:pt x="397059" y="17532"/>
                  </a:lnTo>
                  <a:lnTo>
                    <a:pt x="435929" y="5739"/>
                  </a:lnTo>
                  <a:lnTo>
                    <a:pt x="473667" y="0"/>
                  </a:lnTo>
                  <a:lnTo>
                    <a:pt x="509827" y="573"/>
                  </a:lnTo>
                  <a:lnTo>
                    <a:pt x="575625" y="21698"/>
                  </a:lnTo>
                  <a:lnTo>
                    <a:pt x="626818" y="68118"/>
                  </a:lnTo>
                  <a:lnTo>
                    <a:pt x="659293" y="134698"/>
                  </a:lnTo>
                  <a:lnTo>
                    <a:pt x="668515" y="174257"/>
                  </a:lnTo>
                  <a:lnTo>
                    <a:pt x="673061" y="217306"/>
                  </a:lnTo>
                  <a:lnTo>
                    <a:pt x="672934" y="263329"/>
                  </a:lnTo>
                  <a:lnTo>
                    <a:pt x="668134" y="311809"/>
                  </a:lnTo>
                  <a:lnTo>
                    <a:pt x="658663" y="362229"/>
                  </a:lnTo>
                  <a:lnTo>
                    <a:pt x="644523" y="414073"/>
                  </a:lnTo>
                  <a:lnTo>
                    <a:pt x="625714" y="466824"/>
                  </a:lnTo>
                  <a:lnTo>
                    <a:pt x="602239" y="519966"/>
                  </a:lnTo>
                  <a:lnTo>
                    <a:pt x="574098" y="572981"/>
                  </a:lnTo>
                  <a:lnTo>
                    <a:pt x="542256" y="623859"/>
                  </a:lnTo>
                  <a:lnTo>
                    <a:pt x="507972" y="670760"/>
                  </a:lnTo>
                  <a:lnTo>
                    <a:pt x="471692" y="713424"/>
                  </a:lnTo>
                  <a:lnTo>
                    <a:pt x="433864" y="751592"/>
                  </a:lnTo>
                  <a:lnTo>
                    <a:pt x="394934" y="785004"/>
                  </a:lnTo>
                  <a:lnTo>
                    <a:pt x="355350" y="813401"/>
                  </a:lnTo>
                  <a:lnTo>
                    <a:pt x="315556" y="836523"/>
                  </a:lnTo>
                  <a:lnTo>
                    <a:pt x="276001" y="854110"/>
                  </a:lnTo>
                  <a:lnTo>
                    <a:pt x="237132" y="865903"/>
                  </a:lnTo>
                  <a:lnTo>
                    <a:pt x="199393" y="871643"/>
                  </a:lnTo>
                  <a:lnTo>
                    <a:pt x="163234" y="871069"/>
                  </a:lnTo>
                  <a:lnTo>
                    <a:pt x="97436" y="849945"/>
                  </a:lnTo>
                  <a:lnTo>
                    <a:pt x="46243" y="803524"/>
                  </a:lnTo>
                  <a:lnTo>
                    <a:pt x="13768" y="736944"/>
                  </a:lnTo>
                  <a:lnTo>
                    <a:pt x="4546" y="697385"/>
                  </a:lnTo>
                  <a:lnTo>
                    <a:pt x="0" y="654336"/>
                  </a:lnTo>
                  <a:lnTo>
                    <a:pt x="127" y="608313"/>
                  </a:lnTo>
                  <a:lnTo>
                    <a:pt x="4927" y="559833"/>
                  </a:lnTo>
                  <a:lnTo>
                    <a:pt x="14398" y="509413"/>
                  </a:lnTo>
                  <a:lnTo>
                    <a:pt x="28538" y="457569"/>
                  </a:lnTo>
                  <a:lnTo>
                    <a:pt x="47346" y="404818"/>
                  </a:lnTo>
                  <a:lnTo>
                    <a:pt x="70822" y="351676"/>
                  </a:lnTo>
                  <a:lnTo>
                    <a:pt x="98962" y="298661"/>
                  </a:lnTo>
                  <a:close/>
                </a:path>
              </a:pathLst>
            </a:custGeom>
            <a:ln w="25399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42109" y="984674"/>
            <a:ext cx="8019415" cy="534860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32740" indent="-320040">
              <a:spcBef>
                <a:spcPts val="844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b="1" spc="-25" dirty="0">
                <a:latin typeface="Calibri"/>
                <a:cs typeface="Calibri"/>
              </a:rPr>
              <a:t>Transductive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625475" marR="350520" lvl="1" indent="-274320">
              <a:spcBef>
                <a:spcPts val="640"/>
              </a:spcBef>
              <a:buClr>
                <a:srgbClr val="60B5CC"/>
              </a:buClr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sz="2400" b="1" spc="-5" dirty="0">
                <a:latin typeface="Calibri"/>
                <a:cs typeface="Calibri"/>
              </a:rPr>
              <a:t>All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5" dirty="0">
                <a:latin typeface="Calibri"/>
                <a:cs typeface="Calibri"/>
              </a:rPr>
              <a:t>splits </a:t>
            </a:r>
            <a:r>
              <a:rPr sz="2400" b="1" spc="-10" dirty="0">
                <a:latin typeface="Calibri"/>
                <a:cs typeface="Calibri"/>
              </a:rPr>
              <a:t>can </a:t>
            </a:r>
            <a:r>
              <a:rPr sz="2400" b="1" spc="-5" dirty="0">
                <a:latin typeface="Calibri"/>
                <a:cs typeface="Calibri"/>
              </a:rPr>
              <a:t>observe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10" dirty="0">
                <a:latin typeface="Calibri"/>
                <a:cs typeface="Calibri"/>
              </a:rPr>
              <a:t>entire </a:t>
            </a:r>
            <a:r>
              <a:rPr sz="2400" b="1" spc="-15" dirty="0">
                <a:latin typeface="Calibri"/>
                <a:cs typeface="Calibri"/>
              </a:rPr>
              <a:t>graph </a:t>
            </a:r>
            <a:r>
              <a:rPr sz="2400" b="1" spc="-10" dirty="0">
                <a:latin typeface="Calibri"/>
                <a:cs typeface="Calibri"/>
              </a:rPr>
              <a:t>structure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only observe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labels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their </a:t>
            </a:r>
            <a:r>
              <a:rPr sz="2400" spc="-10" dirty="0">
                <a:latin typeface="Calibri"/>
                <a:cs typeface="Calibri"/>
              </a:rPr>
              <a:t>respective</a:t>
            </a:r>
            <a:r>
              <a:rPr sz="2400" dirty="0">
                <a:latin typeface="Calibri"/>
                <a:cs typeface="Calibri"/>
              </a:rPr>
              <a:t> nodes</a:t>
            </a:r>
            <a:endParaRPr sz="2400">
              <a:latin typeface="Calibri"/>
              <a:cs typeface="Calibri"/>
            </a:endParaRPr>
          </a:p>
          <a:p>
            <a:pPr marL="5121910">
              <a:spcBef>
                <a:spcPts val="710"/>
              </a:spcBef>
            </a:pPr>
            <a:r>
              <a:rPr sz="2000" b="1" spc="-20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endParaRPr sz="2000">
              <a:latin typeface="Arial"/>
              <a:cs typeface="Arial"/>
            </a:endParaRPr>
          </a:p>
          <a:p>
            <a:pPr marL="5121910" marR="1690370">
              <a:lnSpc>
                <a:spcPct val="150000"/>
              </a:lnSpc>
            </a:pPr>
            <a:r>
              <a:rPr sz="2000" b="1" spc="-110" dirty="0">
                <a:solidFill>
                  <a:srgbClr val="60B5CC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li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da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ti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on  </a:t>
            </a:r>
            <a:r>
              <a:rPr sz="2000" b="1" spc="-40" dirty="0">
                <a:solidFill>
                  <a:srgbClr val="6BB76D"/>
                </a:solidFill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  <a:p>
            <a:pPr marL="375285" indent="-320675">
              <a:spcBef>
                <a:spcPts val="760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75285" algn="l"/>
                <a:tab pos="375920" algn="l"/>
              </a:tabLst>
            </a:pPr>
            <a:r>
              <a:rPr sz="2800" b="1" spc="-5" dirty="0">
                <a:latin typeface="Calibri"/>
                <a:cs typeface="Calibri"/>
              </a:rPr>
              <a:t>Inductive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0" dirty="0">
                <a:latin typeface="Calibri"/>
                <a:cs typeface="Calibri"/>
              </a:rPr>
              <a:t> classification</a:t>
            </a:r>
            <a:endParaRPr sz="2800">
              <a:latin typeface="Calibri"/>
              <a:cs typeface="Calibri"/>
            </a:endParaRPr>
          </a:p>
          <a:p>
            <a:pPr marL="668020" lvl="1" indent="-274955">
              <a:spcBef>
                <a:spcPts val="40"/>
              </a:spcBef>
              <a:buClr>
                <a:srgbClr val="60B5CC"/>
              </a:buClr>
              <a:buFont typeface="Wingdings"/>
              <a:buChar char=""/>
              <a:tabLst>
                <a:tab pos="668020" algn="l"/>
                <a:tab pos="668655" algn="l"/>
              </a:tabLst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dataset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graphs</a:t>
            </a:r>
            <a:endParaRPr sz="2400">
              <a:latin typeface="Calibri"/>
              <a:cs typeface="Calibri"/>
            </a:endParaRPr>
          </a:p>
          <a:p>
            <a:pPr marL="668020" lvl="1" indent="-274955">
              <a:buClr>
                <a:srgbClr val="60B5CC"/>
              </a:buClr>
              <a:buFont typeface="Wingdings"/>
              <a:buChar char=""/>
              <a:tabLst>
                <a:tab pos="668020" algn="l"/>
                <a:tab pos="668655" algn="l"/>
              </a:tabLst>
            </a:pPr>
            <a:r>
              <a:rPr sz="2400" b="1" spc="-10" dirty="0">
                <a:latin typeface="Calibri"/>
                <a:cs typeface="Calibri"/>
              </a:rPr>
              <a:t>Each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split </a:t>
            </a:r>
            <a:r>
              <a:rPr sz="2400" b="1" spc="-10" dirty="0">
                <a:latin typeface="Calibri"/>
                <a:cs typeface="Calibri"/>
              </a:rPr>
              <a:t>contains </a:t>
            </a:r>
            <a:r>
              <a:rPr sz="2400" b="1" dirty="0">
                <a:latin typeface="Calibri"/>
                <a:cs typeface="Calibri"/>
              </a:rPr>
              <a:t>an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independent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graph</a:t>
            </a:r>
            <a:endParaRPr sz="2400">
              <a:latin typeface="Calibri"/>
              <a:cs typeface="Calibri"/>
            </a:endParaRPr>
          </a:p>
          <a:p>
            <a:pPr marL="6807200" marR="5080">
              <a:lnSpc>
                <a:spcPct val="150000"/>
              </a:lnSpc>
              <a:spcBef>
                <a:spcPts val="380"/>
              </a:spcBef>
            </a:pPr>
            <a:r>
              <a:rPr sz="2000" b="1" spc="-20" dirty="0">
                <a:solidFill>
                  <a:srgbClr val="C00000"/>
                </a:solidFill>
                <a:latin typeface="Arial"/>
                <a:cs typeface="Arial"/>
              </a:rPr>
              <a:t>Training </a:t>
            </a:r>
            <a:r>
              <a:rPr sz="20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60B5CC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li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da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ti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on  </a:t>
            </a:r>
            <a:r>
              <a:rPr sz="2000" b="1" spc="-40" dirty="0">
                <a:solidFill>
                  <a:srgbClr val="6BB76D"/>
                </a:solidFill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7" y="341375"/>
            <a:ext cx="7223759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767320" cy="245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Only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inductive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setting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0" dirty="0">
                <a:latin typeface="Calibri"/>
                <a:cs typeface="Calibri"/>
              </a:rPr>
              <a:t> well</a:t>
            </a:r>
            <a:r>
              <a:rPr sz="3200" spc="-5" dirty="0">
                <a:latin typeface="Calibri"/>
                <a:cs typeface="Calibri"/>
              </a:rPr>
              <a:t> defined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endParaRPr sz="3200">
              <a:latin typeface="Calibri"/>
              <a:cs typeface="Calibri"/>
            </a:endParaRPr>
          </a:p>
          <a:p>
            <a:pPr marL="332740">
              <a:lnSpc>
                <a:spcPts val="3815"/>
              </a:lnSpc>
            </a:pP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classification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Because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we</a:t>
            </a:r>
            <a:r>
              <a:rPr sz="28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70C0"/>
                </a:solidFill>
                <a:latin typeface="Calibri"/>
                <a:cs typeface="Calibri"/>
              </a:rPr>
              <a:t>have</a:t>
            </a:r>
            <a:r>
              <a:rPr sz="28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70C0"/>
                </a:solidFill>
                <a:latin typeface="Calibri"/>
                <a:cs typeface="Calibri"/>
              </a:rPr>
              <a:t>test</a:t>
            </a:r>
            <a:r>
              <a:rPr sz="28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on unseen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graphs</a:t>
            </a:r>
            <a:endParaRPr sz="2800">
              <a:latin typeface="Calibri"/>
              <a:cs typeface="Calibri"/>
            </a:endParaRPr>
          </a:p>
          <a:p>
            <a:pPr marL="625475" marR="5080" lvl="1" indent="-274320">
              <a:lnSpc>
                <a:spcPct val="101400"/>
              </a:lnSpc>
              <a:spcBef>
                <a:spcPts val="60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Suppose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dataset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graphs.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Each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split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independent </a:t>
            </a:r>
            <a:r>
              <a:rPr sz="2800" spc="-10" dirty="0">
                <a:latin typeface="Calibri"/>
                <a:cs typeface="Calibri"/>
              </a:rPr>
              <a:t>graph(s).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98249" y="4244374"/>
            <a:ext cx="4902200" cy="1488440"/>
            <a:chOff x="474249" y="4244374"/>
            <a:chExt cx="4902200" cy="14884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763" y="4375115"/>
              <a:ext cx="1183767" cy="13028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3437" y="4322852"/>
              <a:ext cx="1183767" cy="13028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3263" y="4322852"/>
              <a:ext cx="1183767" cy="13028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6949" y="4257074"/>
              <a:ext cx="4876800" cy="1463040"/>
            </a:xfrm>
            <a:custGeom>
              <a:avLst/>
              <a:gdLst/>
              <a:ahLst/>
              <a:cxnLst/>
              <a:rect l="l" t="t" r="r" b="b"/>
              <a:pathLst>
                <a:path w="4876800" h="1463039">
                  <a:moveTo>
                    <a:pt x="0" y="0"/>
                  </a:moveTo>
                  <a:lnTo>
                    <a:pt x="4876316" y="0"/>
                  </a:lnTo>
                  <a:lnTo>
                    <a:pt x="4876316" y="1462571"/>
                  </a:lnTo>
                  <a:lnTo>
                    <a:pt x="0" y="146257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013099" y="4253054"/>
            <a:ext cx="1588135" cy="1488440"/>
            <a:chOff x="5489098" y="4253054"/>
            <a:chExt cx="1588135" cy="14884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9187" y="4321688"/>
              <a:ext cx="1183768" cy="13028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01798" y="4265754"/>
              <a:ext cx="1562735" cy="1463040"/>
            </a:xfrm>
            <a:custGeom>
              <a:avLst/>
              <a:gdLst/>
              <a:ahLst/>
              <a:cxnLst/>
              <a:rect l="l" t="t" r="r" b="b"/>
              <a:pathLst>
                <a:path w="1562734" h="1463039">
                  <a:moveTo>
                    <a:pt x="0" y="0"/>
                  </a:moveTo>
                  <a:lnTo>
                    <a:pt x="1562369" y="0"/>
                  </a:lnTo>
                  <a:lnTo>
                    <a:pt x="1562369" y="1462571"/>
                  </a:lnTo>
                  <a:lnTo>
                    <a:pt x="0" y="146257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756706" y="4244374"/>
            <a:ext cx="1529715" cy="1488440"/>
            <a:chOff x="7232705" y="4244374"/>
            <a:chExt cx="1529715" cy="148844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2503" y="4321688"/>
              <a:ext cx="1183768" cy="13028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245405" y="4257074"/>
              <a:ext cx="1504315" cy="1463040"/>
            </a:xfrm>
            <a:custGeom>
              <a:avLst/>
              <a:gdLst/>
              <a:ahLst/>
              <a:cxnLst/>
              <a:rect l="l" t="t" r="r" b="b"/>
              <a:pathLst>
                <a:path w="1504315" h="1463039">
                  <a:moveTo>
                    <a:pt x="0" y="0"/>
                  </a:moveTo>
                  <a:lnTo>
                    <a:pt x="1504275" y="0"/>
                  </a:lnTo>
                  <a:lnTo>
                    <a:pt x="1504275" y="1462571"/>
                  </a:lnTo>
                  <a:lnTo>
                    <a:pt x="0" y="146257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80721" y="5905500"/>
            <a:ext cx="1012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20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52850" y="5905500"/>
            <a:ext cx="12249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110" dirty="0">
                <a:solidFill>
                  <a:srgbClr val="60B5CC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li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da</a:t>
            </a:r>
            <a:r>
              <a:rPr sz="2000" b="1" spc="-5" dirty="0">
                <a:solidFill>
                  <a:srgbClr val="60B5CC"/>
                </a:solidFill>
                <a:latin typeface="Arial"/>
                <a:cs typeface="Arial"/>
              </a:rPr>
              <a:t>ti</a:t>
            </a:r>
            <a:r>
              <a:rPr sz="2000" b="1" dirty="0">
                <a:solidFill>
                  <a:srgbClr val="60B5CC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29566" y="5905500"/>
            <a:ext cx="529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150" dirty="0">
                <a:solidFill>
                  <a:srgbClr val="6BB76D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6BB76D"/>
                </a:solidFill>
                <a:latin typeface="Arial"/>
                <a:cs typeface="Arial"/>
              </a:rPr>
              <a:t>est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2"/>
            <a:ext cx="6123432" cy="55778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F20D278-FFB1-49DB-8995-4D95922D0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24" y="1304882"/>
            <a:ext cx="9965094" cy="520564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609600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8028940" cy="3310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Goal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of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link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B050"/>
                </a:solidFill>
                <a:latin typeface="Calibri"/>
                <a:cs typeface="Calibri"/>
              </a:rPr>
              <a:t>prediction</a:t>
            </a:r>
            <a:r>
              <a:rPr sz="3200" b="1" spc="-10" dirty="0">
                <a:latin typeface="Calibri"/>
                <a:cs typeface="Calibri"/>
              </a:rPr>
              <a:t>: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predict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missing </a:t>
            </a:r>
            <a:r>
              <a:rPr sz="3200" b="1" spc="-10" dirty="0">
                <a:latin typeface="Calibri"/>
                <a:cs typeface="Calibri"/>
              </a:rPr>
              <a:t>edges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Setting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up link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prediction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is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tricky:</a:t>
            </a:r>
            <a:endParaRPr sz="3200">
              <a:latin typeface="Calibri"/>
              <a:cs typeface="Calibri"/>
            </a:endParaRPr>
          </a:p>
          <a:p>
            <a:pPr marL="625475" marR="33655" lvl="1" indent="-274320">
              <a:lnSpc>
                <a:spcPct val="99600"/>
              </a:lnSpc>
              <a:spcBef>
                <a:spcPts val="77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Link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unsupervised</a:t>
            </a:r>
            <a:r>
              <a:rPr sz="2800" dirty="0">
                <a:latin typeface="Calibri"/>
                <a:cs typeface="Calibri"/>
              </a:rPr>
              <a:t> /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self-supervised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task.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need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create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the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60B5CC"/>
                </a:solidFill>
                <a:latin typeface="Calibri"/>
                <a:cs typeface="Calibri"/>
              </a:rPr>
              <a:t>dataset </a:t>
            </a:r>
            <a:r>
              <a:rPr sz="2800" b="1" spc="-5" dirty="0">
                <a:solidFill>
                  <a:srgbClr val="60B5CC"/>
                </a:solidFill>
                <a:latin typeface="Calibri"/>
                <a:cs typeface="Calibri"/>
              </a:rPr>
              <a:t> splits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own</a:t>
            </a:r>
            <a:endParaRPr sz="2800">
              <a:latin typeface="Calibri"/>
              <a:cs typeface="Calibri"/>
            </a:endParaRPr>
          </a:p>
          <a:p>
            <a:pPr marL="625475" marR="5080" lvl="1" indent="-274320">
              <a:lnSpc>
                <a:spcPct val="101400"/>
              </a:lnSpc>
              <a:spcBef>
                <a:spcPts val="60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35" dirty="0">
                <a:latin typeface="Calibri"/>
                <a:cs typeface="Calibri"/>
              </a:rPr>
              <a:t>Concretely,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need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hide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some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edges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from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 </a:t>
            </a:r>
            <a:r>
              <a:rPr sz="2800" b="1" dirty="0">
                <a:latin typeface="Calibri"/>
                <a:cs typeface="Calibri"/>
              </a:rPr>
              <a:t> GNN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b="1" spc="-10" dirty="0">
                <a:latin typeface="Calibri"/>
                <a:cs typeface="Calibri"/>
              </a:rPr>
              <a:t>let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GNN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predict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if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edges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exist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88463" y="5004816"/>
            <a:ext cx="2240280" cy="1298575"/>
            <a:chOff x="664463" y="5004815"/>
            <a:chExt cx="2240280" cy="1298575"/>
          </a:xfrm>
        </p:grpSpPr>
        <p:sp>
          <p:nvSpPr>
            <p:cNvPr id="5" name="object 5"/>
            <p:cNvSpPr/>
            <p:nvPr/>
          </p:nvSpPr>
          <p:spPr>
            <a:xfrm>
              <a:off x="888160" y="5393952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4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7813" y="6089407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4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8164" y="5251123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4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3149" y="5356574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5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E886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1580" y="5191336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E886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7047" y="5004815"/>
              <a:ext cx="359664" cy="3566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71045" y="502394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6"/>
                  </a:lnTo>
                  <a:lnTo>
                    <a:pt x="264062" y="176360"/>
                  </a:lnTo>
                  <a:lnTo>
                    <a:pt x="270969" y="134005"/>
                  </a:lnTo>
                  <a:lnTo>
                    <a:pt x="264062" y="91649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1045" y="502394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888" y="5949695"/>
              <a:ext cx="359663" cy="3535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53555" y="596701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0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3555" y="596701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9488" y="5949695"/>
              <a:ext cx="359663" cy="3535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43711" y="596701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3711" y="596701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45080" y="5190743"/>
              <a:ext cx="359663" cy="3566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89725" y="520933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89725" y="520933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463" y="5148071"/>
              <a:ext cx="356616" cy="3535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07203" y="51649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7203" y="51649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193527" y="520954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65886" y="50205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06886" y="516382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74120" y="5187307"/>
            <a:ext cx="737235" cy="128905"/>
          </a:xfrm>
          <a:custGeom>
            <a:avLst/>
            <a:gdLst/>
            <a:ahLst/>
            <a:cxnLst/>
            <a:rect l="l" t="t" r="r" b="b"/>
            <a:pathLst>
              <a:path w="737235" h="128904">
                <a:moveTo>
                  <a:pt x="0" y="0"/>
                </a:moveTo>
                <a:lnTo>
                  <a:pt x="737157" y="12830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582936" y="5895905"/>
            <a:ext cx="1363980" cy="69151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88265">
              <a:spcBef>
                <a:spcPts val="645"/>
              </a:spcBef>
              <a:tabLst>
                <a:tab pos="1064895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615"/>
              </a:spcBef>
            </a:pPr>
            <a:r>
              <a:rPr b="1" spc="-5" dirty="0">
                <a:latin typeface="Calibri"/>
                <a:cs typeface="Calibri"/>
              </a:rPr>
              <a:t>Original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graph</a:t>
            </a:r>
            <a:endParaRPr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26735" y="5035297"/>
            <a:ext cx="2240280" cy="1298575"/>
            <a:chOff x="3602735" y="5035296"/>
            <a:chExt cx="2240280" cy="1298575"/>
          </a:xfrm>
        </p:grpSpPr>
        <p:sp>
          <p:nvSpPr>
            <p:cNvPr id="31" name="object 31"/>
            <p:cNvSpPr/>
            <p:nvPr/>
          </p:nvSpPr>
          <p:spPr>
            <a:xfrm>
              <a:off x="3827130" y="5422517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46782" y="6117971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5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37134" y="5279687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5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5319" y="5035296"/>
              <a:ext cx="359663" cy="35356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10015" y="505250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2"/>
                  </a:lnTo>
                  <a:lnTo>
                    <a:pt x="215499" y="25854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10015" y="505250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0207" y="5977127"/>
              <a:ext cx="356615" cy="35661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992524" y="599557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92524" y="599557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7759" y="5977127"/>
              <a:ext cx="359663" cy="35661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982681" y="599557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82681" y="599557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02735" y="5175504"/>
              <a:ext cx="356615" cy="3566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646172" y="519356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6"/>
                  </a:lnTo>
                  <a:lnTo>
                    <a:pt x="264062" y="176360"/>
                  </a:lnTo>
                  <a:lnTo>
                    <a:pt x="270969" y="134005"/>
                  </a:lnTo>
                  <a:lnTo>
                    <a:pt x="264062" y="91649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46172" y="519356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86400" y="5218176"/>
              <a:ext cx="356615" cy="35661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528694" y="523789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528694" y="523789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132495" y="5236972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04855" y="504799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47502" y="5953478"/>
            <a:ext cx="1877060" cy="6343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62915">
              <a:spcBef>
                <a:spcPts val="434"/>
              </a:spcBef>
              <a:tabLst>
                <a:tab pos="1439545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375"/>
              </a:spcBef>
            </a:pPr>
            <a:r>
              <a:rPr b="1" spc="-5" dirty="0">
                <a:latin typeface="Calibri"/>
                <a:cs typeface="Calibri"/>
              </a:rPr>
              <a:t>Input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graph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to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GNN</a:t>
            </a:r>
            <a:endParaRPr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245855" y="5191252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313089" y="5215871"/>
            <a:ext cx="737235" cy="128905"/>
          </a:xfrm>
          <a:custGeom>
            <a:avLst/>
            <a:gdLst/>
            <a:ahLst/>
            <a:cxnLst/>
            <a:rect l="l" t="t" r="r" b="b"/>
            <a:pathLst>
              <a:path w="737235" h="128904">
                <a:moveTo>
                  <a:pt x="0" y="0"/>
                </a:moveTo>
                <a:lnTo>
                  <a:pt x="737157" y="12830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7845552" y="5001768"/>
            <a:ext cx="2240280" cy="1298575"/>
            <a:chOff x="6321552" y="5001767"/>
            <a:chExt cx="2240280" cy="1298575"/>
          </a:xfrm>
        </p:grpSpPr>
        <p:sp>
          <p:nvSpPr>
            <p:cNvPr id="55" name="object 55"/>
            <p:cNvSpPr/>
            <p:nvPr/>
          </p:nvSpPr>
          <p:spPr>
            <a:xfrm>
              <a:off x="6545676" y="5389740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4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65328" y="6085195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5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55679" y="5246911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4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352789" y="5170820"/>
              <a:ext cx="414020" cy="801370"/>
            </a:xfrm>
            <a:custGeom>
              <a:avLst/>
              <a:gdLst/>
              <a:ahLst/>
              <a:cxnLst/>
              <a:rect l="l" t="t" r="r" b="b"/>
              <a:pathLst>
                <a:path w="414020" h="801370">
                  <a:moveTo>
                    <a:pt x="17033" y="0"/>
                  </a:moveTo>
                  <a:lnTo>
                    <a:pt x="2891" y="7006"/>
                  </a:lnTo>
                  <a:lnTo>
                    <a:pt x="0" y="15577"/>
                  </a:lnTo>
                  <a:lnTo>
                    <a:pt x="7019" y="29744"/>
                  </a:lnTo>
                  <a:lnTo>
                    <a:pt x="15590" y="32636"/>
                  </a:lnTo>
                  <a:lnTo>
                    <a:pt x="29731" y="25629"/>
                  </a:lnTo>
                  <a:lnTo>
                    <a:pt x="32623" y="17058"/>
                  </a:lnTo>
                  <a:lnTo>
                    <a:pt x="25604" y="2891"/>
                  </a:lnTo>
                  <a:lnTo>
                    <a:pt x="17033" y="0"/>
                  </a:lnTo>
                  <a:close/>
                </a:path>
                <a:path w="414020" h="801370">
                  <a:moveTo>
                    <a:pt x="42418" y="51234"/>
                  </a:moveTo>
                  <a:lnTo>
                    <a:pt x="28277" y="58240"/>
                  </a:lnTo>
                  <a:lnTo>
                    <a:pt x="25384" y="66812"/>
                  </a:lnTo>
                  <a:lnTo>
                    <a:pt x="32404" y="80979"/>
                  </a:lnTo>
                  <a:lnTo>
                    <a:pt x="40975" y="83870"/>
                  </a:lnTo>
                  <a:lnTo>
                    <a:pt x="55116" y="76865"/>
                  </a:lnTo>
                  <a:lnTo>
                    <a:pt x="58008" y="68294"/>
                  </a:lnTo>
                  <a:lnTo>
                    <a:pt x="50990" y="54127"/>
                  </a:lnTo>
                  <a:lnTo>
                    <a:pt x="42418" y="51234"/>
                  </a:lnTo>
                  <a:close/>
                </a:path>
                <a:path w="414020" h="801370">
                  <a:moveTo>
                    <a:pt x="67801" y="102469"/>
                  </a:moveTo>
                  <a:lnTo>
                    <a:pt x="53661" y="109476"/>
                  </a:lnTo>
                  <a:lnTo>
                    <a:pt x="50769" y="118049"/>
                  </a:lnTo>
                  <a:lnTo>
                    <a:pt x="57790" y="132214"/>
                  </a:lnTo>
                  <a:lnTo>
                    <a:pt x="66362" y="135106"/>
                  </a:lnTo>
                  <a:lnTo>
                    <a:pt x="80502" y="128098"/>
                  </a:lnTo>
                  <a:lnTo>
                    <a:pt x="83393" y="119526"/>
                  </a:lnTo>
                  <a:lnTo>
                    <a:pt x="76373" y="105360"/>
                  </a:lnTo>
                  <a:lnTo>
                    <a:pt x="67801" y="102469"/>
                  </a:lnTo>
                  <a:close/>
                </a:path>
                <a:path w="414020" h="801370">
                  <a:moveTo>
                    <a:pt x="93188" y="153704"/>
                  </a:moveTo>
                  <a:lnTo>
                    <a:pt x="79047" y="160709"/>
                  </a:lnTo>
                  <a:lnTo>
                    <a:pt x="76155" y="169282"/>
                  </a:lnTo>
                  <a:lnTo>
                    <a:pt x="83173" y="183448"/>
                  </a:lnTo>
                  <a:lnTo>
                    <a:pt x="91744" y="186340"/>
                  </a:lnTo>
                  <a:lnTo>
                    <a:pt x="105886" y="179334"/>
                  </a:lnTo>
                  <a:lnTo>
                    <a:pt x="108778" y="170762"/>
                  </a:lnTo>
                  <a:lnTo>
                    <a:pt x="101760" y="156596"/>
                  </a:lnTo>
                  <a:lnTo>
                    <a:pt x="93188" y="153704"/>
                  </a:lnTo>
                  <a:close/>
                </a:path>
                <a:path w="414020" h="801370">
                  <a:moveTo>
                    <a:pt x="118573" y="204938"/>
                  </a:moveTo>
                  <a:lnTo>
                    <a:pt x="104432" y="211945"/>
                  </a:lnTo>
                  <a:lnTo>
                    <a:pt x="101540" y="220516"/>
                  </a:lnTo>
                  <a:lnTo>
                    <a:pt x="108558" y="234683"/>
                  </a:lnTo>
                  <a:lnTo>
                    <a:pt x="117129" y="237575"/>
                  </a:lnTo>
                  <a:lnTo>
                    <a:pt x="131271" y="230569"/>
                  </a:lnTo>
                  <a:lnTo>
                    <a:pt x="134164" y="221997"/>
                  </a:lnTo>
                  <a:lnTo>
                    <a:pt x="127144" y="207830"/>
                  </a:lnTo>
                  <a:lnTo>
                    <a:pt x="118573" y="204938"/>
                  </a:lnTo>
                  <a:close/>
                </a:path>
                <a:path w="414020" h="801370">
                  <a:moveTo>
                    <a:pt x="143958" y="256172"/>
                  </a:moveTo>
                  <a:lnTo>
                    <a:pt x="129816" y="263179"/>
                  </a:lnTo>
                  <a:lnTo>
                    <a:pt x="126925" y="271750"/>
                  </a:lnTo>
                  <a:lnTo>
                    <a:pt x="133943" y="285917"/>
                  </a:lnTo>
                  <a:lnTo>
                    <a:pt x="142515" y="288809"/>
                  </a:lnTo>
                  <a:lnTo>
                    <a:pt x="156655" y="281804"/>
                  </a:lnTo>
                  <a:lnTo>
                    <a:pt x="159548" y="273232"/>
                  </a:lnTo>
                  <a:lnTo>
                    <a:pt x="152529" y="259066"/>
                  </a:lnTo>
                  <a:lnTo>
                    <a:pt x="143958" y="256172"/>
                  </a:lnTo>
                  <a:close/>
                </a:path>
                <a:path w="414020" h="801370">
                  <a:moveTo>
                    <a:pt x="169339" y="307408"/>
                  </a:moveTo>
                  <a:lnTo>
                    <a:pt x="155200" y="314417"/>
                  </a:lnTo>
                  <a:lnTo>
                    <a:pt x="152309" y="322990"/>
                  </a:lnTo>
                  <a:lnTo>
                    <a:pt x="159331" y="337154"/>
                  </a:lnTo>
                  <a:lnTo>
                    <a:pt x="167904" y="340045"/>
                  </a:lnTo>
                  <a:lnTo>
                    <a:pt x="182043" y="333035"/>
                  </a:lnTo>
                  <a:lnTo>
                    <a:pt x="184933" y="324463"/>
                  </a:lnTo>
                  <a:lnTo>
                    <a:pt x="177911" y="310297"/>
                  </a:lnTo>
                  <a:lnTo>
                    <a:pt x="169339" y="307408"/>
                  </a:lnTo>
                  <a:close/>
                </a:path>
                <a:path w="414020" h="801370">
                  <a:moveTo>
                    <a:pt x="194724" y="358642"/>
                  </a:moveTo>
                  <a:lnTo>
                    <a:pt x="180585" y="365652"/>
                  </a:lnTo>
                  <a:lnTo>
                    <a:pt x="177694" y="374224"/>
                  </a:lnTo>
                  <a:lnTo>
                    <a:pt x="184716" y="388388"/>
                  </a:lnTo>
                  <a:lnTo>
                    <a:pt x="193288" y="391279"/>
                  </a:lnTo>
                  <a:lnTo>
                    <a:pt x="207429" y="384270"/>
                  </a:lnTo>
                  <a:lnTo>
                    <a:pt x="210318" y="375697"/>
                  </a:lnTo>
                  <a:lnTo>
                    <a:pt x="203296" y="361532"/>
                  </a:lnTo>
                  <a:lnTo>
                    <a:pt x="194724" y="358642"/>
                  </a:lnTo>
                  <a:close/>
                </a:path>
                <a:path w="414020" h="801370">
                  <a:moveTo>
                    <a:pt x="220108" y="409877"/>
                  </a:moveTo>
                  <a:lnTo>
                    <a:pt x="205969" y="416886"/>
                  </a:lnTo>
                  <a:lnTo>
                    <a:pt x="203079" y="425459"/>
                  </a:lnTo>
                  <a:lnTo>
                    <a:pt x="210101" y="439624"/>
                  </a:lnTo>
                  <a:lnTo>
                    <a:pt x="218673" y="442514"/>
                  </a:lnTo>
                  <a:lnTo>
                    <a:pt x="232813" y="435504"/>
                  </a:lnTo>
                  <a:lnTo>
                    <a:pt x="235703" y="426932"/>
                  </a:lnTo>
                  <a:lnTo>
                    <a:pt x="228681" y="412767"/>
                  </a:lnTo>
                  <a:lnTo>
                    <a:pt x="220108" y="409877"/>
                  </a:lnTo>
                  <a:close/>
                </a:path>
                <a:path w="414020" h="801370">
                  <a:moveTo>
                    <a:pt x="245494" y="461111"/>
                  </a:moveTo>
                  <a:lnTo>
                    <a:pt x="231354" y="468121"/>
                  </a:lnTo>
                  <a:lnTo>
                    <a:pt x="228465" y="476693"/>
                  </a:lnTo>
                  <a:lnTo>
                    <a:pt x="235487" y="490858"/>
                  </a:lnTo>
                  <a:lnTo>
                    <a:pt x="244058" y="493748"/>
                  </a:lnTo>
                  <a:lnTo>
                    <a:pt x="258198" y="486739"/>
                  </a:lnTo>
                  <a:lnTo>
                    <a:pt x="261089" y="478167"/>
                  </a:lnTo>
                  <a:lnTo>
                    <a:pt x="254066" y="464002"/>
                  </a:lnTo>
                  <a:lnTo>
                    <a:pt x="245494" y="461111"/>
                  </a:lnTo>
                  <a:close/>
                </a:path>
                <a:path w="414020" h="801370">
                  <a:moveTo>
                    <a:pt x="270879" y="512346"/>
                  </a:moveTo>
                  <a:lnTo>
                    <a:pt x="256739" y="519355"/>
                  </a:lnTo>
                  <a:lnTo>
                    <a:pt x="253850" y="527928"/>
                  </a:lnTo>
                  <a:lnTo>
                    <a:pt x="260871" y="542093"/>
                  </a:lnTo>
                  <a:lnTo>
                    <a:pt x="269444" y="544983"/>
                  </a:lnTo>
                  <a:lnTo>
                    <a:pt x="283583" y="537974"/>
                  </a:lnTo>
                  <a:lnTo>
                    <a:pt x="286473" y="529401"/>
                  </a:lnTo>
                  <a:lnTo>
                    <a:pt x="279452" y="515236"/>
                  </a:lnTo>
                  <a:lnTo>
                    <a:pt x="270879" y="512346"/>
                  </a:lnTo>
                  <a:close/>
                </a:path>
                <a:path w="414020" h="801370">
                  <a:moveTo>
                    <a:pt x="296271" y="563581"/>
                  </a:moveTo>
                  <a:lnTo>
                    <a:pt x="282129" y="570584"/>
                  </a:lnTo>
                  <a:lnTo>
                    <a:pt x="279234" y="579155"/>
                  </a:lnTo>
                  <a:lnTo>
                    <a:pt x="286250" y="593323"/>
                  </a:lnTo>
                  <a:lnTo>
                    <a:pt x="294821" y="596217"/>
                  </a:lnTo>
                  <a:lnTo>
                    <a:pt x="308964" y="589215"/>
                  </a:lnTo>
                  <a:lnTo>
                    <a:pt x="311858" y="580644"/>
                  </a:lnTo>
                  <a:lnTo>
                    <a:pt x="304843" y="566475"/>
                  </a:lnTo>
                  <a:lnTo>
                    <a:pt x="296271" y="563581"/>
                  </a:lnTo>
                  <a:close/>
                </a:path>
                <a:path w="414020" h="801370">
                  <a:moveTo>
                    <a:pt x="321656" y="614816"/>
                  </a:moveTo>
                  <a:lnTo>
                    <a:pt x="307513" y="621818"/>
                  </a:lnTo>
                  <a:lnTo>
                    <a:pt x="304619" y="630389"/>
                  </a:lnTo>
                  <a:lnTo>
                    <a:pt x="311635" y="644558"/>
                  </a:lnTo>
                  <a:lnTo>
                    <a:pt x="320206" y="647452"/>
                  </a:lnTo>
                  <a:lnTo>
                    <a:pt x="334349" y="640449"/>
                  </a:lnTo>
                  <a:lnTo>
                    <a:pt x="337243" y="631879"/>
                  </a:lnTo>
                  <a:lnTo>
                    <a:pt x="330227" y="617710"/>
                  </a:lnTo>
                  <a:lnTo>
                    <a:pt x="321656" y="614816"/>
                  </a:lnTo>
                  <a:close/>
                </a:path>
                <a:path w="414020" h="801370">
                  <a:moveTo>
                    <a:pt x="347042" y="666050"/>
                  </a:moveTo>
                  <a:lnTo>
                    <a:pt x="332898" y="673053"/>
                  </a:lnTo>
                  <a:lnTo>
                    <a:pt x="330004" y="681624"/>
                  </a:lnTo>
                  <a:lnTo>
                    <a:pt x="337019" y="695792"/>
                  </a:lnTo>
                  <a:lnTo>
                    <a:pt x="345591" y="698687"/>
                  </a:lnTo>
                  <a:lnTo>
                    <a:pt x="359733" y="691684"/>
                  </a:lnTo>
                  <a:lnTo>
                    <a:pt x="362628" y="683113"/>
                  </a:lnTo>
                  <a:lnTo>
                    <a:pt x="355612" y="668945"/>
                  </a:lnTo>
                  <a:lnTo>
                    <a:pt x="347042" y="666050"/>
                  </a:lnTo>
                  <a:close/>
                </a:path>
                <a:path w="414020" h="801370">
                  <a:moveTo>
                    <a:pt x="372427" y="717285"/>
                  </a:moveTo>
                  <a:lnTo>
                    <a:pt x="358284" y="724288"/>
                  </a:lnTo>
                  <a:lnTo>
                    <a:pt x="355390" y="732859"/>
                  </a:lnTo>
                  <a:lnTo>
                    <a:pt x="362404" y="747027"/>
                  </a:lnTo>
                  <a:lnTo>
                    <a:pt x="370975" y="749921"/>
                  </a:lnTo>
                  <a:lnTo>
                    <a:pt x="385118" y="742919"/>
                  </a:lnTo>
                  <a:lnTo>
                    <a:pt x="388012" y="734348"/>
                  </a:lnTo>
                  <a:lnTo>
                    <a:pt x="380997" y="720180"/>
                  </a:lnTo>
                  <a:lnTo>
                    <a:pt x="372427" y="717285"/>
                  </a:lnTo>
                  <a:close/>
                </a:path>
                <a:path w="414020" h="801370">
                  <a:moveTo>
                    <a:pt x="397812" y="768520"/>
                  </a:moveTo>
                  <a:lnTo>
                    <a:pt x="383669" y="775522"/>
                  </a:lnTo>
                  <a:lnTo>
                    <a:pt x="380775" y="784093"/>
                  </a:lnTo>
                  <a:lnTo>
                    <a:pt x="387790" y="798262"/>
                  </a:lnTo>
                  <a:lnTo>
                    <a:pt x="396360" y="801156"/>
                  </a:lnTo>
                  <a:lnTo>
                    <a:pt x="410503" y="794153"/>
                  </a:lnTo>
                  <a:lnTo>
                    <a:pt x="413397" y="785583"/>
                  </a:lnTo>
                  <a:lnTo>
                    <a:pt x="406383" y="771414"/>
                  </a:lnTo>
                  <a:lnTo>
                    <a:pt x="397812" y="768520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4136" y="5001767"/>
              <a:ext cx="359664" cy="35356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228560" y="501973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28560" y="501973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5976" y="5943599"/>
              <a:ext cx="359664" cy="35661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711071" y="59627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3" y="268008"/>
                  </a:lnTo>
                  <a:lnTo>
                    <a:pt x="178307" y="261177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711071" y="59627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926113" y="5336153"/>
              <a:ext cx="466090" cy="636905"/>
            </a:xfrm>
            <a:custGeom>
              <a:avLst/>
              <a:gdLst/>
              <a:ahLst/>
              <a:cxnLst/>
              <a:rect l="l" t="t" r="r" b="b"/>
              <a:pathLst>
                <a:path w="466090" h="636904">
                  <a:moveTo>
                    <a:pt x="451352" y="0"/>
                  </a:moveTo>
                  <a:lnTo>
                    <a:pt x="442426" y="1470"/>
                  </a:lnTo>
                  <a:lnTo>
                    <a:pt x="433212" y="14317"/>
                  </a:lnTo>
                  <a:lnTo>
                    <a:pt x="434682" y="23243"/>
                  </a:lnTo>
                  <a:lnTo>
                    <a:pt x="447506" y="32440"/>
                  </a:lnTo>
                  <a:lnTo>
                    <a:pt x="456432" y="30971"/>
                  </a:lnTo>
                  <a:lnTo>
                    <a:pt x="465646" y="18124"/>
                  </a:lnTo>
                  <a:lnTo>
                    <a:pt x="464177" y="9197"/>
                  </a:lnTo>
                  <a:lnTo>
                    <a:pt x="451352" y="0"/>
                  </a:lnTo>
                  <a:close/>
                </a:path>
                <a:path w="466090" h="636904">
                  <a:moveTo>
                    <a:pt x="418028" y="46464"/>
                  </a:moveTo>
                  <a:lnTo>
                    <a:pt x="409102" y="47933"/>
                  </a:lnTo>
                  <a:lnTo>
                    <a:pt x="399888" y="60782"/>
                  </a:lnTo>
                  <a:lnTo>
                    <a:pt x="401358" y="69707"/>
                  </a:lnTo>
                  <a:lnTo>
                    <a:pt x="414182" y="78905"/>
                  </a:lnTo>
                  <a:lnTo>
                    <a:pt x="423109" y="77435"/>
                  </a:lnTo>
                  <a:lnTo>
                    <a:pt x="432323" y="64588"/>
                  </a:lnTo>
                  <a:lnTo>
                    <a:pt x="430852" y="55661"/>
                  </a:lnTo>
                  <a:lnTo>
                    <a:pt x="418028" y="46464"/>
                  </a:lnTo>
                  <a:close/>
                </a:path>
                <a:path w="466090" h="636904">
                  <a:moveTo>
                    <a:pt x="384707" y="92928"/>
                  </a:moveTo>
                  <a:lnTo>
                    <a:pt x="375780" y="94397"/>
                  </a:lnTo>
                  <a:lnTo>
                    <a:pt x="366565" y="107243"/>
                  </a:lnTo>
                  <a:lnTo>
                    <a:pt x="368033" y="116170"/>
                  </a:lnTo>
                  <a:lnTo>
                    <a:pt x="380856" y="125369"/>
                  </a:lnTo>
                  <a:lnTo>
                    <a:pt x="389783" y="123899"/>
                  </a:lnTo>
                  <a:lnTo>
                    <a:pt x="398998" y="111053"/>
                  </a:lnTo>
                  <a:lnTo>
                    <a:pt x="397530" y="102127"/>
                  </a:lnTo>
                  <a:lnTo>
                    <a:pt x="384707" y="92928"/>
                  </a:lnTo>
                  <a:close/>
                </a:path>
                <a:path w="466090" h="636904">
                  <a:moveTo>
                    <a:pt x="351382" y="139392"/>
                  </a:moveTo>
                  <a:lnTo>
                    <a:pt x="342456" y="140862"/>
                  </a:lnTo>
                  <a:lnTo>
                    <a:pt x="333240" y="153708"/>
                  </a:lnTo>
                  <a:lnTo>
                    <a:pt x="334709" y="162633"/>
                  </a:lnTo>
                  <a:lnTo>
                    <a:pt x="347532" y="171833"/>
                  </a:lnTo>
                  <a:lnTo>
                    <a:pt x="356459" y="170364"/>
                  </a:lnTo>
                  <a:lnTo>
                    <a:pt x="365674" y="157518"/>
                  </a:lnTo>
                  <a:lnTo>
                    <a:pt x="364205" y="148591"/>
                  </a:lnTo>
                  <a:lnTo>
                    <a:pt x="351382" y="139392"/>
                  </a:lnTo>
                  <a:close/>
                </a:path>
                <a:path w="466090" h="636904">
                  <a:moveTo>
                    <a:pt x="318058" y="185856"/>
                  </a:moveTo>
                  <a:lnTo>
                    <a:pt x="309131" y="187325"/>
                  </a:lnTo>
                  <a:lnTo>
                    <a:pt x="299916" y="200172"/>
                  </a:lnTo>
                  <a:lnTo>
                    <a:pt x="301386" y="209097"/>
                  </a:lnTo>
                  <a:lnTo>
                    <a:pt x="314209" y="218297"/>
                  </a:lnTo>
                  <a:lnTo>
                    <a:pt x="323134" y="216828"/>
                  </a:lnTo>
                  <a:lnTo>
                    <a:pt x="332351" y="203981"/>
                  </a:lnTo>
                  <a:lnTo>
                    <a:pt x="330881" y="195055"/>
                  </a:lnTo>
                  <a:lnTo>
                    <a:pt x="318058" y="185856"/>
                  </a:lnTo>
                  <a:close/>
                </a:path>
                <a:path w="466090" h="636904">
                  <a:moveTo>
                    <a:pt x="284735" y="232321"/>
                  </a:moveTo>
                  <a:lnTo>
                    <a:pt x="275808" y="233789"/>
                  </a:lnTo>
                  <a:lnTo>
                    <a:pt x="266593" y="246636"/>
                  </a:lnTo>
                  <a:lnTo>
                    <a:pt x="268061" y="255562"/>
                  </a:lnTo>
                  <a:lnTo>
                    <a:pt x="280885" y="264761"/>
                  </a:lnTo>
                  <a:lnTo>
                    <a:pt x="289811" y="263292"/>
                  </a:lnTo>
                  <a:lnTo>
                    <a:pt x="299026" y="250445"/>
                  </a:lnTo>
                  <a:lnTo>
                    <a:pt x="297558" y="241519"/>
                  </a:lnTo>
                  <a:lnTo>
                    <a:pt x="284735" y="232321"/>
                  </a:lnTo>
                  <a:close/>
                </a:path>
                <a:path w="466090" h="636904">
                  <a:moveTo>
                    <a:pt x="251410" y="278784"/>
                  </a:moveTo>
                  <a:lnTo>
                    <a:pt x="242484" y="280253"/>
                  </a:lnTo>
                  <a:lnTo>
                    <a:pt x="233268" y="293100"/>
                  </a:lnTo>
                  <a:lnTo>
                    <a:pt x="234737" y="302026"/>
                  </a:lnTo>
                  <a:lnTo>
                    <a:pt x="247561" y="311225"/>
                  </a:lnTo>
                  <a:lnTo>
                    <a:pt x="256487" y="309756"/>
                  </a:lnTo>
                  <a:lnTo>
                    <a:pt x="265703" y="296909"/>
                  </a:lnTo>
                  <a:lnTo>
                    <a:pt x="264233" y="287983"/>
                  </a:lnTo>
                  <a:lnTo>
                    <a:pt x="251410" y="278784"/>
                  </a:lnTo>
                  <a:close/>
                </a:path>
                <a:path w="466090" h="636904">
                  <a:moveTo>
                    <a:pt x="218086" y="325248"/>
                  </a:moveTo>
                  <a:lnTo>
                    <a:pt x="209160" y="326717"/>
                  </a:lnTo>
                  <a:lnTo>
                    <a:pt x="199944" y="339564"/>
                  </a:lnTo>
                  <a:lnTo>
                    <a:pt x="201414" y="348490"/>
                  </a:lnTo>
                  <a:lnTo>
                    <a:pt x="214237" y="357689"/>
                  </a:lnTo>
                  <a:lnTo>
                    <a:pt x="223163" y="356220"/>
                  </a:lnTo>
                  <a:lnTo>
                    <a:pt x="232379" y="343373"/>
                  </a:lnTo>
                  <a:lnTo>
                    <a:pt x="230910" y="334447"/>
                  </a:lnTo>
                  <a:lnTo>
                    <a:pt x="218086" y="325248"/>
                  </a:lnTo>
                  <a:close/>
                </a:path>
                <a:path w="466090" h="636904">
                  <a:moveTo>
                    <a:pt x="184763" y="371712"/>
                  </a:moveTo>
                  <a:lnTo>
                    <a:pt x="175836" y="373181"/>
                  </a:lnTo>
                  <a:lnTo>
                    <a:pt x="166621" y="386028"/>
                  </a:lnTo>
                  <a:lnTo>
                    <a:pt x="168090" y="394954"/>
                  </a:lnTo>
                  <a:lnTo>
                    <a:pt x="180914" y="404153"/>
                  </a:lnTo>
                  <a:lnTo>
                    <a:pt x="189839" y="402684"/>
                  </a:lnTo>
                  <a:lnTo>
                    <a:pt x="199055" y="389837"/>
                  </a:lnTo>
                  <a:lnTo>
                    <a:pt x="197586" y="380911"/>
                  </a:lnTo>
                  <a:lnTo>
                    <a:pt x="184763" y="371712"/>
                  </a:lnTo>
                  <a:close/>
                </a:path>
                <a:path w="466090" h="636904">
                  <a:moveTo>
                    <a:pt x="151438" y="418176"/>
                  </a:moveTo>
                  <a:lnTo>
                    <a:pt x="142513" y="419645"/>
                  </a:lnTo>
                  <a:lnTo>
                    <a:pt x="133297" y="432492"/>
                  </a:lnTo>
                  <a:lnTo>
                    <a:pt x="134766" y="441418"/>
                  </a:lnTo>
                  <a:lnTo>
                    <a:pt x="147589" y="450617"/>
                  </a:lnTo>
                  <a:lnTo>
                    <a:pt x="156516" y="449148"/>
                  </a:lnTo>
                  <a:lnTo>
                    <a:pt x="165731" y="436301"/>
                  </a:lnTo>
                  <a:lnTo>
                    <a:pt x="164263" y="427375"/>
                  </a:lnTo>
                  <a:lnTo>
                    <a:pt x="151438" y="418176"/>
                  </a:lnTo>
                  <a:close/>
                </a:path>
                <a:path w="466090" h="636904">
                  <a:moveTo>
                    <a:pt x="118115" y="464640"/>
                  </a:moveTo>
                  <a:lnTo>
                    <a:pt x="109189" y="466109"/>
                  </a:lnTo>
                  <a:lnTo>
                    <a:pt x="99973" y="478956"/>
                  </a:lnTo>
                  <a:lnTo>
                    <a:pt x="101442" y="487882"/>
                  </a:lnTo>
                  <a:lnTo>
                    <a:pt x="114265" y="497081"/>
                  </a:lnTo>
                  <a:lnTo>
                    <a:pt x="123192" y="495612"/>
                  </a:lnTo>
                  <a:lnTo>
                    <a:pt x="132407" y="482765"/>
                  </a:lnTo>
                  <a:lnTo>
                    <a:pt x="130938" y="473839"/>
                  </a:lnTo>
                  <a:lnTo>
                    <a:pt x="118115" y="464640"/>
                  </a:lnTo>
                  <a:close/>
                </a:path>
                <a:path w="466090" h="636904">
                  <a:moveTo>
                    <a:pt x="84791" y="511104"/>
                  </a:moveTo>
                  <a:lnTo>
                    <a:pt x="75864" y="512573"/>
                  </a:lnTo>
                  <a:lnTo>
                    <a:pt x="66649" y="525420"/>
                  </a:lnTo>
                  <a:lnTo>
                    <a:pt x="68118" y="534346"/>
                  </a:lnTo>
                  <a:lnTo>
                    <a:pt x="80942" y="543545"/>
                  </a:lnTo>
                  <a:lnTo>
                    <a:pt x="89867" y="542076"/>
                  </a:lnTo>
                  <a:lnTo>
                    <a:pt x="99084" y="529229"/>
                  </a:lnTo>
                  <a:lnTo>
                    <a:pt x="97614" y="520303"/>
                  </a:lnTo>
                  <a:lnTo>
                    <a:pt x="84791" y="511104"/>
                  </a:lnTo>
                  <a:close/>
                </a:path>
                <a:path w="466090" h="636904">
                  <a:moveTo>
                    <a:pt x="51456" y="557567"/>
                  </a:moveTo>
                  <a:lnTo>
                    <a:pt x="42532" y="559042"/>
                  </a:lnTo>
                  <a:lnTo>
                    <a:pt x="33324" y="571894"/>
                  </a:lnTo>
                  <a:lnTo>
                    <a:pt x="34799" y="580819"/>
                  </a:lnTo>
                  <a:lnTo>
                    <a:pt x="47628" y="590010"/>
                  </a:lnTo>
                  <a:lnTo>
                    <a:pt x="56553" y="588535"/>
                  </a:lnTo>
                  <a:lnTo>
                    <a:pt x="65760" y="575683"/>
                  </a:lnTo>
                  <a:lnTo>
                    <a:pt x="64286" y="566758"/>
                  </a:lnTo>
                  <a:lnTo>
                    <a:pt x="51456" y="557567"/>
                  </a:lnTo>
                  <a:close/>
                </a:path>
                <a:path w="466090" h="636904">
                  <a:moveTo>
                    <a:pt x="18133" y="604031"/>
                  </a:moveTo>
                  <a:lnTo>
                    <a:pt x="9207" y="605506"/>
                  </a:lnTo>
                  <a:lnTo>
                    <a:pt x="0" y="618358"/>
                  </a:lnTo>
                  <a:lnTo>
                    <a:pt x="1475" y="627283"/>
                  </a:lnTo>
                  <a:lnTo>
                    <a:pt x="14304" y="636474"/>
                  </a:lnTo>
                  <a:lnTo>
                    <a:pt x="23229" y="635000"/>
                  </a:lnTo>
                  <a:lnTo>
                    <a:pt x="32437" y="622147"/>
                  </a:lnTo>
                  <a:lnTo>
                    <a:pt x="30962" y="613222"/>
                  </a:lnTo>
                  <a:lnTo>
                    <a:pt x="18133" y="604031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56576" y="5943599"/>
              <a:ext cx="359664" cy="35661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701226" y="59627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701226" y="59627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02168" y="5187695"/>
              <a:ext cx="359664" cy="35356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247241" y="520512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4"/>
                  </a:lnTo>
                  <a:lnTo>
                    <a:pt x="55468" y="242152"/>
                  </a:lnTo>
                  <a:lnTo>
                    <a:pt x="92660" y="261176"/>
                  </a:lnTo>
                  <a:lnTo>
                    <a:pt x="135483" y="268008"/>
                  </a:lnTo>
                  <a:lnTo>
                    <a:pt x="178307" y="261176"/>
                  </a:lnTo>
                  <a:lnTo>
                    <a:pt x="215499" y="242152"/>
                  </a:lnTo>
                  <a:lnTo>
                    <a:pt x="244828" y="213144"/>
                  </a:lnTo>
                  <a:lnTo>
                    <a:pt x="264061" y="176359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2"/>
                  </a:lnTo>
                  <a:lnTo>
                    <a:pt x="215499" y="25854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247241" y="520512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21552" y="5141975"/>
              <a:ext cx="356616" cy="35661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364719" y="516078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3" y="268009"/>
                  </a:lnTo>
                  <a:lnTo>
                    <a:pt x="178307" y="261177"/>
                  </a:lnTo>
                  <a:lnTo>
                    <a:pt x="215499" y="242154"/>
                  </a:lnTo>
                  <a:lnTo>
                    <a:pt x="244827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364719" y="516078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9851042" y="520344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823402" y="5014467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316603" y="596239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964402" y="5160772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9031634" y="5183095"/>
            <a:ext cx="737235" cy="128905"/>
          </a:xfrm>
          <a:custGeom>
            <a:avLst/>
            <a:gdLst/>
            <a:ahLst/>
            <a:cxnLst/>
            <a:rect l="l" t="t" r="r" b="b"/>
            <a:pathLst>
              <a:path w="737234" h="128904">
                <a:moveTo>
                  <a:pt x="0" y="0"/>
                </a:moveTo>
                <a:lnTo>
                  <a:pt x="737157" y="12830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855809" y="6278371"/>
            <a:ext cx="245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latin typeface="Calibri"/>
                <a:cs typeface="Calibri"/>
              </a:rPr>
              <a:t>Predictions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made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by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GNN</a:t>
            </a:r>
            <a:endParaRPr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280469" y="5391404"/>
            <a:ext cx="162560" cy="83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E88651"/>
                </a:solidFill>
                <a:latin typeface="Corbel"/>
                <a:cs typeface="Corbel"/>
              </a:rPr>
              <a:t>?</a:t>
            </a:r>
            <a:endParaRPr sz="2400">
              <a:latin typeface="Corbel"/>
              <a:cs typeface="Corbel"/>
            </a:endParaRPr>
          </a:p>
          <a:p>
            <a:pPr marL="25400">
              <a:spcBef>
                <a:spcPts val="159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2"/>
            <a:ext cx="6361176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98135" y="1356361"/>
            <a:ext cx="2240280" cy="1298575"/>
            <a:chOff x="3374135" y="1356360"/>
            <a:chExt cx="2240280" cy="1298575"/>
          </a:xfrm>
        </p:grpSpPr>
        <p:sp>
          <p:nvSpPr>
            <p:cNvPr id="4" name="object 4"/>
            <p:cNvSpPr/>
            <p:nvPr/>
          </p:nvSpPr>
          <p:spPr>
            <a:xfrm>
              <a:off x="3598746" y="1745450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18398" y="2440906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5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08750" y="1602621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5" h="871219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3732" y="1708072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E886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22165" y="1542835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E886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6719" y="1356360"/>
              <a:ext cx="359663" cy="3566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81630" y="137544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81630" y="137544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1607" y="2301240"/>
              <a:ext cx="356615" cy="3535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64140" y="231850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6"/>
                  </a:lnTo>
                  <a:lnTo>
                    <a:pt x="264062" y="176360"/>
                  </a:lnTo>
                  <a:lnTo>
                    <a:pt x="270969" y="134005"/>
                  </a:lnTo>
                  <a:lnTo>
                    <a:pt x="264062" y="91649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64140" y="231850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9159" y="2301240"/>
              <a:ext cx="359663" cy="3535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754297" y="231850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54297" y="231850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7800" y="1542288"/>
              <a:ext cx="356615" cy="35661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300310" y="156083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00310" y="156083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4135" y="1499616"/>
              <a:ext cx="359663" cy="3535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17788" y="151649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17788" y="151649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904112" y="156108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76471" y="137210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17471" y="15153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84705" y="1538805"/>
            <a:ext cx="737235" cy="128905"/>
          </a:xfrm>
          <a:custGeom>
            <a:avLst/>
            <a:gdLst/>
            <a:ahLst/>
            <a:cxnLst/>
            <a:rect l="l" t="t" r="r" b="b"/>
            <a:pathLst>
              <a:path w="737235" h="128905">
                <a:moveTo>
                  <a:pt x="0" y="0"/>
                </a:moveTo>
                <a:lnTo>
                  <a:pt x="737157" y="12830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142109" y="2247449"/>
            <a:ext cx="7909559" cy="431355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3239770">
              <a:spcBef>
                <a:spcPts val="645"/>
              </a:spcBef>
              <a:tabLst>
                <a:tab pos="4216400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3163570">
              <a:spcBef>
                <a:spcPts val="615"/>
              </a:spcBef>
            </a:pPr>
            <a:r>
              <a:rPr b="1" spc="-5" dirty="0">
                <a:latin typeface="Calibri"/>
                <a:cs typeface="Calibri"/>
              </a:rPr>
              <a:t>Original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graph</a:t>
            </a:r>
            <a:endParaRPr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1950">
              <a:latin typeface="Calibri"/>
              <a:cs typeface="Calibri"/>
            </a:endParaRPr>
          </a:p>
          <a:p>
            <a:pPr marL="332740" indent="-320040"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For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link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prediction,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we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will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split</a:t>
            </a:r>
            <a:r>
              <a:rPr sz="28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70C0"/>
                </a:solidFill>
                <a:latin typeface="Calibri"/>
                <a:cs typeface="Calibri"/>
              </a:rPr>
              <a:t>edges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twice</a:t>
            </a:r>
            <a:endParaRPr sz="2800">
              <a:latin typeface="Calibri"/>
              <a:cs typeface="Calibri"/>
            </a:endParaRPr>
          </a:p>
          <a:p>
            <a:pPr marL="332740" indent="-320040">
              <a:spcBef>
                <a:spcPts val="25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b="1" spc="-10" dirty="0">
                <a:latin typeface="Calibri"/>
                <a:cs typeface="Calibri"/>
              </a:rPr>
              <a:t>Step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1: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Assign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8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types of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edges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in the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original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545"/>
              </a:spcBef>
              <a:buClr>
                <a:srgbClr val="60B5CC"/>
              </a:buClr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sz="2400" b="1" spc="-5" dirty="0">
                <a:latin typeface="Calibri"/>
                <a:cs typeface="Calibri"/>
              </a:rPr>
              <a:t>Message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edges: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Used</a:t>
            </a:r>
            <a:r>
              <a:rPr sz="2400" b="1" spc="-15" dirty="0">
                <a:latin typeface="Calibri"/>
                <a:cs typeface="Calibri"/>
              </a:rPr>
              <a:t> for </a:t>
            </a:r>
            <a:r>
              <a:rPr sz="2400" b="1" spc="-5" dirty="0">
                <a:latin typeface="Calibri"/>
                <a:cs typeface="Calibri"/>
              </a:rPr>
              <a:t>GNN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message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passing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625"/>
              </a:spcBef>
              <a:buClr>
                <a:srgbClr val="60B5CC"/>
              </a:buClr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sz="2400" b="1" spc="-5" dirty="0">
                <a:solidFill>
                  <a:srgbClr val="E88651"/>
                </a:solidFill>
                <a:latin typeface="Calibri"/>
                <a:cs typeface="Calibri"/>
              </a:rPr>
              <a:t>Supervision</a:t>
            </a:r>
            <a:r>
              <a:rPr sz="2400" b="1" spc="-1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88651"/>
                </a:solidFill>
                <a:latin typeface="Calibri"/>
                <a:cs typeface="Calibri"/>
              </a:rPr>
              <a:t>edges:</a:t>
            </a:r>
            <a:r>
              <a:rPr sz="2400" b="1" spc="-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88651"/>
                </a:solidFill>
                <a:latin typeface="Calibri"/>
                <a:cs typeface="Calibri"/>
              </a:rPr>
              <a:t>Use</a:t>
            </a:r>
            <a:r>
              <a:rPr sz="2400" b="1" spc="-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E88651"/>
                </a:solidFill>
                <a:latin typeface="Calibri"/>
                <a:cs typeface="Calibri"/>
              </a:rPr>
              <a:t>for </a:t>
            </a:r>
            <a:r>
              <a:rPr sz="2400" b="1" spc="-5" dirty="0">
                <a:solidFill>
                  <a:srgbClr val="E88651"/>
                </a:solidFill>
                <a:latin typeface="Calibri"/>
                <a:cs typeface="Calibri"/>
              </a:rPr>
              <a:t>computing</a:t>
            </a:r>
            <a:r>
              <a:rPr sz="2400" b="1" spc="-1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88651"/>
                </a:solidFill>
                <a:latin typeface="Calibri"/>
                <a:cs typeface="Calibri"/>
              </a:rPr>
              <a:t>objectives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620"/>
              </a:spcBef>
              <a:buClr>
                <a:srgbClr val="60B5CC"/>
              </a:buClr>
              <a:buFont typeface="Wingdings"/>
              <a:buChar char=""/>
              <a:tabLst>
                <a:tab pos="624840" algn="l"/>
                <a:tab pos="625475" algn="l"/>
              </a:tabLst>
            </a:pPr>
            <a:r>
              <a:rPr sz="2400" b="1" spc="-10" dirty="0">
                <a:latin typeface="Calibri"/>
                <a:cs typeface="Calibri"/>
              </a:rPr>
              <a:t>After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step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51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200" b="1" spc="-5" dirty="0">
                <a:latin typeface="Calibri"/>
                <a:cs typeface="Calibri"/>
              </a:rPr>
              <a:t>Only</a:t>
            </a:r>
            <a:r>
              <a:rPr sz="2200" b="1" spc="-10" dirty="0">
                <a:latin typeface="Calibri"/>
                <a:cs typeface="Calibri"/>
              </a:rPr>
              <a:t> message</a:t>
            </a:r>
            <a:r>
              <a:rPr sz="2200" b="1" spc="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edges</a:t>
            </a:r>
            <a:r>
              <a:rPr sz="2200" b="1" spc="-5" dirty="0">
                <a:latin typeface="Calibri"/>
                <a:cs typeface="Calibri"/>
              </a:rPr>
              <a:t> will remain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in the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graph</a:t>
            </a:r>
            <a:endParaRPr sz="2200">
              <a:latin typeface="Calibri"/>
              <a:cs typeface="Calibri"/>
            </a:endParaRPr>
          </a:p>
          <a:p>
            <a:pPr marL="890269" marR="372745" lvl="2" indent="-228600">
              <a:lnSpc>
                <a:spcPct val="102699"/>
              </a:lnSpc>
              <a:spcBef>
                <a:spcPts val="384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200" b="1" spc="-5" dirty="0">
                <a:solidFill>
                  <a:srgbClr val="E88651"/>
                </a:solidFill>
                <a:latin typeface="Calibri"/>
                <a:cs typeface="Calibri"/>
              </a:rPr>
              <a:t>Supervision </a:t>
            </a:r>
            <a:r>
              <a:rPr sz="2200" b="1" spc="-10" dirty="0">
                <a:solidFill>
                  <a:srgbClr val="E88651"/>
                </a:solidFill>
                <a:latin typeface="Calibri"/>
                <a:cs typeface="Calibri"/>
              </a:rPr>
              <a:t>edges</a:t>
            </a:r>
            <a:r>
              <a:rPr sz="2200" b="1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E88651"/>
                </a:solidFill>
                <a:latin typeface="Calibri"/>
                <a:cs typeface="Calibri"/>
              </a:rPr>
              <a:t>are</a:t>
            </a:r>
            <a:r>
              <a:rPr sz="2200" b="1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E88651"/>
                </a:solidFill>
                <a:latin typeface="Calibri"/>
                <a:cs typeface="Calibri"/>
              </a:rPr>
              <a:t>used </a:t>
            </a:r>
            <a:r>
              <a:rPr sz="2200" b="1" dirty="0">
                <a:solidFill>
                  <a:srgbClr val="E88651"/>
                </a:solidFill>
                <a:latin typeface="Calibri"/>
                <a:cs typeface="Calibri"/>
              </a:rPr>
              <a:t>as </a:t>
            </a:r>
            <a:r>
              <a:rPr sz="2200" b="1" spc="-5" dirty="0">
                <a:solidFill>
                  <a:srgbClr val="E88651"/>
                </a:solidFill>
                <a:latin typeface="Calibri"/>
                <a:cs typeface="Calibri"/>
              </a:rPr>
              <a:t>supervision </a:t>
            </a:r>
            <a:r>
              <a:rPr sz="2200" b="1" spc="-15" dirty="0">
                <a:solidFill>
                  <a:srgbClr val="E88651"/>
                </a:solidFill>
                <a:latin typeface="Calibri"/>
                <a:cs typeface="Calibri"/>
              </a:rPr>
              <a:t>for</a:t>
            </a:r>
            <a:r>
              <a:rPr sz="2200" b="1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E88651"/>
                </a:solidFill>
                <a:latin typeface="Calibri"/>
                <a:cs typeface="Calibri"/>
              </a:rPr>
              <a:t>edge </a:t>
            </a:r>
            <a:r>
              <a:rPr sz="2200" b="1" spc="-5" dirty="0">
                <a:solidFill>
                  <a:srgbClr val="E88651"/>
                </a:solidFill>
                <a:latin typeface="Calibri"/>
                <a:cs typeface="Calibri"/>
              </a:rPr>
              <a:t> predictions made</a:t>
            </a:r>
            <a:r>
              <a:rPr sz="2200" b="1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E88651"/>
                </a:solidFill>
                <a:latin typeface="Calibri"/>
                <a:cs typeface="Calibri"/>
              </a:rPr>
              <a:t>by </a:t>
            </a:r>
            <a:r>
              <a:rPr sz="2200" b="1" spc="-5" dirty="0">
                <a:solidFill>
                  <a:srgbClr val="E88651"/>
                </a:solidFill>
                <a:latin typeface="Calibri"/>
                <a:cs typeface="Calibri"/>
              </a:rPr>
              <a:t>the</a:t>
            </a:r>
            <a:r>
              <a:rPr sz="2200" b="1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E88651"/>
                </a:solidFill>
                <a:latin typeface="Calibri"/>
                <a:cs typeface="Calibri"/>
              </a:rPr>
              <a:t>model,</a:t>
            </a:r>
            <a:r>
              <a:rPr sz="2200" b="1" spc="-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E88651"/>
                </a:solidFill>
                <a:latin typeface="Calibri"/>
                <a:cs typeface="Calibri"/>
              </a:rPr>
              <a:t>will</a:t>
            </a:r>
            <a:r>
              <a:rPr sz="2200" b="1" spc="-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E88651"/>
                </a:solidFill>
                <a:latin typeface="Calibri"/>
                <a:cs typeface="Calibri"/>
              </a:rPr>
              <a:t>not</a:t>
            </a:r>
            <a:r>
              <a:rPr sz="2200" b="1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E88651"/>
                </a:solidFill>
                <a:latin typeface="Calibri"/>
                <a:cs typeface="Calibri"/>
              </a:rPr>
              <a:t>be</a:t>
            </a:r>
            <a:r>
              <a:rPr sz="2200" b="1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E88651"/>
                </a:solidFill>
                <a:latin typeface="Calibri"/>
                <a:cs typeface="Calibri"/>
              </a:rPr>
              <a:t>fed </a:t>
            </a:r>
            <a:r>
              <a:rPr sz="2200" b="1" spc="-15" dirty="0">
                <a:solidFill>
                  <a:srgbClr val="E88651"/>
                </a:solidFill>
                <a:latin typeface="Calibri"/>
                <a:cs typeface="Calibri"/>
              </a:rPr>
              <a:t>into</a:t>
            </a:r>
            <a:r>
              <a:rPr sz="2200" b="1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E88651"/>
                </a:solidFill>
                <a:latin typeface="Calibri"/>
                <a:cs typeface="Calibri"/>
              </a:rPr>
              <a:t>GNN!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52430" y="2008123"/>
            <a:ext cx="1518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Corbel"/>
                <a:cs typeface="Corbel"/>
              </a:rPr>
              <a:t>Message</a:t>
            </a:r>
            <a:r>
              <a:rPr b="1" spc="-50" dirty="0">
                <a:latin typeface="Corbel"/>
                <a:cs typeface="Corbel"/>
              </a:rPr>
              <a:t> </a:t>
            </a:r>
            <a:r>
              <a:rPr b="1" spc="-5" dirty="0">
                <a:latin typeface="Corbel"/>
                <a:cs typeface="Corbel"/>
              </a:rPr>
              <a:t>edges</a:t>
            </a:r>
            <a:endParaRPr>
              <a:latin typeface="Corbel"/>
              <a:cs typeface="Corbe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04608" y="2029459"/>
            <a:ext cx="1813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E88651"/>
                </a:solidFill>
                <a:latin typeface="Corbel"/>
                <a:cs typeface="Corbel"/>
              </a:rPr>
              <a:t>Supervision</a:t>
            </a:r>
            <a:r>
              <a:rPr b="1" spc="-40" dirty="0">
                <a:solidFill>
                  <a:srgbClr val="E88651"/>
                </a:solidFill>
                <a:latin typeface="Corbel"/>
                <a:cs typeface="Corbel"/>
              </a:rPr>
              <a:t> </a:t>
            </a:r>
            <a:r>
              <a:rPr b="1" spc="-5" dirty="0">
                <a:solidFill>
                  <a:srgbClr val="E88651"/>
                </a:solidFill>
                <a:latin typeface="Corbel"/>
                <a:cs typeface="Corbel"/>
              </a:rPr>
              <a:t>edges</a:t>
            </a:r>
            <a:endParaRPr>
              <a:latin typeface="Corbel"/>
              <a:cs typeface="Corbe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734693" y="2150667"/>
            <a:ext cx="2606040" cy="85725"/>
            <a:chOff x="3210693" y="2150666"/>
            <a:chExt cx="2606040" cy="85725"/>
          </a:xfrm>
        </p:grpSpPr>
        <p:sp>
          <p:nvSpPr>
            <p:cNvPr id="32" name="object 32"/>
            <p:cNvSpPr/>
            <p:nvPr/>
          </p:nvSpPr>
          <p:spPr>
            <a:xfrm>
              <a:off x="3210693" y="2150666"/>
              <a:ext cx="492759" cy="85725"/>
            </a:xfrm>
            <a:custGeom>
              <a:avLst/>
              <a:gdLst/>
              <a:ahLst/>
              <a:cxnLst/>
              <a:rect l="l" t="t" r="r" b="b"/>
              <a:pathLst>
                <a:path w="492760" h="85725">
                  <a:moveTo>
                    <a:pt x="22207" y="28576"/>
                  </a:moveTo>
                  <a:lnTo>
                    <a:pt x="6396" y="28576"/>
                  </a:lnTo>
                  <a:lnTo>
                    <a:pt x="0" y="34973"/>
                  </a:lnTo>
                  <a:lnTo>
                    <a:pt x="0" y="50754"/>
                  </a:lnTo>
                  <a:lnTo>
                    <a:pt x="6396" y="57151"/>
                  </a:lnTo>
                  <a:lnTo>
                    <a:pt x="22207" y="57151"/>
                  </a:lnTo>
                  <a:lnTo>
                    <a:pt x="28602" y="50754"/>
                  </a:lnTo>
                  <a:lnTo>
                    <a:pt x="28602" y="34973"/>
                  </a:lnTo>
                  <a:lnTo>
                    <a:pt x="22207" y="28576"/>
                  </a:lnTo>
                  <a:close/>
                </a:path>
                <a:path w="492760" h="85725">
                  <a:moveTo>
                    <a:pt x="79385" y="28576"/>
                  </a:moveTo>
                  <a:lnTo>
                    <a:pt x="63574" y="28576"/>
                  </a:lnTo>
                  <a:lnTo>
                    <a:pt x="57177" y="34973"/>
                  </a:lnTo>
                  <a:lnTo>
                    <a:pt x="57177" y="50754"/>
                  </a:lnTo>
                  <a:lnTo>
                    <a:pt x="63574" y="57151"/>
                  </a:lnTo>
                  <a:lnTo>
                    <a:pt x="79385" y="57151"/>
                  </a:lnTo>
                  <a:lnTo>
                    <a:pt x="85782" y="50754"/>
                  </a:lnTo>
                  <a:lnTo>
                    <a:pt x="85782" y="34973"/>
                  </a:lnTo>
                  <a:lnTo>
                    <a:pt x="79385" y="28576"/>
                  </a:lnTo>
                  <a:close/>
                </a:path>
                <a:path w="492760" h="85725">
                  <a:moveTo>
                    <a:pt x="136564" y="28576"/>
                  </a:moveTo>
                  <a:lnTo>
                    <a:pt x="120754" y="28576"/>
                  </a:lnTo>
                  <a:lnTo>
                    <a:pt x="114358" y="34971"/>
                  </a:lnTo>
                  <a:lnTo>
                    <a:pt x="114357" y="50754"/>
                  </a:lnTo>
                  <a:lnTo>
                    <a:pt x="120754" y="57151"/>
                  </a:lnTo>
                  <a:lnTo>
                    <a:pt x="136564" y="57151"/>
                  </a:lnTo>
                  <a:lnTo>
                    <a:pt x="142960" y="50754"/>
                  </a:lnTo>
                  <a:lnTo>
                    <a:pt x="142960" y="34971"/>
                  </a:lnTo>
                  <a:lnTo>
                    <a:pt x="136564" y="28576"/>
                  </a:lnTo>
                  <a:close/>
                </a:path>
                <a:path w="492760" h="85725">
                  <a:moveTo>
                    <a:pt x="193742" y="28576"/>
                  </a:moveTo>
                  <a:lnTo>
                    <a:pt x="177932" y="28576"/>
                  </a:lnTo>
                  <a:lnTo>
                    <a:pt x="171535" y="34971"/>
                  </a:lnTo>
                  <a:lnTo>
                    <a:pt x="171535" y="50754"/>
                  </a:lnTo>
                  <a:lnTo>
                    <a:pt x="177932" y="57151"/>
                  </a:lnTo>
                  <a:lnTo>
                    <a:pt x="193742" y="57151"/>
                  </a:lnTo>
                  <a:lnTo>
                    <a:pt x="200139" y="50754"/>
                  </a:lnTo>
                  <a:lnTo>
                    <a:pt x="200139" y="34971"/>
                  </a:lnTo>
                  <a:lnTo>
                    <a:pt x="193742" y="28576"/>
                  </a:lnTo>
                  <a:close/>
                </a:path>
                <a:path w="492760" h="85725">
                  <a:moveTo>
                    <a:pt x="250921" y="28575"/>
                  </a:moveTo>
                  <a:lnTo>
                    <a:pt x="243029" y="28576"/>
                  </a:lnTo>
                  <a:lnTo>
                    <a:pt x="235111" y="28576"/>
                  </a:lnTo>
                  <a:lnTo>
                    <a:pt x="228714" y="34971"/>
                  </a:lnTo>
                  <a:lnTo>
                    <a:pt x="228714" y="50754"/>
                  </a:lnTo>
                  <a:lnTo>
                    <a:pt x="235111" y="57151"/>
                  </a:lnTo>
                  <a:lnTo>
                    <a:pt x="250921" y="57150"/>
                  </a:lnTo>
                  <a:lnTo>
                    <a:pt x="257317" y="50754"/>
                  </a:lnTo>
                  <a:lnTo>
                    <a:pt x="257317" y="34971"/>
                  </a:lnTo>
                  <a:lnTo>
                    <a:pt x="250921" y="28575"/>
                  </a:lnTo>
                  <a:close/>
                </a:path>
                <a:path w="492760" h="85725">
                  <a:moveTo>
                    <a:pt x="308099" y="28575"/>
                  </a:moveTo>
                  <a:lnTo>
                    <a:pt x="292289" y="28575"/>
                  </a:lnTo>
                  <a:lnTo>
                    <a:pt x="285892" y="34971"/>
                  </a:lnTo>
                  <a:lnTo>
                    <a:pt x="285892" y="50754"/>
                  </a:lnTo>
                  <a:lnTo>
                    <a:pt x="292289" y="57150"/>
                  </a:lnTo>
                  <a:lnTo>
                    <a:pt x="308099" y="57150"/>
                  </a:lnTo>
                  <a:lnTo>
                    <a:pt x="314496" y="50754"/>
                  </a:lnTo>
                  <a:lnTo>
                    <a:pt x="314496" y="34971"/>
                  </a:lnTo>
                  <a:lnTo>
                    <a:pt x="308099" y="28575"/>
                  </a:lnTo>
                  <a:close/>
                </a:path>
                <a:path w="492760" h="85725">
                  <a:moveTo>
                    <a:pt x="365278" y="28575"/>
                  </a:moveTo>
                  <a:lnTo>
                    <a:pt x="349468" y="28575"/>
                  </a:lnTo>
                  <a:lnTo>
                    <a:pt x="343071" y="34971"/>
                  </a:lnTo>
                  <a:lnTo>
                    <a:pt x="343071" y="50754"/>
                  </a:lnTo>
                  <a:lnTo>
                    <a:pt x="349468" y="57150"/>
                  </a:lnTo>
                  <a:lnTo>
                    <a:pt x="365278" y="57150"/>
                  </a:lnTo>
                  <a:lnTo>
                    <a:pt x="371673" y="50754"/>
                  </a:lnTo>
                  <a:lnTo>
                    <a:pt x="371674" y="34971"/>
                  </a:lnTo>
                  <a:lnTo>
                    <a:pt x="365278" y="28575"/>
                  </a:lnTo>
                  <a:close/>
                </a:path>
                <a:path w="492760" h="85725">
                  <a:moveTo>
                    <a:pt x="407024" y="0"/>
                  </a:moveTo>
                  <a:lnTo>
                    <a:pt x="407024" y="85725"/>
                  </a:lnTo>
                  <a:lnTo>
                    <a:pt x="464174" y="57150"/>
                  </a:lnTo>
                  <a:lnTo>
                    <a:pt x="422456" y="57150"/>
                  </a:lnTo>
                  <a:lnTo>
                    <a:pt x="428853" y="50753"/>
                  </a:lnTo>
                  <a:lnTo>
                    <a:pt x="428853" y="34971"/>
                  </a:lnTo>
                  <a:lnTo>
                    <a:pt x="422456" y="28575"/>
                  </a:lnTo>
                  <a:lnTo>
                    <a:pt x="464174" y="28575"/>
                  </a:lnTo>
                  <a:lnTo>
                    <a:pt x="407024" y="0"/>
                  </a:lnTo>
                  <a:close/>
                </a:path>
                <a:path w="492760" h="85725">
                  <a:moveTo>
                    <a:pt x="407024" y="28575"/>
                  </a:moveTo>
                  <a:lnTo>
                    <a:pt x="406646" y="28575"/>
                  </a:lnTo>
                  <a:lnTo>
                    <a:pt x="400249" y="34971"/>
                  </a:lnTo>
                  <a:lnTo>
                    <a:pt x="400249" y="50753"/>
                  </a:lnTo>
                  <a:lnTo>
                    <a:pt x="406646" y="57150"/>
                  </a:lnTo>
                  <a:lnTo>
                    <a:pt x="407024" y="57150"/>
                  </a:lnTo>
                  <a:lnTo>
                    <a:pt x="407024" y="28575"/>
                  </a:lnTo>
                  <a:close/>
                </a:path>
                <a:path w="492760" h="85725">
                  <a:moveTo>
                    <a:pt x="464174" y="28575"/>
                  </a:moveTo>
                  <a:lnTo>
                    <a:pt x="422456" y="28575"/>
                  </a:lnTo>
                  <a:lnTo>
                    <a:pt x="428853" y="34971"/>
                  </a:lnTo>
                  <a:lnTo>
                    <a:pt x="428853" y="50753"/>
                  </a:lnTo>
                  <a:lnTo>
                    <a:pt x="422456" y="57150"/>
                  </a:lnTo>
                  <a:lnTo>
                    <a:pt x="464174" y="57150"/>
                  </a:lnTo>
                  <a:lnTo>
                    <a:pt x="492749" y="42862"/>
                  </a:lnTo>
                  <a:lnTo>
                    <a:pt x="464174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46063" y="2150666"/>
              <a:ext cx="570230" cy="85725"/>
            </a:xfrm>
            <a:custGeom>
              <a:avLst/>
              <a:gdLst/>
              <a:ahLst/>
              <a:cxnLst/>
              <a:rect l="l" t="t" r="r" b="b"/>
              <a:pathLst>
                <a:path w="570229" h="85725">
                  <a:moveTo>
                    <a:pt x="563694" y="28576"/>
                  </a:moveTo>
                  <a:lnTo>
                    <a:pt x="547884" y="28576"/>
                  </a:lnTo>
                  <a:lnTo>
                    <a:pt x="541487" y="34973"/>
                  </a:lnTo>
                  <a:lnTo>
                    <a:pt x="541487" y="50754"/>
                  </a:lnTo>
                  <a:lnTo>
                    <a:pt x="547884" y="57151"/>
                  </a:lnTo>
                  <a:lnTo>
                    <a:pt x="563694" y="57151"/>
                  </a:lnTo>
                  <a:lnTo>
                    <a:pt x="570091" y="50754"/>
                  </a:lnTo>
                  <a:lnTo>
                    <a:pt x="570091" y="34973"/>
                  </a:lnTo>
                  <a:lnTo>
                    <a:pt x="563694" y="28576"/>
                  </a:lnTo>
                  <a:close/>
                </a:path>
                <a:path w="570229" h="85725">
                  <a:moveTo>
                    <a:pt x="506516" y="28576"/>
                  </a:moveTo>
                  <a:lnTo>
                    <a:pt x="490706" y="28576"/>
                  </a:lnTo>
                  <a:lnTo>
                    <a:pt x="484309" y="34973"/>
                  </a:lnTo>
                  <a:lnTo>
                    <a:pt x="484309" y="50754"/>
                  </a:lnTo>
                  <a:lnTo>
                    <a:pt x="490706" y="57151"/>
                  </a:lnTo>
                  <a:lnTo>
                    <a:pt x="506516" y="57151"/>
                  </a:lnTo>
                  <a:lnTo>
                    <a:pt x="512912" y="50754"/>
                  </a:lnTo>
                  <a:lnTo>
                    <a:pt x="512912" y="34973"/>
                  </a:lnTo>
                  <a:lnTo>
                    <a:pt x="506516" y="28576"/>
                  </a:lnTo>
                  <a:close/>
                </a:path>
                <a:path w="570229" h="85725">
                  <a:moveTo>
                    <a:pt x="449337" y="28576"/>
                  </a:moveTo>
                  <a:lnTo>
                    <a:pt x="433527" y="28576"/>
                  </a:lnTo>
                  <a:lnTo>
                    <a:pt x="427130" y="34971"/>
                  </a:lnTo>
                  <a:lnTo>
                    <a:pt x="427130" y="50754"/>
                  </a:lnTo>
                  <a:lnTo>
                    <a:pt x="433527" y="57151"/>
                  </a:lnTo>
                  <a:lnTo>
                    <a:pt x="449337" y="57151"/>
                  </a:lnTo>
                  <a:lnTo>
                    <a:pt x="455734" y="50754"/>
                  </a:lnTo>
                  <a:lnTo>
                    <a:pt x="455733" y="34971"/>
                  </a:lnTo>
                  <a:lnTo>
                    <a:pt x="449337" y="28576"/>
                  </a:lnTo>
                  <a:close/>
                </a:path>
                <a:path w="570229" h="85725">
                  <a:moveTo>
                    <a:pt x="392159" y="28576"/>
                  </a:moveTo>
                  <a:lnTo>
                    <a:pt x="376349" y="28576"/>
                  </a:lnTo>
                  <a:lnTo>
                    <a:pt x="369952" y="34971"/>
                  </a:lnTo>
                  <a:lnTo>
                    <a:pt x="369952" y="50754"/>
                  </a:lnTo>
                  <a:lnTo>
                    <a:pt x="376349" y="57151"/>
                  </a:lnTo>
                  <a:lnTo>
                    <a:pt x="392159" y="57151"/>
                  </a:lnTo>
                  <a:lnTo>
                    <a:pt x="398555" y="50754"/>
                  </a:lnTo>
                  <a:lnTo>
                    <a:pt x="398555" y="34971"/>
                  </a:lnTo>
                  <a:lnTo>
                    <a:pt x="392159" y="28576"/>
                  </a:lnTo>
                  <a:close/>
                </a:path>
                <a:path w="570229" h="85725">
                  <a:moveTo>
                    <a:pt x="334980" y="28576"/>
                  </a:moveTo>
                  <a:lnTo>
                    <a:pt x="319170" y="28576"/>
                  </a:lnTo>
                  <a:lnTo>
                    <a:pt x="312773" y="34971"/>
                  </a:lnTo>
                  <a:lnTo>
                    <a:pt x="312773" y="50754"/>
                  </a:lnTo>
                  <a:lnTo>
                    <a:pt x="319170" y="57151"/>
                  </a:lnTo>
                  <a:lnTo>
                    <a:pt x="334980" y="57151"/>
                  </a:lnTo>
                  <a:lnTo>
                    <a:pt x="341377" y="50754"/>
                  </a:lnTo>
                  <a:lnTo>
                    <a:pt x="341377" y="34971"/>
                  </a:lnTo>
                  <a:lnTo>
                    <a:pt x="334980" y="28576"/>
                  </a:lnTo>
                  <a:close/>
                </a:path>
                <a:path w="570229" h="85725">
                  <a:moveTo>
                    <a:pt x="277802" y="28575"/>
                  </a:moveTo>
                  <a:lnTo>
                    <a:pt x="261992" y="28575"/>
                  </a:lnTo>
                  <a:lnTo>
                    <a:pt x="255595" y="34971"/>
                  </a:lnTo>
                  <a:lnTo>
                    <a:pt x="255595" y="50754"/>
                  </a:lnTo>
                  <a:lnTo>
                    <a:pt x="261992" y="57150"/>
                  </a:lnTo>
                  <a:lnTo>
                    <a:pt x="277802" y="57150"/>
                  </a:lnTo>
                  <a:lnTo>
                    <a:pt x="284198" y="50754"/>
                  </a:lnTo>
                  <a:lnTo>
                    <a:pt x="284198" y="34971"/>
                  </a:lnTo>
                  <a:lnTo>
                    <a:pt x="277802" y="28575"/>
                  </a:lnTo>
                  <a:close/>
                </a:path>
                <a:path w="570229" h="85725">
                  <a:moveTo>
                    <a:pt x="220623" y="28575"/>
                  </a:moveTo>
                  <a:lnTo>
                    <a:pt x="204812" y="28575"/>
                  </a:lnTo>
                  <a:lnTo>
                    <a:pt x="198415" y="34971"/>
                  </a:lnTo>
                  <a:lnTo>
                    <a:pt x="198415" y="50754"/>
                  </a:lnTo>
                  <a:lnTo>
                    <a:pt x="204812" y="57150"/>
                  </a:lnTo>
                  <a:lnTo>
                    <a:pt x="220623" y="57150"/>
                  </a:lnTo>
                  <a:lnTo>
                    <a:pt x="227020" y="50754"/>
                  </a:lnTo>
                  <a:lnTo>
                    <a:pt x="227020" y="34971"/>
                  </a:lnTo>
                  <a:lnTo>
                    <a:pt x="220623" y="28575"/>
                  </a:lnTo>
                  <a:close/>
                </a:path>
                <a:path w="570229" h="85725">
                  <a:moveTo>
                    <a:pt x="163445" y="28575"/>
                  </a:moveTo>
                  <a:lnTo>
                    <a:pt x="147634" y="28575"/>
                  </a:lnTo>
                  <a:lnTo>
                    <a:pt x="141237" y="34971"/>
                  </a:lnTo>
                  <a:lnTo>
                    <a:pt x="141239" y="50754"/>
                  </a:lnTo>
                  <a:lnTo>
                    <a:pt x="147634" y="57150"/>
                  </a:lnTo>
                  <a:lnTo>
                    <a:pt x="163445" y="57150"/>
                  </a:lnTo>
                  <a:lnTo>
                    <a:pt x="169840" y="50754"/>
                  </a:lnTo>
                  <a:lnTo>
                    <a:pt x="169840" y="34971"/>
                  </a:lnTo>
                  <a:lnTo>
                    <a:pt x="163445" y="28575"/>
                  </a:lnTo>
                  <a:close/>
                </a:path>
                <a:path w="570229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52419"/>
                  </a:lnTo>
                  <a:lnTo>
                    <a:pt x="84058" y="50753"/>
                  </a:lnTo>
                  <a:lnTo>
                    <a:pt x="84058" y="34971"/>
                  </a:lnTo>
                  <a:lnTo>
                    <a:pt x="85725" y="33305"/>
                  </a:lnTo>
                  <a:lnTo>
                    <a:pt x="85725" y="0"/>
                  </a:lnTo>
                  <a:close/>
                </a:path>
                <a:path w="570229" h="85725">
                  <a:moveTo>
                    <a:pt x="106265" y="28575"/>
                  </a:moveTo>
                  <a:lnTo>
                    <a:pt x="90455" y="28575"/>
                  </a:lnTo>
                  <a:lnTo>
                    <a:pt x="85725" y="33305"/>
                  </a:lnTo>
                  <a:lnTo>
                    <a:pt x="85725" y="52419"/>
                  </a:lnTo>
                  <a:lnTo>
                    <a:pt x="90455" y="57150"/>
                  </a:lnTo>
                  <a:lnTo>
                    <a:pt x="106265" y="57150"/>
                  </a:lnTo>
                  <a:lnTo>
                    <a:pt x="112662" y="50753"/>
                  </a:lnTo>
                  <a:lnTo>
                    <a:pt x="112662" y="34971"/>
                  </a:lnTo>
                  <a:lnTo>
                    <a:pt x="106265" y="28575"/>
                  </a:lnTo>
                  <a:close/>
                </a:path>
                <a:path w="570229" h="85725">
                  <a:moveTo>
                    <a:pt x="85725" y="33305"/>
                  </a:moveTo>
                  <a:lnTo>
                    <a:pt x="84058" y="34971"/>
                  </a:lnTo>
                  <a:lnTo>
                    <a:pt x="84058" y="50753"/>
                  </a:lnTo>
                  <a:lnTo>
                    <a:pt x="85725" y="52419"/>
                  </a:lnTo>
                  <a:lnTo>
                    <a:pt x="85725" y="33305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2"/>
            <a:ext cx="6361176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31384" y="1202437"/>
            <a:ext cx="8100059" cy="193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latin typeface="Calibri"/>
                <a:cs typeface="Calibri"/>
              </a:rPr>
              <a:t>Step </a:t>
            </a:r>
            <a:r>
              <a:rPr sz="3200" b="1" dirty="0">
                <a:latin typeface="Calibri"/>
                <a:cs typeface="Calibri"/>
              </a:rPr>
              <a:t>2: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Split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edges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into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train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/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validation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/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Option 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1:</a:t>
            </a:r>
            <a:r>
              <a:rPr sz="32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Inductive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link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prediction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 split</a:t>
            </a:r>
            <a:endParaRPr sz="3200">
              <a:latin typeface="Calibri"/>
              <a:cs typeface="Calibri"/>
            </a:endParaRPr>
          </a:p>
          <a:p>
            <a:pPr marL="624840" marR="259715" lvl="1" indent="-274320">
              <a:lnSpc>
                <a:spcPts val="3310"/>
              </a:lnSpc>
              <a:spcBef>
                <a:spcPts val="91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latin typeface="Calibri"/>
                <a:cs typeface="Calibri"/>
              </a:rPr>
              <a:t>Suppose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we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have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dataset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3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graphs.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Each </a:t>
            </a:r>
            <a:r>
              <a:rPr sz="2800" b="1" spc="-10" dirty="0">
                <a:latin typeface="Calibri"/>
                <a:cs typeface="Calibri"/>
              </a:rPr>
              <a:t> inductive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split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will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contain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independent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E6DFF83B-1771-481A-ABAF-E5B6E890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13" y="3508991"/>
            <a:ext cx="93726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2"/>
            <a:ext cx="6361176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31384" y="1202436"/>
            <a:ext cx="8117205" cy="332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latin typeface="Calibri"/>
                <a:cs typeface="Calibri"/>
              </a:rPr>
              <a:t>Step </a:t>
            </a:r>
            <a:r>
              <a:rPr sz="3200" b="1" dirty="0">
                <a:latin typeface="Calibri"/>
                <a:cs typeface="Calibri"/>
              </a:rPr>
              <a:t>2: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Split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edges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into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train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/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validation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/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test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Option 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1:</a:t>
            </a:r>
            <a:r>
              <a:rPr sz="32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Inductive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link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prediction</a:t>
            </a:r>
            <a:r>
              <a:rPr sz="32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split</a:t>
            </a:r>
            <a:endParaRPr sz="3200">
              <a:latin typeface="Calibri"/>
              <a:cs typeface="Calibri"/>
            </a:endParaRPr>
          </a:p>
          <a:p>
            <a:pPr marL="624840" marR="276860" lvl="1" indent="-274320">
              <a:lnSpc>
                <a:spcPts val="3310"/>
              </a:lnSpc>
              <a:spcBef>
                <a:spcPts val="91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latin typeface="Calibri"/>
                <a:cs typeface="Calibri"/>
              </a:rPr>
              <a:t>Suppose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we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have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dataset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3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graphs.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Each </a:t>
            </a:r>
            <a:r>
              <a:rPr sz="2800" b="1" spc="-10" dirty="0">
                <a:latin typeface="Calibri"/>
                <a:cs typeface="Calibri"/>
              </a:rPr>
              <a:t> inductive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split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will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contain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independent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  <a:p>
            <a:pPr marL="624840" marR="5080" lvl="1" indent="-274320">
              <a:lnSpc>
                <a:spcPts val="3290"/>
              </a:lnSpc>
              <a:spcBef>
                <a:spcPts val="81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train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60B5CC"/>
                </a:solidFill>
                <a:latin typeface="Calibri"/>
                <a:cs typeface="Calibri"/>
              </a:rPr>
              <a:t>val</a:t>
            </a:r>
            <a:r>
              <a:rPr sz="2800" b="1" spc="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b="1" spc="-20" dirty="0">
                <a:solidFill>
                  <a:srgbClr val="6BB76D"/>
                </a:solidFill>
                <a:latin typeface="Calibri"/>
                <a:cs typeface="Calibri"/>
              </a:rPr>
              <a:t>test</a:t>
            </a:r>
            <a:r>
              <a:rPr sz="2800" b="1" spc="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each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graph</a:t>
            </a:r>
            <a:r>
              <a:rPr sz="2800" b="1" spc="-5" dirty="0">
                <a:latin typeface="Calibri"/>
                <a:cs typeface="Calibri"/>
              </a:rPr>
              <a:t> will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have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2 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types of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edges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message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edges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E88651"/>
                </a:solidFill>
                <a:latin typeface="Calibri"/>
                <a:cs typeface="Calibri"/>
              </a:rPr>
              <a:t>supervision</a:t>
            </a:r>
            <a:r>
              <a:rPr sz="2800" b="1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88651"/>
                </a:solidFill>
                <a:latin typeface="Calibri"/>
                <a:cs typeface="Calibri"/>
              </a:rPr>
              <a:t>edges</a:t>
            </a:r>
            <a:endParaRPr sz="2800">
              <a:latin typeface="Calibri"/>
              <a:cs typeface="Calibri"/>
            </a:endParaRPr>
          </a:p>
          <a:p>
            <a:pPr marL="890905" lvl="2" indent="-228600"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b="1" spc="-5" dirty="0">
                <a:solidFill>
                  <a:srgbClr val="E88651"/>
                </a:solidFill>
                <a:latin typeface="Calibri"/>
                <a:cs typeface="Calibri"/>
              </a:rPr>
              <a:t>Supervision</a:t>
            </a:r>
            <a:r>
              <a:rPr sz="2400" b="1" spc="-10" dirty="0">
                <a:solidFill>
                  <a:srgbClr val="E88651"/>
                </a:solidFill>
                <a:latin typeface="Calibri"/>
                <a:cs typeface="Calibri"/>
              </a:rPr>
              <a:t> edges</a:t>
            </a:r>
            <a:r>
              <a:rPr sz="2400" b="1" spc="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GNN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50555" y="4885387"/>
            <a:ext cx="2306955" cy="1666239"/>
            <a:chOff x="1626554" y="4885386"/>
            <a:chExt cx="2306955" cy="1666239"/>
          </a:xfrm>
        </p:grpSpPr>
        <p:sp>
          <p:nvSpPr>
            <p:cNvPr id="5" name="object 5"/>
            <p:cNvSpPr/>
            <p:nvPr/>
          </p:nvSpPr>
          <p:spPr>
            <a:xfrm>
              <a:off x="1890173" y="5302399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00178" y="5159570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5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7286" y="5083479"/>
              <a:ext cx="414020" cy="801370"/>
            </a:xfrm>
            <a:custGeom>
              <a:avLst/>
              <a:gdLst/>
              <a:ahLst/>
              <a:cxnLst/>
              <a:rect l="l" t="t" r="r" b="b"/>
              <a:pathLst>
                <a:path w="414019" h="801370">
                  <a:moveTo>
                    <a:pt x="17033" y="0"/>
                  </a:moveTo>
                  <a:lnTo>
                    <a:pt x="2893" y="7006"/>
                  </a:lnTo>
                  <a:lnTo>
                    <a:pt x="0" y="15577"/>
                  </a:lnTo>
                  <a:lnTo>
                    <a:pt x="7019" y="29744"/>
                  </a:lnTo>
                  <a:lnTo>
                    <a:pt x="15591" y="32636"/>
                  </a:lnTo>
                  <a:lnTo>
                    <a:pt x="29731" y="25629"/>
                  </a:lnTo>
                  <a:lnTo>
                    <a:pt x="32623" y="17058"/>
                  </a:lnTo>
                  <a:lnTo>
                    <a:pt x="25605" y="2891"/>
                  </a:lnTo>
                  <a:lnTo>
                    <a:pt x="17033" y="0"/>
                  </a:lnTo>
                  <a:close/>
                </a:path>
                <a:path w="414019" h="801370">
                  <a:moveTo>
                    <a:pt x="42419" y="51234"/>
                  </a:moveTo>
                  <a:lnTo>
                    <a:pt x="28277" y="58240"/>
                  </a:lnTo>
                  <a:lnTo>
                    <a:pt x="25386" y="66812"/>
                  </a:lnTo>
                  <a:lnTo>
                    <a:pt x="32404" y="80979"/>
                  </a:lnTo>
                  <a:lnTo>
                    <a:pt x="40975" y="83870"/>
                  </a:lnTo>
                  <a:lnTo>
                    <a:pt x="55116" y="76865"/>
                  </a:lnTo>
                  <a:lnTo>
                    <a:pt x="58008" y="68292"/>
                  </a:lnTo>
                  <a:lnTo>
                    <a:pt x="50990" y="54126"/>
                  </a:lnTo>
                  <a:lnTo>
                    <a:pt x="42419" y="51234"/>
                  </a:lnTo>
                  <a:close/>
                </a:path>
                <a:path w="414019" h="801370">
                  <a:moveTo>
                    <a:pt x="67801" y="102468"/>
                  </a:moveTo>
                  <a:lnTo>
                    <a:pt x="53661" y="109476"/>
                  </a:lnTo>
                  <a:lnTo>
                    <a:pt x="50770" y="118049"/>
                  </a:lnTo>
                  <a:lnTo>
                    <a:pt x="57791" y="132214"/>
                  </a:lnTo>
                  <a:lnTo>
                    <a:pt x="66362" y="135105"/>
                  </a:lnTo>
                  <a:lnTo>
                    <a:pt x="80502" y="128098"/>
                  </a:lnTo>
                  <a:lnTo>
                    <a:pt x="83394" y="119526"/>
                  </a:lnTo>
                  <a:lnTo>
                    <a:pt x="76373" y="105360"/>
                  </a:lnTo>
                  <a:lnTo>
                    <a:pt x="67801" y="102468"/>
                  </a:lnTo>
                  <a:close/>
                </a:path>
                <a:path w="414019" h="801370">
                  <a:moveTo>
                    <a:pt x="93188" y="153704"/>
                  </a:moveTo>
                  <a:lnTo>
                    <a:pt x="79047" y="160709"/>
                  </a:lnTo>
                  <a:lnTo>
                    <a:pt x="76155" y="169280"/>
                  </a:lnTo>
                  <a:lnTo>
                    <a:pt x="83173" y="183447"/>
                  </a:lnTo>
                  <a:lnTo>
                    <a:pt x="91746" y="186340"/>
                  </a:lnTo>
                  <a:lnTo>
                    <a:pt x="105887" y="179334"/>
                  </a:lnTo>
                  <a:lnTo>
                    <a:pt x="108779" y="170762"/>
                  </a:lnTo>
                  <a:lnTo>
                    <a:pt x="101760" y="156596"/>
                  </a:lnTo>
                  <a:lnTo>
                    <a:pt x="93188" y="153704"/>
                  </a:lnTo>
                  <a:close/>
                </a:path>
                <a:path w="414019" h="801370">
                  <a:moveTo>
                    <a:pt x="118573" y="204938"/>
                  </a:moveTo>
                  <a:lnTo>
                    <a:pt x="104432" y="211943"/>
                  </a:lnTo>
                  <a:lnTo>
                    <a:pt x="101540" y="220516"/>
                  </a:lnTo>
                  <a:lnTo>
                    <a:pt x="108559" y="234683"/>
                  </a:lnTo>
                  <a:lnTo>
                    <a:pt x="117130" y="237575"/>
                  </a:lnTo>
                  <a:lnTo>
                    <a:pt x="131272" y="230568"/>
                  </a:lnTo>
                  <a:lnTo>
                    <a:pt x="134164" y="221997"/>
                  </a:lnTo>
                  <a:lnTo>
                    <a:pt x="127146" y="207830"/>
                  </a:lnTo>
                  <a:lnTo>
                    <a:pt x="118573" y="204938"/>
                  </a:lnTo>
                  <a:close/>
                </a:path>
                <a:path w="414019" h="801370">
                  <a:moveTo>
                    <a:pt x="143958" y="256172"/>
                  </a:moveTo>
                  <a:lnTo>
                    <a:pt x="129818" y="263179"/>
                  </a:lnTo>
                  <a:lnTo>
                    <a:pt x="126925" y="271750"/>
                  </a:lnTo>
                  <a:lnTo>
                    <a:pt x="133944" y="285917"/>
                  </a:lnTo>
                  <a:lnTo>
                    <a:pt x="142515" y="288809"/>
                  </a:lnTo>
                  <a:lnTo>
                    <a:pt x="156657" y="281804"/>
                  </a:lnTo>
                  <a:lnTo>
                    <a:pt x="159548" y="273231"/>
                  </a:lnTo>
                  <a:lnTo>
                    <a:pt x="152530" y="259064"/>
                  </a:lnTo>
                  <a:lnTo>
                    <a:pt x="143958" y="256172"/>
                  </a:lnTo>
                  <a:close/>
                </a:path>
                <a:path w="414019" h="801370">
                  <a:moveTo>
                    <a:pt x="169340" y="307407"/>
                  </a:moveTo>
                  <a:lnTo>
                    <a:pt x="155200" y="314416"/>
                  </a:lnTo>
                  <a:lnTo>
                    <a:pt x="152309" y="322988"/>
                  </a:lnTo>
                  <a:lnTo>
                    <a:pt x="159332" y="337154"/>
                  </a:lnTo>
                  <a:lnTo>
                    <a:pt x="167904" y="340043"/>
                  </a:lnTo>
                  <a:lnTo>
                    <a:pt x="182044" y="333034"/>
                  </a:lnTo>
                  <a:lnTo>
                    <a:pt x="184934" y="324463"/>
                  </a:lnTo>
                  <a:lnTo>
                    <a:pt x="177911" y="310297"/>
                  </a:lnTo>
                  <a:lnTo>
                    <a:pt x="169340" y="307407"/>
                  </a:lnTo>
                  <a:close/>
                </a:path>
                <a:path w="414019" h="801370">
                  <a:moveTo>
                    <a:pt x="194725" y="358641"/>
                  </a:moveTo>
                  <a:lnTo>
                    <a:pt x="180585" y="365652"/>
                  </a:lnTo>
                  <a:lnTo>
                    <a:pt x="177695" y="374223"/>
                  </a:lnTo>
                  <a:lnTo>
                    <a:pt x="184717" y="388388"/>
                  </a:lnTo>
                  <a:lnTo>
                    <a:pt x="193290" y="391279"/>
                  </a:lnTo>
                  <a:lnTo>
                    <a:pt x="207429" y="384270"/>
                  </a:lnTo>
                  <a:lnTo>
                    <a:pt x="210319" y="375697"/>
                  </a:lnTo>
                  <a:lnTo>
                    <a:pt x="203297" y="361532"/>
                  </a:lnTo>
                  <a:lnTo>
                    <a:pt x="194725" y="358641"/>
                  </a:lnTo>
                  <a:close/>
                </a:path>
                <a:path w="414019" h="801370">
                  <a:moveTo>
                    <a:pt x="220110" y="409877"/>
                  </a:moveTo>
                  <a:lnTo>
                    <a:pt x="205969" y="416886"/>
                  </a:lnTo>
                  <a:lnTo>
                    <a:pt x="203080" y="425458"/>
                  </a:lnTo>
                  <a:lnTo>
                    <a:pt x="210102" y="439623"/>
                  </a:lnTo>
                  <a:lnTo>
                    <a:pt x="218674" y="442513"/>
                  </a:lnTo>
                  <a:lnTo>
                    <a:pt x="232813" y="435504"/>
                  </a:lnTo>
                  <a:lnTo>
                    <a:pt x="235704" y="426932"/>
                  </a:lnTo>
                  <a:lnTo>
                    <a:pt x="228682" y="412766"/>
                  </a:lnTo>
                  <a:lnTo>
                    <a:pt x="220110" y="409877"/>
                  </a:lnTo>
                  <a:close/>
                </a:path>
                <a:path w="414019" h="801370">
                  <a:moveTo>
                    <a:pt x="245494" y="461111"/>
                  </a:moveTo>
                  <a:lnTo>
                    <a:pt x="231355" y="468120"/>
                  </a:lnTo>
                  <a:lnTo>
                    <a:pt x="228465" y="476693"/>
                  </a:lnTo>
                  <a:lnTo>
                    <a:pt x="235487" y="490858"/>
                  </a:lnTo>
                  <a:lnTo>
                    <a:pt x="244059" y="493748"/>
                  </a:lnTo>
                  <a:lnTo>
                    <a:pt x="258198" y="486738"/>
                  </a:lnTo>
                  <a:lnTo>
                    <a:pt x="261089" y="478166"/>
                  </a:lnTo>
                  <a:lnTo>
                    <a:pt x="254067" y="464002"/>
                  </a:lnTo>
                  <a:lnTo>
                    <a:pt x="245494" y="461111"/>
                  </a:lnTo>
                  <a:close/>
                </a:path>
                <a:path w="414019" h="801370">
                  <a:moveTo>
                    <a:pt x="270879" y="512346"/>
                  </a:moveTo>
                  <a:lnTo>
                    <a:pt x="256740" y="519355"/>
                  </a:lnTo>
                  <a:lnTo>
                    <a:pt x="253850" y="527927"/>
                  </a:lnTo>
                  <a:lnTo>
                    <a:pt x="260871" y="542092"/>
                  </a:lnTo>
                  <a:lnTo>
                    <a:pt x="269444" y="544983"/>
                  </a:lnTo>
                  <a:lnTo>
                    <a:pt x="283584" y="537973"/>
                  </a:lnTo>
                  <a:lnTo>
                    <a:pt x="286473" y="529401"/>
                  </a:lnTo>
                  <a:lnTo>
                    <a:pt x="279452" y="515236"/>
                  </a:lnTo>
                  <a:lnTo>
                    <a:pt x="270879" y="512346"/>
                  </a:lnTo>
                  <a:close/>
                </a:path>
                <a:path w="414019" h="801370">
                  <a:moveTo>
                    <a:pt x="296273" y="563581"/>
                  </a:moveTo>
                  <a:lnTo>
                    <a:pt x="282129" y="570583"/>
                  </a:lnTo>
                  <a:lnTo>
                    <a:pt x="279236" y="579154"/>
                  </a:lnTo>
                  <a:lnTo>
                    <a:pt x="286250" y="593323"/>
                  </a:lnTo>
                  <a:lnTo>
                    <a:pt x="294821" y="596217"/>
                  </a:lnTo>
                  <a:lnTo>
                    <a:pt x="308964" y="589214"/>
                  </a:lnTo>
                  <a:lnTo>
                    <a:pt x="311858" y="580644"/>
                  </a:lnTo>
                  <a:lnTo>
                    <a:pt x="304843" y="566475"/>
                  </a:lnTo>
                  <a:lnTo>
                    <a:pt x="296273" y="563581"/>
                  </a:lnTo>
                  <a:close/>
                </a:path>
                <a:path w="414019" h="801370">
                  <a:moveTo>
                    <a:pt x="321657" y="614815"/>
                  </a:moveTo>
                  <a:lnTo>
                    <a:pt x="307515" y="621818"/>
                  </a:lnTo>
                  <a:lnTo>
                    <a:pt x="304620" y="630389"/>
                  </a:lnTo>
                  <a:lnTo>
                    <a:pt x="311635" y="644557"/>
                  </a:lnTo>
                  <a:lnTo>
                    <a:pt x="320206" y="647451"/>
                  </a:lnTo>
                  <a:lnTo>
                    <a:pt x="334349" y="640449"/>
                  </a:lnTo>
                  <a:lnTo>
                    <a:pt x="337243" y="631878"/>
                  </a:lnTo>
                  <a:lnTo>
                    <a:pt x="330229" y="617710"/>
                  </a:lnTo>
                  <a:lnTo>
                    <a:pt x="321657" y="614815"/>
                  </a:lnTo>
                  <a:close/>
                </a:path>
                <a:path w="414019" h="801370">
                  <a:moveTo>
                    <a:pt x="347042" y="666050"/>
                  </a:moveTo>
                  <a:lnTo>
                    <a:pt x="332900" y="673053"/>
                  </a:lnTo>
                  <a:lnTo>
                    <a:pt x="330005" y="681623"/>
                  </a:lnTo>
                  <a:lnTo>
                    <a:pt x="337021" y="695792"/>
                  </a:lnTo>
                  <a:lnTo>
                    <a:pt x="345591" y="698686"/>
                  </a:lnTo>
                  <a:lnTo>
                    <a:pt x="359733" y="691684"/>
                  </a:lnTo>
                  <a:lnTo>
                    <a:pt x="362628" y="683113"/>
                  </a:lnTo>
                  <a:lnTo>
                    <a:pt x="355613" y="668944"/>
                  </a:lnTo>
                  <a:lnTo>
                    <a:pt x="347042" y="666050"/>
                  </a:lnTo>
                  <a:close/>
                </a:path>
                <a:path w="414019" h="801370">
                  <a:moveTo>
                    <a:pt x="372427" y="717285"/>
                  </a:moveTo>
                  <a:lnTo>
                    <a:pt x="358284" y="724287"/>
                  </a:lnTo>
                  <a:lnTo>
                    <a:pt x="355390" y="732858"/>
                  </a:lnTo>
                  <a:lnTo>
                    <a:pt x="362405" y="747027"/>
                  </a:lnTo>
                  <a:lnTo>
                    <a:pt x="370977" y="749921"/>
                  </a:lnTo>
                  <a:lnTo>
                    <a:pt x="385119" y="742918"/>
                  </a:lnTo>
                  <a:lnTo>
                    <a:pt x="388014" y="734348"/>
                  </a:lnTo>
                  <a:lnTo>
                    <a:pt x="380998" y="720179"/>
                  </a:lnTo>
                  <a:lnTo>
                    <a:pt x="372427" y="717285"/>
                  </a:lnTo>
                  <a:close/>
                </a:path>
                <a:path w="414019" h="801370">
                  <a:moveTo>
                    <a:pt x="397812" y="768519"/>
                  </a:moveTo>
                  <a:lnTo>
                    <a:pt x="383669" y="775522"/>
                  </a:lnTo>
                  <a:lnTo>
                    <a:pt x="380775" y="784093"/>
                  </a:lnTo>
                  <a:lnTo>
                    <a:pt x="387790" y="798261"/>
                  </a:lnTo>
                  <a:lnTo>
                    <a:pt x="396361" y="801156"/>
                  </a:lnTo>
                  <a:lnTo>
                    <a:pt x="410504" y="794153"/>
                  </a:lnTo>
                  <a:lnTo>
                    <a:pt x="413398" y="785582"/>
                  </a:lnTo>
                  <a:lnTo>
                    <a:pt x="406383" y="771414"/>
                  </a:lnTo>
                  <a:lnTo>
                    <a:pt x="397812" y="76851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839" y="4913375"/>
              <a:ext cx="356615" cy="3566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73059" y="493239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3" y="268009"/>
                  </a:lnTo>
                  <a:lnTo>
                    <a:pt x="178307" y="261177"/>
                  </a:lnTo>
                  <a:lnTo>
                    <a:pt x="215499" y="242154"/>
                  </a:lnTo>
                  <a:lnTo>
                    <a:pt x="244827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73059" y="493239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1679" y="5858255"/>
              <a:ext cx="359663" cy="3535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55568" y="587545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55568" y="587545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70611" y="5248812"/>
              <a:ext cx="466090" cy="636905"/>
            </a:xfrm>
            <a:custGeom>
              <a:avLst/>
              <a:gdLst/>
              <a:ahLst/>
              <a:cxnLst/>
              <a:rect l="l" t="t" r="r" b="b"/>
              <a:pathLst>
                <a:path w="466089" h="636904">
                  <a:moveTo>
                    <a:pt x="451351" y="0"/>
                  </a:moveTo>
                  <a:lnTo>
                    <a:pt x="442426" y="1470"/>
                  </a:lnTo>
                  <a:lnTo>
                    <a:pt x="433210" y="14317"/>
                  </a:lnTo>
                  <a:lnTo>
                    <a:pt x="434681" y="23244"/>
                  </a:lnTo>
                  <a:lnTo>
                    <a:pt x="447506" y="32442"/>
                  </a:lnTo>
                  <a:lnTo>
                    <a:pt x="456431" y="30971"/>
                  </a:lnTo>
                  <a:lnTo>
                    <a:pt x="465645" y="18124"/>
                  </a:lnTo>
                  <a:lnTo>
                    <a:pt x="464176" y="9198"/>
                  </a:lnTo>
                  <a:lnTo>
                    <a:pt x="451351" y="0"/>
                  </a:lnTo>
                  <a:close/>
                </a:path>
                <a:path w="466089" h="636904">
                  <a:moveTo>
                    <a:pt x="418028" y="46464"/>
                  </a:moveTo>
                  <a:lnTo>
                    <a:pt x="409101" y="47934"/>
                  </a:lnTo>
                  <a:lnTo>
                    <a:pt x="399887" y="60782"/>
                  </a:lnTo>
                  <a:lnTo>
                    <a:pt x="401358" y="69707"/>
                  </a:lnTo>
                  <a:lnTo>
                    <a:pt x="414181" y="78906"/>
                  </a:lnTo>
                  <a:lnTo>
                    <a:pt x="423108" y="77435"/>
                  </a:lnTo>
                  <a:lnTo>
                    <a:pt x="432321" y="64588"/>
                  </a:lnTo>
                  <a:lnTo>
                    <a:pt x="430852" y="55661"/>
                  </a:lnTo>
                  <a:lnTo>
                    <a:pt x="418028" y="46464"/>
                  </a:lnTo>
                  <a:close/>
                </a:path>
                <a:path w="466089" h="636904">
                  <a:moveTo>
                    <a:pt x="384705" y="92928"/>
                  </a:moveTo>
                  <a:lnTo>
                    <a:pt x="375779" y="94397"/>
                  </a:lnTo>
                  <a:lnTo>
                    <a:pt x="366563" y="107243"/>
                  </a:lnTo>
                  <a:lnTo>
                    <a:pt x="368033" y="116170"/>
                  </a:lnTo>
                  <a:lnTo>
                    <a:pt x="380856" y="125369"/>
                  </a:lnTo>
                  <a:lnTo>
                    <a:pt x="389782" y="123899"/>
                  </a:lnTo>
                  <a:lnTo>
                    <a:pt x="398998" y="111053"/>
                  </a:lnTo>
                  <a:lnTo>
                    <a:pt x="397529" y="102128"/>
                  </a:lnTo>
                  <a:lnTo>
                    <a:pt x="384705" y="92928"/>
                  </a:lnTo>
                  <a:close/>
                </a:path>
                <a:path w="466089" h="636904">
                  <a:moveTo>
                    <a:pt x="351382" y="139392"/>
                  </a:moveTo>
                  <a:lnTo>
                    <a:pt x="342455" y="140862"/>
                  </a:lnTo>
                  <a:lnTo>
                    <a:pt x="333240" y="153708"/>
                  </a:lnTo>
                  <a:lnTo>
                    <a:pt x="334708" y="162634"/>
                  </a:lnTo>
                  <a:lnTo>
                    <a:pt x="347531" y="171833"/>
                  </a:lnTo>
                  <a:lnTo>
                    <a:pt x="356458" y="170364"/>
                  </a:lnTo>
                  <a:lnTo>
                    <a:pt x="365673" y="157518"/>
                  </a:lnTo>
                  <a:lnTo>
                    <a:pt x="364205" y="148591"/>
                  </a:lnTo>
                  <a:lnTo>
                    <a:pt x="351382" y="139392"/>
                  </a:lnTo>
                  <a:close/>
                </a:path>
                <a:path w="466089" h="636904">
                  <a:moveTo>
                    <a:pt x="318057" y="185856"/>
                  </a:moveTo>
                  <a:lnTo>
                    <a:pt x="309131" y="187326"/>
                  </a:lnTo>
                  <a:lnTo>
                    <a:pt x="299915" y="200172"/>
                  </a:lnTo>
                  <a:lnTo>
                    <a:pt x="301384" y="209099"/>
                  </a:lnTo>
                  <a:lnTo>
                    <a:pt x="314208" y="218297"/>
                  </a:lnTo>
                  <a:lnTo>
                    <a:pt x="323134" y="216828"/>
                  </a:lnTo>
                  <a:lnTo>
                    <a:pt x="332350" y="203982"/>
                  </a:lnTo>
                  <a:lnTo>
                    <a:pt x="330880" y="195055"/>
                  </a:lnTo>
                  <a:lnTo>
                    <a:pt x="318057" y="185856"/>
                  </a:lnTo>
                  <a:close/>
                </a:path>
                <a:path w="466089" h="636904">
                  <a:moveTo>
                    <a:pt x="284734" y="232321"/>
                  </a:moveTo>
                  <a:lnTo>
                    <a:pt x="275807" y="233790"/>
                  </a:lnTo>
                  <a:lnTo>
                    <a:pt x="266592" y="246636"/>
                  </a:lnTo>
                  <a:lnTo>
                    <a:pt x="268061" y="255563"/>
                  </a:lnTo>
                  <a:lnTo>
                    <a:pt x="280884" y="264761"/>
                  </a:lnTo>
                  <a:lnTo>
                    <a:pt x="289810" y="263292"/>
                  </a:lnTo>
                  <a:lnTo>
                    <a:pt x="299026" y="250446"/>
                  </a:lnTo>
                  <a:lnTo>
                    <a:pt x="297557" y="241519"/>
                  </a:lnTo>
                  <a:lnTo>
                    <a:pt x="284734" y="232321"/>
                  </a:lnTo>
                  <a:close/>
                </a:path>
                <a:path w="466089" h="636904">
                  <a:moveTo>
                    <a:pt x="251410" y="278785"/>
                  </a:moveTo>
                  <a:lnTo>
                    <a:pt x="242483" y="280253"/>
                  </a:lnTo>
                  <a:lnTo>
                    <a:pt x="233268" y="293100"/>
                  </a:lnTo>
                  <a:lnTo>
                    <a:pt x="234736" y="302026"/>
                  </a:lnTo>
                  <a:lnTo>
                    <a:pt x="247561" y="311226"/>
                  </a:lnTo>
                  <a:lnTo>
                    <a:pt x="256486" y="309756"/>
                  </a:lnTo>
                  <a:lnTo>
                    <a:pt x="265701" y="296910"/>
                  </a:lnTo>
                  <a:lnTo>
                    <a:pt x="264233" y="287983"/>
                  </a:lnTo>
                  <a:lnTo>
                    <a:pt x="251410" y="278785"/>
                  </a:lnTo>
                  <a:close/>
                </a:path>
                <a:path w="466089" h="636904">
                  <a:moveTo>
                    <a:pt x="218085" y="325249"/>
                  </a:moveTo>
                  <a:lnTo>
                    <a:pt x="209160" y="326717"/>
                  </a:lnTo>
                  <a:lnTo>
                    <a:pt x="199943" y="339564"/>
                  </a:lnTo>
                  <a:lnTo>
                    <a:pt x="201413" y="348490"/>
                  </a:lnTo>
                  <a:lnTo>
                    <a:pt x="214236" y="357689"/>
                  </a:lnTo>
                  <a:lnTo>
                    <a:pt x="223163" y="356220"/>
                  </a:lnTo>
                  <a:lnTo>
                    <a:pt x="232378" y="343374"/>
                  </a:lnTo>
                  <a:lnTo>
                    <a:pt x="230908" y="334448"/>
                  </a:lnTo>
                  <a:lnTo>
                    <a:pt x="218085" y="325249"/>
                  </a:lnTo>
                  <a:close/>
                </a:path>
                <a:path w="466089" h="636904">
                  <a:moveTo>
                    <a:pt x="184762" y="371712"/>
                  </a:moveTo>
                  <a:lnTo>
                    <a:pt x="175835" y="373182"/>
                  </a:lnTo>
                  <a:lnTo>
                    <a:pt x="166620" y="386028"/>
                  </a:lnTo>
                  <a:lnTo>
                    <a:pt x="168089" y="394954"/>
                  </a:lnTo>
                  <a:lnTo>
                    <a:pt x="180912" y="404153"/>
                  </a:lnTo>
                  <a:lnTo>
                    <a:pt x="189838" y="402684"/>
                  </a:lnTo>
                  <a:lnTo>
                    <a:pt x="199054" y="389838"/>
                  </a:lnTo>
                  <a:lnTo>
                    <a:pt x="197585" y="380911"/>
                  </a:lnTo>
                  <a:lnTo>
                    <a:pt x="184762" y="371712"/>
                  </a:lnTo>
                  <a:close/>
                </a:path>
                <a:path w="466089" h="636904">
                  <a:moveTo>
                    <a:pt x="151438" y="418176"/>
                  </a:moveTo>
                  <a:lnTo>
                    <a:pt x="142511" y="419646"/>
                  </a:lnTo>
                  <a:lnTo>
                    <a:pt x="133296" y="432492"/>
                  </a:lnTo>
                  <a:lnTo>
                    <a:pt x="134766" y="441418"/>
                  </a:lnTo>
                  <a:lnTo>
                    <a:pt x="147589" y="450617"/>
                  </a:lnTo>
                  <a:lnTo>
                    <a:pt x="156514" y="449148"/>
                  </a:lnTo>
                  <a:lnTo>
                    <a:pt x="165731" y="436302"/>
                  </a:lnTo>
                  <a:lnTo>
                    <a:pt x="164261" y="427375"/>
                  </a:lnTo>
                  <a:lnTo>
                    <a:pt x="151438" y="418176"/>
                  </a:lnTo>
                  <a:close/>
                </a:path>
                <a:path w="466089" h="636904">
                  <a:moveTo>
                    <a:pt x="118113" y="464641"/>
                  </a:moveTo>
                  <a:lnTo>
                    <a:pt x="109188" y="466110"/>
                  </a:lnTo>
                  <a:lnTo>
                    <a:pt x="99973" y="478956"/>
                  </a:lnTo>
                  <a:lnTo>
                    <a:pt x="101441" y="487882"/>
                  </a:lnTo>
                  <a:lnTo>
                    <a:pt x="114264" y="497081"/>
                  </a:lnTo>
                  <a:lnTo>
                    <a:pt x="123191" y="495612"/>
                  </a:lnTo>
                  <a:lnTo>
                    <a:pt x="132406" y="482766"/>
                  </a:lnTo>
                  <a:lnTo>
                    <a:pt x="130938" y="473839"/>
                  </a:lnTo>
                  <a:lnTo>
                    <a:pt x="118113" y="464641"/>
                  </a:lnTo>
                  <a:close/>
                </a:path>
                <a:path w="466089" h="636904">
                  <a:moveTo>
                    <a:pt x="84790" y="511105"/>
                  </a:moveTo>
                  <a:lnTo>
                    <a:pt x="75864" y="512574"/>
                  </a:lnTo>
                  <a:lnTo>
                    <a:pt x="66648" y="525420"/>
                  </a:lnTo>
                  <a:lnTo>
                    <a:pt x="68117" y="534346"/>
                  </a:lnTo>
                  <a:lnTo>
                    <a:pt x="80940" y="543545"/>
                  </a:lnTo>
                  <a:lnTo>
                    <a:pt x="89867" y="542076"/>
                  </a:lnTo>
                  <a:lnTo>
                    <a:pt x="99082" y="529230"/>
                  </a:lnTo>
                  <a:lnTo>
                    <a:pt x="97613" y="520304"/>
                  </a:lnTo>
                  <a:lnTo>
                    <a:pt x="84790" y="511105"/>
                  </a:lnTo>
                  <a:close/>
                </a:path>
                <a:path w="466089" h="636904">
                  <a:moveTo>
                    <a:pt x="51456" y="557567"/>
                  </a:moveTo>
                  <a:lnTo>
                    <a:pt x="42531" y="559042"/>
                  </a:lnTo>
                  <a:lnTo>
                    <a:pt x="33323" y="571894"/>
                  </a:lnTo>
                  <a:lnTo>
                    <a:pt x="34798" y="580820"/>
                  </a:lnTo>
                  <a:lnTo>
                    <a:pt x="47627" y="590011"/>
                  </a:lnTo>
                  <a:lnTo>
                    <a:pt x="56553" y="588536"/>
                  </a:lnTo>
                  <a:lnTo>
                    <a:pt x="65760" y="575684"/>
                  </a:lnTo>
                  <a:lnTo>
                    <a:pt x="64284" y="566758"/>
                  </a:lnTo>
                  <a:lnTo>
                    <a:pt x="51456" y="557567"/>
                  </a:lnTo>
                  <a:close/>
                </a:path>
                <a:path w="466089" h="636904">
                  <a:moveTo>
                    <a:pt x="18131" y="604031"/>
                  </a:moveTo>
                  <a:lnTo>
                    <a:pt x="9207" y="605506"/>
                  </a:lnTo>
                  <a:lnTo>
                    <a:pt x="0" y="618359"/>
                  </a:lnTo>
                  <a:lnTo>
                    <a:pt x="1474" y="627284"/>
                  </a:lnTo>
                  <a:lnTo>
                    <a:pt x="14304" y="636475"/>
                  </a:lnTo>
                  <a:lnTo>
                    <a:pt x="23228" y="635000"/>
                  </a:lnTo>
                  <a:lnTo>
                    <a:pt x="32435" y="622147"/>
                  </a:lnTo>
                  <a:lnTo>
                    <a:pt x="30961" y="613222"/>
                  </a:lnTo>
                  <a:lnTo>
                    <a:pt x="18131" y="604031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2279" y="5858255"/>
              <a:ext cx="356616" cy="3535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45725" y="587545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3" y="268008"/>
                  </a:lnTo>
                  <a:lnTo>
                    <a:pt x="178307" y="261177"/>
                  </a:lnTo>
                  <a:lnTo>
                    <a:pt x="215499" y="242153"/>
                  </a:lnTo>
                  <a:lnTo>
                    <a:pt x="244827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45725" y="587545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7872" y="5099303"/>
              <a:ext cx="359663" cy="3566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591739" y="511777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1739" y="511777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4207" y="5056631"/>
              <a:ext cx="359663" cy="3535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09216" y="507344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09216" y="507344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52132" y="5095754"/>
              <a:ext cx="737235" cy="128905"/>
            </a:xfrm>
            <a:custGeom>
              <a:avLst/>
              <a:gdLst/>
              <a:ahLst/>
              <a:cxnLst/>
              <a:rect l="l" t="t" r="r" b="b"/>
              <a:pathLst>
                <a:path w="737235" h="128904">
                  <a:moveTo>
                    <a:pt x="0" y="0"/>
                  </a:moveTo>
                  <a:lnTo>
                    <a:pt x="737157" y="12830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39254" y="4898086"/>
              <a:ext cx="2281555" cy="1640839"/>
            </a:xfrm>
            <a:custGeom>
              <a:avLst/>
              <a:gdLst/>
              <a:ahLst/>
              <a:cxnLst/>
              <a:rect l="l" t="t" r="r" b="b"/>
              <a:pathLst>
                <a:path w="2281554" h="1640840">
                  <a:moveTo>
                    <a:pt x="0" y="0"/>
                  </a:moveTo>
                  <a:lnTo>
                    <a:pt x="2280964" y="0"/>
                  </a:lnTo>
                  <a:lnTo>
                    <a:pt x="2280964" y="1640368"/>
                  </a:lnTo>
                  <a:lnTo>
                    <a:pt x="0" y="164036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553567" y="4894837"/>
            <a:ext cx="2306955" cy="1666239"/>
            <a:chOff x="4029566" y="4894836"/>
            <a:chExt cx="2306955" cy="1666239"/>
          </a:xfrm>
        </p:grpSpPr>
        <p:sp>
          <p:nvSpPr>
            <p:cNvPr id="27" name="object 27"/>
            <p:cNvSpPr/>
            <p:nvPr/>
          </p:nvSpPr>
          <p:spPr>
            <a:xfrm>
              <a:off x="4305567" y="5335306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99267" y="5223014"/>
              <a:ext cx="1021080" cy="857250"/>
            </a:xfrm>
            <a:custGeom>
              <a:avLst/>
              <a:gdLst/>
              <a:ahLst/>
              <a:cxnLst/>
              <a:rect l="l" t="t" r="r" b="b"/>
              <a:pathLst>
                <a:path w="1021079" h="857250">
                  <a:moveTo>
                    <a:pt x="32600" y="839724"/>
                  </a:moveTo>
                  <a:lnTo>
                    <a:pt x="29616" y="831176"/>
                  </a:lnTo>
                  <a:lnTo>
                    <a:pt x="15392" y="824344"/>
                  </a:lnTo>
                  <a:lnTo>
                    <a:pt x="6858" y="827328"/>
                  </a:lnTo>
                  <a:lnTo>
                    <a:pt x="0" y="841578"/>
                  </a:lnTo>
                  <a:lnTo>
                    <a:pt x="2997" y="850112"/>
                  </a:lnTo>
                  <a:lnTo>
                    <a:pt x="17208" y="856957"/>
                  </a:lnTo>
                  <a:lnTo>
                    <a:pt x="25755" y="853960"/>
                  </a:lnTo>
                  <a:lnTo>
                    <a:pt x="32600" y="839724"/>
                  </a:lnTo>
                  <a:close/>
                </a:path>
                <a:path w="1021079" h="857250">
                  <a:moveTo>
                    <a:pt x="57404" y="788200"/>
                  </a:moveTo>
                  <a:lnTo>
                    <a:pt x="54419" y="779665"/>
                  </a:lnTo>
                  <a:lnTo>
                    <a:pt x="40195" y="772820"/>
                  </a:lnTo>
                  <a:lnTo>
                    <a:pt x="31661" y="775804"/>
                  </a:lnTo>
                  <a:lnTo>
                    <a:pt x="24803" y="790054"/>
                  </a:lnTo>
                  <a:lnTo>
                    <a:pt x="27787" y="798588"/>
                  </a:lnTo>
                  <a:lnTo>
                    <a:pt x="42011" y="805434"/>
                  </a:lnTo>
                  <a:lnTo>
                    <a:pt x="50546" y="802449"/>
                  </a:lnTo>
                  <a:lnTo>
                    <a:pt x="57404" y="788200"/>
                  </a:lnTo>
                  <a:close/>
                </a:path>
                <a:path w="1021079" h="857250">
                  <a:moveTo>
                    <a:pt x="82207" y="736676"/>
                  </a:moveTo>
                  <a:lnTo>
                    <a:pt x="79209" y="728141"/>
                  </a:lnTo>
                  <a:lnTo>
                    <a:pt x="64998" y="721296"/>
                  </a:lnTo>
                  <a:lnTo>
                    <a:pt x="56451" y="724281"/>
                  </a:lnTo>
                  <a:lnTo>
                    <a:pt x="49593" y="738530"/>
                  </a:lnTo>
                  <a:lnTo>
                    <a:pt x="52590" y="747064"/>
                  </a:lnTo>
                  <a:lnTo>
                    <a:pt x="66814" y="753910"/>
                  </a:lnTo>
                  <a:lnTo>
                    <a:pt x="75349" y="750925"/>
                  </a:lnTo>
                  <a:lnTo>
                    <a:pt x="82207" y="736676"/>
                  </a:lnTo>
                  <a:close/>
                </a:path>
                <a:path w="1021079" h="857250">
                  <a:moveTo>
                    <a:pt x="106997" y="685152"/>
                  </a:moveTo>
                  <a:lnTo>
                    <a:pt x="104013" y="676617"/>
                  </a:lnTo>
                  <a:lnTo>
                    <a:pt x="89789" y="669772"/>
                  </a:lnTo>
                  <a:lnTo>
                    <a:pt x="81254" y="672769"/>
                  </a:lnTo>
                  <a:lnTo>
                    <a:pt x="74396" y="687006"/>
                  </a:lnTo>
                  <a:lnTo>
                    <a:pt x="77393" y="695553"/>
                  </a:lnTo>
                  <a:lnTo>
                    <a:pt x="91605" y="702398"/>
                  </a:lnTo>
                  <a:lnTo>
                    <a:pt x="100152" y="699401"/>
                  </a:lnTo>
                  <a:lnTo>
                    <a:pt x="106997" y="685152"/>
                  </a:lnTo>
                  <a:close/>
                </a:path>
                <a:path w="1021079" h="857250">
                  <a:moveTo>
                    <a:pt x="131800" y="633641"/>
                  </a:moveTo>
                  <a:lnTo>
                    <a:pt x="128816" y="625094"/>
                  </a:lnTo>
                  <a:lnTo>
                    <a:pt x="114592" y="618248"/>
                  </a:lnTo>
                  <a:lnTo>
                    <a:pt x="106057" y="621245"/>
                  </a:lnTo>
                  <a:lnTo>
                    <a:pt x="99199" y="635495"/>
                  </a:lnTo>
                  <a:lnTo>
                    <a:pt x="102184" y="644029"/>
                  </a:lnTo>
                  <a:lnTo>
                    <a:pt x="116408" y="650875"/>
                  </a:lnTo>
                  <a:lnTo>
                    <a:pt x="124942" y="647877"/>
                  </a:lnTo>
                  <a:lnTo>
                    <a:pt x="131800" y="633641"/>
                  </a:lnTo>
                  <a:close/>
                </a:path>
                <a:path w="1021079" h="857250">
                  <a:moveTo>
                    <a:pt x="156603" y="582117"/>
                  </a:moveTo>
                  <a:lnTo>
                    <a:pt x="153606" y="573570"/>
                  </a:lnTo>
                  <a:lnTo>
                    <a:pt x="139382" y="566737"/>
                  </a:lnTo>
                  <a:lnTo>
                    <a:pt x="130848" y="569722"/>
                  </a:lnTo>
                  <a:lnTo>
                    <a:pt x="123990" y="583971"/>
                  </a:lnTo>
                  <a:lnTo>
                    <a:pt x="126987" y="592505"/>
                  </a:lnTo>
                  <a:lnTo>
                    <a:pt x="141211" y="599351"/>
                  </a:lnTo>
                  <a:lnTo>
                    <a:pt x="149745" y="596366"/>
                  </a:lnTo>
                  <a:lnTo>
                    <a:pt x="156603" y="582117"/>
                  </a:lnTo>
                  <a:close/>
                </a:path>
                <a:path w="1021079" h="857250">
                  <a:moveTo>
                    <a:pt x="163626" y="800925"/>
                  </a:moveTo>
                  <a:lnTo>
                    <a:pt x="157403" y="794346"/>
                  </a:lnTo>
                  <a:lnTo>
                    <a:pt x="141605" y="793902"/>
                  </a:lnTo>
                  <a:lnTo>
                    <a:pt x="135026" y="800112"/>
                  </a:lnTo>
                  <a:lnTo>
                    <a:pt x="134581" y="815886"/>
                  </a:lnTo>
                  <a:lnTo>
                    <a:pt x="140804" y="822464"/>
                  </a:lnTo>
                  <a:lnTo>
                    <a:pt x="156603" y="822909"/>
                  </a:lnTo>
                  <a:lnTo>
                    <a:pt x="163182" y="816698"/>
                  </a:lnTo>
                  <a:lnTo>
                    <a:pt x="163626" y="800925"/>
                  </a:lnTo>
                  <a:close/>
                </a:path>
                <a:path w="1021079" h="857250">
                  <a:moveTo>
                    <a:pt x="181394" y="530593"/>
                  </a:moveTo>
                  <a:lnTo>
                    <a:pt x="178409" y="522058"/>
                  </a:lnTo>
                  <a:lnTo>
                    <a:pt x="164185" y="515213"/>
                  </a:lnTo>
                  <a:lnTo>
                    <a:pt x="155651" y="518198"/>
                  </a:lnTo>
                  <a:lnTo>
                    <a:pt x="148793" y="532447"/>
                  </a:lnTo>
                  <a:lnTo>
                    <a:pt x="151777" y="540981"/>
                  </a:lnTo>
                  <a:lnTo>
                    <a:pt x="166001" y="547827"/>
                  </a:lnTo>
                  <a:lnTo>
                    <a:pt x="174536" y="544842"/>
                  </a:lnTo>
                  <a:lnTo>
                    <a:pt x="181394" y="530593"/>
                  </a:lnTo>
                  <a:close/>
                </a:path>
                <a:path w="1021079" h="857250">
                  <a:moveTo>
                    <a:pt x="206197" y="479069"/>
                  </a:moveTo>
                  <a:lnTo>
                    <a:pt x="203200" y="470535"/>
                  </a:lnTo>
                  <a:lnTo>
                    <a:pt x="188988" y="463689"/>
                  </a:lnTo>
                  <a:lnTo>
                    <a:pt x="180441" y="466686"/>
                  </a:lnTo>
                  <a:lnTo>
                    <a:pt x="173596" y="480923"/>
                  </a:lnTo>
                  <a:lnTo>
                    <a:pt x="176580" y="489470"/>
                  </a:lnTo>
                  <a:lnTo>
                    <a:pt x="190804" y="496303"/>
                  </a:lnTo>
                  <a:lnTo>
                    <a:pt x="199339" y="493318"/>
                  </a:lnTo>
                  <a:lnTo>
                    <a:pt x="206197" y="479069"/>
                  </a:lnTo>
                  <a:close/>
                </a:path>
                <a:path w="1021079" h="857250">
                  <a:moveTo>
                    <a:pt x="220776" y="802538"/>
                  </a:moveTo>
                  <a:lnTo>
                    <a:pt x="214566" y="795959"/>
                  </a:lnTo>
                  <a:lnTo>
                    <a:pt x="198755" y="795515"/>
                  </a:lnTo>
                  <a:lnTo>
                    <a:pt x="192189" y="801725"/>
                  </a:lnTo>
                  <a:lnTo>
                    <a:pt x="191744" y="817499"/>
                  </a:lnTo>
                  <a:lnTo>
                    <a:pt x="197954" y="824077"/>
                  </a:lnTo>
                  <a:lnTo>
                    <a:pt x="213753" y="824522"/>
                  </a:lnTo>
                  <a:lnTo>
                    <a:pt x="220332" y="818311"/>
                  </a:lnTo>
                  <a:lnTo>
                    <a:pt x="220776" y="802538"/>
                  </a:lnTo>
                  <a:close/>
                </a:path>
                <a:path w="1021079" h="857250">
                  <a:moveTo>
                    <a:pt x="231000" y="427545"/>
                  </a:moveTo>
                  <a:lnTo>
                    <a:pt x="228003" y="419011"/>
                  </a:lnTo>
                  <a:lnTo>
                    <a:pt x="213779" y="412165"/>
                  </a:lnTo>
                  <a:lnTo>
                    <a:pt x="205244" y="415163"/>
                  </a:lnTo>
                  <a:lnTo>
                    <a:pt x="198386" y="429412"/>
                  </a:lnTo>
                  <a:lnTo>
                    <a:pt x="201383" y="437946"/>
                  </a:lnTo>
                  <a:lnTo>
                    <a:pt x="215607" y="444792"/>
                  </a:lnTo>
                  <a:lnTo>
                    <a:pt x="224142" y="441794"/>
                  </a:lnTo>
                  <a:lnTo>
                    <a:pt x="231000" y="427545"/>
                  </a:lnTo>
                  <a:close/>
                </a:path>
                <a:path w="1021079" h="857250">
                  <a:moveTo>
                    <a:pt x="255790" y="376034"/>
                  </a:moveTo>
                  <a:lnTo>
                    <a:pt x="252806" y="367487"/>
                  </a:lnTo>
                  <a:lnTo>
                    <a:pt x="238582" y="360654"/>
                  </a:lnTo>
                  <a:lnTo>
                    <a:pt x="230047" y="363639"/>
                  </a:lnTo>
                  <a:lnTo>
                    <a:pt x="223189" y="377888"/>
                  </a:lnTo>
                  <a:lnTo>
                    <a:pt x="226174" y="386422"/>
                  </a:lnTo>
                  <a:lnTo>
                    <a:pt x="240398" y="393268"/>
                  </a:lnTo>
                  <a:lnTo>
                    <a:pt x="248932" y="390271"/>
                  </a:lnTo>
                  <a:lnTo>
                    <a:pt x="255790" y="376034"/>
                  </a:lnTo>
                  <a:close/>
                </a:path>
                <a:path w="1021079" h="857250">
                  <a:moveTo>
                    <a:pt x="277939" y="804151"/>
                  </a:moveTo>
                  <a:lnTo>
                    <a:pt x="271716" y="797572"/>
                  </a:lnTo>
                  <a:lnTo>
                    <a:pt x="255917" y="797128"/>
                  </a:lnTo>
                  <a:lnTo>
                    <a:pt x="249339" y="803338"/>
                  </a:lnTo>
                  <a:lnTo>
                    <a:pt x="248894" y="819111"/>
                  </a:lnTo>
                  <a:lnTo>
                    <a:pt x="255104" y="825690"/>
                  </a:lnTo>
                  <a:lnTo>
                    <a:pt x="270916" y="826135"/>
                  </a:lnTo>
                  <a:lnTo>
                    <a:pt x="277495" y="819924"/>
                  </a:lnTo>
                  <a:lnTo>
                    <a:pt x="277939" y="804151"/>
                  </a:lnTo>
                  <a:close/>
                </a:path>
                <a:path w="1021079" h="857250">
                  <a:moveTo>
                    <a:pt x="280593" y="324510"/>
                  </a:moveTo>
                  <a:lnTo>
                    <a:pt x="277596" y="315976"/>
                  </a:lnTo>
                  <a:lnTo>
                    <a:pt x="263385" y="309130"/>
                  </a:lnTo>
                  <a:lnTo>
                    <a:pt x="254838" y="312115"/>
                  </a:lnTo>
                  <a:lnTo>
                    <a:pt x="247992" y="326364"/>
                  </a:lnTo>
                  <a:lnTo>
                    <a:pt x="250977" y="334899"/>
                  </a:lnTo>
                  <a:lnTo>
                    <a:pt x="265201" y="341744"/>
                  </a:lnTo>
                  <a:lnTo>
                    <a:pt x="273735" y="338759"/>
                  </a:lnTo>
                  <a:lnTo>
                    <a:pt x="280593" y="324510"/>
                  </a:lnTo>
                  <a:close/>
                </a:path>
                <a:path w="1021079" h="857250">
                  <a:moveTo>
                    <a:pt x="305396" y="272999"/>
                  </a:moveTo>
                  <a:lnTo>
                    <a:pt x="302399" y="264452"/>
                  </a:lnTo>
                  <a:lnTo>
                    <a:pt x="288188" y="257606"/>
                  </a:lnTo>
                  <a:lnTo>
                    <a:pt x="279641" y="260591"/>
                  </a:lnTo>
                  <a:lnTo>
                    <a:pt x="272783" y="274840"/>
                  </a:lnTo>
                  <a:lnTo>
                    <a:pt x="275767" y="283375"/>
                  </a:lnTo>
                  <a:lnTo>
                    <a:pt x="289991" y="290220"/>
                  </a:lnTo>
                  <a:lnTo>
                    <a:pt x="298526" y="287235"/>
                  </a:lnTo>
                  <a:lnTo>
                    <a:pt x="305396" y="272999"/>
                  </a:lnTo>
                  <a:close/>
                </a:path>
                <a:path w="1021079" h="857250">
                  <a:moveTo>
                    <a:pt x="330187" y="221475"/>
                  </a:moveTo>
                  <a:lnTo>
                    <a:pt x="327202" y="212928"/>
                  </a:lnTo>
                  <a:lnTo>
                    <a:pt x="312991" y="206082"/>
                  </a:lnTo>
                  <a:lnTo>
                    <a:pt x="304444" y="209067"/>
                  </a:lnTo>
                  <a:lnTo>
                    <a:pt x="297586" y="223316"/>
                  </a:lnTo>
                  <a:lnTo>
                    <a:pt x="300570" y="231851"/>
                  </a:lnTo>
                  <a:lnTo>
                    <a:pt x="314782" y="238709"/>
                  </a:lnTo>
                  <a:lnTo>
                    <a:pt x="323329" y="235712"/>
                  </a:lnTo>
                  <a:lnTo>
                    <a:pt x="330187" y="221475"/>
                  </a:lnTo>
                  <a:close/>
                </a:path>
                <a:path w="1021079" h="857250">
                  <a:moveTo>
                    <a:pt x="335089" y="805764"/>
                  </a:moveTo>
                  <a:lnTo>
                    <a:pt x="328879" y="799185"/>
                  </a:lnTo>
                  <a:lnTo>
                    <a:pt x="313067" y="798741"/>
                  </a:lnTo>
                  <a:lnTo>
                    <a:pt x="306501" y="804951"/>
                  </a:lnTo>
                  <a:lnTo>
                    <a:pt x="306057" y="820724"/>
                  </a:lnTo>
                  <a:lnTo>
                    <a:pt x="312267" y="827303"/>
                  </a:lnTo>
                  <a:lnTo>
                    <a:pt x="328066" y="827747"/>
                  </a:lnTo>
                  <a:lnTo>
                    <a:pt x="334645" y="821537"/>
                  </a:lnTo>
                  <a:lnTo>
                    <a:pt x="335089" y="805764"/>
                  </a:lnTo>
                  <a:close/>
                </a:path>
                <a:path w="1021079" h="857250">
                  <a:moveTo>
                    <a:pt x="354990" y="169951"/>
                  </a:moveTo>
                  <a:lnTo>
                    <a:pt x="352005" y="161417"/>
                  </a:lnTo>
                  <a:lnTo>
                    <a:pt x="337781" y="154559"/>
                  </a:lnTo>
                  <a:lnTo>
                    <a:pt x="329247" y="157543"/>
                  </a:lnTo>
                  <a:lnTo>
                    <a:pt x="322376" y="171792"/>
                  </a:lnTo>
                  <a:lnTo>
                    <a:pt x="325374" y="180327"/>
                  </a:lnTo>
                  <a:lnTo>
                    <a:pt x="339585" y="187185"/>
                  </a:lnTo>
                  <a:lnTo>
                    <a:pt x="348119" y="184200"/>
                  </a:lnTo>
                  <a:lnTo>
                    <a:pt x="354990" y="169951"/>
                  </a:lnTo>
                  <a:close/>
                </a:path>
                <a:path w="1021079" h="857250">
                  <a:moveTo>
                    <a:pt x="379780" y="118427"/>
                  </a:moveTo>
                  <a:lnTo>
                    <a:pt x="376796" y="109893"/>
                  </a:lnTo>
                  <a:lnTo>
                    <a:pt x="362585" y="103047"/>
                  </a:lnTo>
                  <a:lnTo>
                    <a:pt x="354037" y="106032"/>
                  </a:lnTo>
                  <a:lnTo>
                    <a:pt x="347179" y="120269"/>
                  </a:lnTo>
                  <a:lnTo>
                    <a:pt x="350164" y="128816"/>
                  </a:lnTo>
                  <a:lnTo>
                    <a:pt x="364388" y="135661"/>
                  </a:lnTo>
                  <a:lnTo>
                    <a:pt x="372922" y="132676"/>
                  </a:lnTo>
                  <a:lnTo>
                    <a:pt x="379780" y="118427"/>
                  </a:lnTo>
                  <a:close/>
                </a:path>
                <a:path w="1021079" h="857250">
                  <a:moveTo>
                    <a:pt x="392252" y="807377"/>
                  </a:moveTo>
                  <a:lnTo>
                    <a:pt x="386029" y="800798"/>
                  </a:lnTo>
                  <a:lnTo>
                    <a:pt x="370230" y="800354"/>
                  </a:lnTo>
                  <a:lnTo>
                    <a:pt x="363651" y="806564"/>
                  </a:lnTo>
                  <a:lnTo>
                    <a:pt x="363207" y="822337"/>
                  </a:lnTo>
                  <a:lnTo>
                    <a:pt x="369417" y="828916"/>
                  </a:lnTo>
                  <a:lnTo>
                    <a:pt x="385229" y="829360"/>
                  </a:lnTo>
                  <a:lnTo>
                    <a:pt x="391795" y="823150"/>
                  </a:lnTo>
                  <a:lnTo>
                    <a:pt x="392252" y="807377"/>
                  </a:lnTo>
                  <a:close/>
                </a:path>
                <a:path w="1021079" h="857250">
                  <a:moveTo>
                    <a:pt x="404583" y="66916"/>
                  </a:moveTo>
                  <a:lnTo>
                    <a:pt x="401599" y="58369"/>
                  </a:lnTo>
                  <a:lnTo>
                    <a:pt x="387375" y="51523"/>
                  </a:lnTo>
                  <a:lnTo>
                    <a:pt x="378841" y="54508"/>
                  </a:lnTo>
                  <a:lnTo>
                    <a:pt x="371983" y="68745"/>
                  </a:lnTo>
                  <a:lnTo>
                    <a:pt x="374967" y="77292"/>
                  </a:lnTo>
                  <a:lnTo>
                    <a:pt x="389178" y="84137"/>
                  </a:lnTo>
                  <a:lnTo>
                    <a:pt x="397725" y="81153"/>
                  </a:lnTo>
                  <a:lnTo>
                    <a:pt x="404583" y="66916"/>
                  </a:lnTo>
                  <a:close/>
                </a:path>
                <a:path w="1021079" h="857250">
                  <a:moveTo>
                    <a:pt x="429387" y="15392"/>
                  </a:moveTo>
                  <a:lnTo>
                    <a:pt x="426402" y="6845"/>
                  </a:lnTo>
                  <a:lnTo>
                    <a:pt x="412178" y="0"/>
                  </a:lnTo>
                  <a:lnTo>
                    <a:pt x="403644" y="2984"/>
                  </a:lnTo>
                  <a:lnTo>
                    <a:pt x="396773" y="17233"/>
                  </a:lnTo>
                  <a:lnTo>
                    <a:pt x="399757" y="25768"/>
                  </a:lnTo>
                  <a:lnTo>
                    <a:pt x="413981" y="32613"/>
                  </a:lnTo>
                  <a:lnTo>
                    <a:pt x="422516" y="29629"/>
                  </a:lnTo>
                  <a:lnTo>
                    <a:pt x="429387" y="15392"/>
                  </a:lnTo>
                  <a:close/>
                </a:path>
                <a:path w="1021079" h="857250">
                  <a:moveTo>
                    <a:pt x="449402" y="808990"/>
                  </a:moveTo>
                  <a:lnTo>
                    <a:pt x="443191" y="802411"/>
                  </a:lnTo>
                  <a:lnTo>
                    <a:pt x="427380" y="801966"/>
                  </a:lnTo>
                  <a:lnTo>
                    <a:pt x="420814" y="808177"/>
                  </a:lnTo>
                  <a:lnTo>
                    <a:pt x="420370" y="823950"/>
                  </a:lnTo>
                  <a:lnTo>
                    <a:pt x="426580" y="830529"/>
                  </a:lnTo>
                  <a:lnTo>
                    <a:pt x="442379" y="830973"/>
                  </a:lnTo>
                  <a:lnTo>
                    <a:pt x="448957" y="824763"/>
                  </a:lnTo>
                  <a:lnTo>
                    <a:pt x="449402" y="808990"/>
                  </a:lnTo>
                  <a:close/>
                </a:path>
                <a:path w="1021079" h="857250">
                  <a:moveTo>
                    <a:pt x="506552" y="810602"/>
                  </a:moveTo>
                  <a:lnTo>
                    <a:pt x="500341" y="804024"/>
                  </a:lnTo>
                  <a:lnTo>
                    <a:pt x="484543" y="803579"/>
                  </a:lnTo>
                  <a:lnTo>
                    <a:pt x="477964" y="809790"/>
                  </a:lnTo>
                  <a:lnTo>
                    <a:pt x="477520" y="825563"/>
                  </a:lnTo>
                  <a:lnTo>
                    <a:pt x="483730" y="832142"/>
                  </a:lnTo>
                  <a:lnTo>
                    <a:pt x="499541" y="832586"/>
                  </a:lnTo>
                  <a:lnTo>
                    <a:pt x="506107" y="826376"/>
                  </a:lnTo>
                  <a:lnTo>
                    <a:pt x="506552" y="810602"/>
                  </a:lnTo>
                  <a:close/>
                </a:path>
                <a:path w="1021079" h="857250">
                  <a:moveTo>
                    <a:pt x="563714" y="812215"/>
                  </a:moveTo>
                  <a:lnTo>
                    <a:pt x="557504" y="805637"/>
                  </a:lnTo>
                  <a:lnTo>
                    <a:pt x="541693" y="805192"/>
                  </a:lnTo>
                  <a:lnTo>
                    <a:pt x="535127" y="811403"/>
                  </a:lnTo>
                  <a:lnTo>
                    <a:pt x="534670" y="827176"/>
                  </a:lnTo>
                  <a:lnTo>
                    <a:pt x="540893" y="833755"/>
                  </a:lnTo>
                  <a:lnTo>
                    <a:pt x="556691" y="834199"/>
                  </a:lnTo>
                  <a:lnTo>
                    <a:pt x="563270" y="827989"/>
                  </a:lnTo>
                  <a:lnTo>
                    <a:pt x="563714" y="812215"/>
                  </a:lnTo>
                  <a:close/>
                </a:path>
                <a:path w="1021079" h="857250">
                  <a:moveTo>
                    <a:pt x="620864" y="813828"/>
                  </a:moveTo>
                  <a:lnTo>
                    <a:pt x="614654" y="807250"/>
                  </a:lnTo>
                  <a:lnTo>
                    <a:pt x="598855" y="806805"/>
                  </a:lnTo>
                  <a:lnTo>
                    <a:pt x="592277" y="813015"/>
                  </a:lnTo>
                  <a:lnTo>
                    <a:pt x="591832" y="828789"/>
                  </a:lnTo>
                  <a:lnTo>
                    <a:pt x="598043" y="835367"/>
                  </a:lnTo>
                  <a:lnTo>
                    <a:pt x="613854" y="835812"/>
                  </a:lnTo>
                  <a:lnTo>
                    <a:pt x="620420" y="829602"/>
                  </a:lnTo>
                  <a:lnTo>
                    <a:pt x="620864" y="813828"/>
                  </a:lnTo>
                  <a:close/>
                </a:path>
                <a:path w="1021079" h="857250">
                  <a:moveTo>
                    <a:pt x="678027" y="815441"/>
                  </a:moveTo>
                  <a:lnTo>
                    <a:pt x="671817" y="808863"/>
                  </a:lnTo>
                  <a:lnTo>
                    <a:pt x="656005" y="808418"/>
                  </a:lnTo>
                  <a:lnTo>
                    <a:pt x="649427" y="814628"/>
                  </a:lnTo>
                  <a:lnTo>
                    <a:pt x="648982" y="830402"/>
                  </a:lnTo>
                  <a:lnTo>
                    <a:pt x="655205" y="836980"/>
                  </a:lnTo>
                  <a:lnTo>
                    <a:pt x="671004" y="837425"/>
                  </a:lnTo>
                  <a:lnTo>
                    <a:pt x="677583" y="831215"/>
                  </a:lnTo>
                  <a:lnTo>
                    <a:pt x="678027" y="815441"/>
                  </a:lnTo>
                  <a:close/>
                </a:path>
                <a:path w="1021079" h="857250">
                  <a:moveTo>
                    <a:pt x="735177" y="817054"/>
                  </a:moveTo>
                  <a:lnTo>
                    <a:pt x="728967" y="810475"/>
                  </a:lnTo>
                  <a:lnTo>
                    <a:pt x="713168" y="810031"/>
                  </a:lnTo>
                  <a:lnTo>
                    <a:pt x="706589" y="816241"/>
                  </a:lnTo>
                  <a:lnTo>
                    <a:pt x="706145" y="832015"/>
                  </a:lnTo>
                  <a:lnTo>
                    <a:pt x="712355" y="838593"/>
                  </a:lnTo>
                  <a:lnTo>
                    <a:pt x="728154" y="839038"/>
                  </a:lnTo>
                  <a:lnTo>
                    <a:pt x="734733" y="832827"/>
                  </a:lnTo>
                  <a:lnTo>
                    <a:pt x="735177" y="817054"/>
                  </a:lnTo>
                  <a:close/>
                </a:path>
                <a:path w="1021079" h="857250">
                  <a:moveTo>
                    <a:pt x="792340" y="818667"/>
                  </a:moveTo>
                  <a:lnTo>
                    <a:pt x="786117" y="812088"/>
                  </a:lnTo>
                  <a:lnTo>
                    <a:pt x="770318" y="811644"/>
                  </a:lnTo>
                  <a:lnTo>
                    <a:pt x="763739" y="817854"/>
                  </a:lnTo>
                  <a:lnTo>
                    <a:pt x="763295" y="833628"/>
                  </a:lnTo>
                  <a:lnTo>
                    <a:pt x="769518" y="840206"/>
                  </a:lnTo>
                  <a:lnTo>
                    <a:pt x="785317" y="840651"/>
                  </a:lnTo>
                  <a:lnTo>
                    <a:pt x="791895" y="834440"/>
                  </a:lnTo>
                  <a:lnTo>
                    <a:pt x="792340" y="818667"/>
                  </a:lnTo>
                  <a:close/>
                </a:path>
                <a:path w="1021079" h="857250">
                  <a:moveTo>
                    <a:pt x="849490" y="820280"/>
                  </a:moveTo>
                  <a:lnTo>
                    <a:pt x="843280" y="813701"/>
                  </a:lnTo>
                  <a:lnTo>
                    <a:pt x="827481" y="813257"/>
                  </a:lnTo>
                  <a:lnTo>
                    <a:pt x="820902" y="819467"/>
                  </a:lnTo>
                  <a:lnTo>
                    <a:pt x="820458" y="835240"/>
                  </a:lnTo>
                  <a:lnTo>
                    <a:pt x="826668" y="841819"/>
                  </a:lnTo>
                  <a:lnTo>
                    <a:pt x="842467" y="842264"/>
                  </a:lnTo>
                  <a:lnTo>
                    <a:pt x="849045" y="836053"/>
                  </a:lnTo>
                  <a:lnTo>
                    <a:pt x="849490" y="820280"/>
                  </a:lnTo>
                  <a:close/>
                </a:path>
                <a:path w="1021079" h="857250">
                  <a:moveTo>
                    <a:pt x="906653" y="821893"/>
                  </a:moveTo>
                  <a:lnTo>
                    <a:pt x="900430" y="815314"/>
                  </a:lnTo>
                  <a:lnTo>
                    <a:pt x="884631" y="814870"/>
                  </a:lnTo>
                  <a:lnTo>
                    <a:pt x="878052" y="821080"/>
                  </a:lnTo>
                  <a:lnTo>
                    <a:pt x="877608" y="836853"/>
                  </a:lnTo>
                  <a:lnTo>
                    <a:pt x="883818" y="843432"/>
                  </a:lnTo>
                  <a:lnTo>
                    <a:pt x="899629" y="843876"/>
                  </a:lnTo>
                  <a:lnTo>
                    <a:pt x="906208" y="837666"/>
                  </a:lnTo>
                  <a:lnTo>
                    <a:pt x="906653" y="821893"/>
                  </a:lnTo>
                  <a:close/>
                </a:path>
                <a:path w="1021079" h="857250">
                  <a:moveTo>
                    <a:pt x="963803" y="823506"/>
                  </a:moveTo>
                  <a:lnTo>
                    <a:pt x="957592" y="816927"/>
                  </a:lnTo>
                  <a:lnTo>
                    <a:pt x="941781" y="816483"/>
                  </a:lnTo>
                  <a:lnTo>
                    <a:pt x="935215" y="822693"/>
                  </a:lnTo>
                  <a:lnTo>
                    <a:pt x="934770" y="838466"/>
                  </a:lnTo>
                  <a:lnTo>
                    <a:pt x="940981" y="845045"/>
                  </a:lnTo>
                  <a:lnTo>
                    <a:pt x="956779" y="845489"/>
                  </a:lnTo>
                  <a:lnTo>
                    <a:pt x="963358" y="839279"/>
                  </a:lnTo>
                  <a:lnTo>
                    <a:pt x="963803" y="823506"/>
                  </a:lnTo>
                  <a:close/>
                </a:path>
                <a:path w="1021079" h="857250">
                  <a:moveTo>
                    <a:pt x="1020965" y="825119"/>
                  </a:moveTo>
                  <a:lnTo>
                    <a:pt x="1014742" y="818540"/>
                  </a:lnTo>
                  <a:lnTo>
                    <a:pt x="998943" y="818095"/>
                  </a:lnTo>
                  <a:lnTo>
                    <a:pt x="992365" y="824306"/>
                  </a:lnTo>
                  <a:lnTo>
                    <a:pt x="991920" y="840079"/>
                  </a:lnTo>
                  <a:lnTo>
                    <a:pt x="998131" y="846658"/>
                  </a:lnTo>
                  <a:lnTo>
                    <a:pt x="1013942" y="847102"/>
                  </a:lnTo>
                  <a:lnTo>
                    <a:pt x="1020508" y="840892"/>
                  </a:lnTo>
                  <a:lnTo>
                    <a:pt x="1020965" y="825119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70555" y="5297928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28985" y="5132692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3855" y="4946903"/>
              <a:ext cx="359663" cy="35661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88452" y="496529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88452" y="496529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8743" y="5888735"/>
              <a:ext cx="356615" cy="35661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70961" y="590836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70961" y="590836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6295" y="5888735"/>
              <a:ext cx="359663" cy="35661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461118" y="590836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7"/>
                  </a:lnTo>
                  <a:lnTo>
                    <a:pt x="135483" y="268008"/>
                  </a:lnTo>
                  <a:lnTo>
                    <a:pt x="178307" y="261177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61118" y="590836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4935" y="5132831"/>
              <a:ext cx="356615" cy="35356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007131" y="515068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07131" y="515068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1271" y="5087111"/>
              <a:ext cx="356615" cy="3566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124609" y="510635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24609" y="510635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42266" y="4907536"/>
              <a:ext cx="2281555" cy="1640839"/>
            </a:xfrm>
            <a:custGeom>
              <a:avLst/>
              <a:gdLst/>
              <a:ahLst/>
              <a:cxnLst/>
              <a:rect l="l" t="t" r="r" b="b"/>
              <a:pathLst>
                <a:path w="2281554" h="1640840">
                  <a:moveTo>
                    <a:pt x="0" y="0"/>
                  </a:moveTo>
                  <a:lnTo>
                    <a:pt x="2280964" y="0"/>
                  </a:lnTo>
                  <a:lnTo>
                    <a:pt x="2280964" y="1640368"/>
                  </a:lnTo>
                  <a:lnTo>
                    <a:pt x="0" y="164036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7956577" y="4904287"/>
            <a:ext cx="2318385" cy="1666239"/>
            <a:chOff x="6432576" y="4904286"/>
            <a:chExt cx="2318385" cy="1666239"/>
          </a:xfrm>
        </p:grpSpPr>
        <p:sp>
          <p:nvSpPr>
            <p:cNvPr id="48" name="object 48"/>
            <p:cNvSpPr/>
            <p:nvPr/>
          </p:nvSpPr>
          <p:spPr>
            <a:xfrm>
              <a:off x="6728943" y="5381383"/>
              <a:ext cx="1318895" cy="721995"/>
            </a:xfrm>
            <a:custGeom>
              <a:avLst/>
              <a:gdLst/>
              <a:ahLst/>
              <a:cxnLst/>
              <a:rect l="l" t="t" r="r" b="b"/>
              <a:pathLst>
                <a:path w="1318895" h="721995">
                  <a:moveTo>
                    <a:pt x="32435" y="18110"/>
                  </a:moveTo>
                  <a:lnTo>
                    <a:pt x="26428" y="3479"/>
                  </a:lnTo>
                  <a:lnTo>
                    <a:pt x="18072" y="0"/>
                  </a:lnTo>
                  <a:lnTo>
                    <a:pt x="3479" y="6007"/>
                  </a:lnTo>
                  <a:lnTo>
                    <a:pt x="0" y="14351"/>
                  </a:lnTo>
                  <a:lnTo>
                    <a:pt x="6007" y="28981"/>
                  </a:lnTo>
                  <a:lnTo>
                    <a:pt x="14363" y="32461"/>
                  </a:lnTo>
                  <a:lnTo>
                    <a:pt x="28956" y="26454"/>
                  </a:lnTo>
                  <a:lnTo>
                    <a:pt x="32435" y="18110"/>
                  </a:lnTo>
                  <a:close/>
                </a:path>
                <a:path w="1318895" h="721995">
                  <a:moveTo>
                    <a:pt x="54203" y="70980"/>
                  </a:moveTo>
                  <a:lnTo>
                    <a:pt x="48196" y="56349"/>
                  </a:lnTo>
                  <a:lnTo>
                    <a:pt x="39839" y="52870"/>
                  </a:lnTo>
                  <a:lnTo>
                    <a:pt x="25247" y="58877"/>
                  </a:lnTo>
                  <a:lnTo>
                    <a:pt x="21767" y="67221"/>
                  </a:lnTo>
                  <a:lnTo>
                    <a:pt x="27774" y="81851"/>
                  </a:lnTo>
                  <a:lnTo>
                    <a:pt x="36131" y="85331"/>
                  </a:lnTo>
                  <a:lnTo>
                    <a:pt x="50723" y="79324"/>
                  </a:lnTo>
                  <a:lnTo>
                    <a:pt x="54203" y="70980"/>
                  </a:lnTo>
                  <a:close/>
                </a:path>
                <a:path w="1318895" h="721995">
                  <a:moveTo>
                    <a:pt x="75971" y="123850"/>
                  </a:moveTo>
                  <a:lnTo>
                    <a:pt x="69964" y="109232"/>
                  </a:lnTo>
                  <a:lnTo>
                    <a:pt x="61607" y="105740"/>
                  </a:lnTo>
                  <a:lnTo>
                    <a:pt x="47015" y="111747"/>
                  </a:lnTo>
                  <a:lnTo>
                    <a:pt x="43535" y="120103"/>
                  </a:lnTo>
                  <a:lnTo>
                    <a:pt x="49542" y="134721"/>
                  </a:lnTo>
                  <a:lnTo>
                    <a:pt x="57899" y="138201"/>
                  </a:lnTo>
                  <a:lnTo>
                    <a:pt x="72491" y="132194"/>
                  </a:lnTo>
                  <a:lnTo>
                    <a:pt x="75971" y="123850"/>
                  </a:lnTo>
                  <a:close/>
                </a:path>
                <a:path w="1318895" h="721995">
                  <a:moveTo>
                    <a:pt x="97739" y="176720"/>
                  </a:moveTo>
                  <a:lnTo>
                    <a:pt x="91732" y="162102"/>
                  </a:lnTo>
                  <a:lnTo>
                    <a:pt x="83375" y="158623"/>
                  </a:lnTo>
                  <a:lnTo>
                    <a:pt x="68783" y="164617"/>
                  </a:lnTo>
                  <a:lnTo>
                    <a:pt x="65303" y="172974"/>
                  </a:lnTo>
                  <a:lnTo>
                    <a:pt x="71323" y="187591"/>
                  </a:lnTo>
                  <a:lnTo>
                    <a:pt x="79667" y="191071"/>
                  </a:lnTo>
                  <a:lnTo>
                    <a:pt x="94259" y="185077"/>
                  </a:lnTo>
                  <a:lnTo>
                    <a:pt x="97739" y="176720"/>
                  </a:lnTo>
                  <a:close/>
                </a:path>
                <a:path w="1318895" h="721995">
                  <a:moveTo>
                    <a:pt x="119507" y="229590"/>
                  </a:moveTo>
                  <a:lnTo>
                    <a:pt x="113499" y="214972"/>
                  </a:lnTo>
                  <a:lnTo>
                    <a:pt x="105143" y="211493"/>
                  </a:lnTo>
                  <a:lnTo>
                    <a:pt x="90551" y="217500"/>
                  </a:lnTo>
                  <a:lnTo>
                    <a:pt x="87071" y="225844"/>
                  </a:lnTo>
                  <a:lnTo>
                    <a:pt x="93091" y="240461"/>
                  </a:lnTo>
                  <a:lnTo>
                    <a:pt x="101434" y="243954"/>
                  </a:lnTo>
                  <a:lnTo>
                    <a:pt x="116027" y="237947"/>
                  </a:lnTo>
                  <a:lnTo>
                    <a:pt x="119507" y="229590"/>
                  </a:lnTo>
                  <a:close/>
                </a:path>
                <a:path w="1318895" h="721995">
                  <a:moveTo>
                    <a:pt x="141274" y="282473"/>
                  </a:moveTo>
                  <a:lnTo>
                    <a:pt x="135267" y="267843"/>
                  </a:lnTo>
                  <a:lnTo>
                    <a:pt x="126911" y="264363"/>
                  </a:lnTo>
                  <a:lnTo>
                    <a:pt x="112318" y="270370"/>
                  </a:lnTo>
                  <a:lnTo>
                    <a:pt x="108839" y="278714"/>
                  </a:lnTo>
                  <a:lnTo>
                    <a:pt x="114858" y="293344"/>
                  </a:lnTo>
                  <a:lnTo>
                    <a:pt x="123202" y="296824"/>
                  </a:lnTo>
                  <a:lnTo>
                    <a:pt x="137795" y="290817"/>
                  </a:lnTo>
                  <a:lnTo>
                    <a:pt x="141274" y="282473"/>
                  </a:lnTo>
                  <a:close/>
                </a:path>
                <a:path w="1318895" h="721995">
                  <a:moveTo>
                    <a:pt x="163055" y="335343"/>
                  </a:moveTo>
                  <a:lnTo>
                    <a:pt x="157035" y="320725"/>
                  </a:lnTo>
                  <a:lnTo>
                    <a:pt x="148691" y="317233"/>
                  </a:lnTo>
                  <a:lnTo>
                    <a:pt x="134086" y="323240"/>
                  </a:lnTo>
                  <a:lnTo>
                    <a:pt x="130606" y="331584"/>
                  </a:lnTo>
                  <a:lnTo>
                    <a:pt x="136626" y="346214"/>
                  </a:lnTo>
                  <a:lnTo>
                    <a:pt x="144970" y="349694"/>
                  </a:lnTo>
                  <a:lnTo>
                    <a:pt x="159562" y="343687"/>
                  </a:lnTo>
                  <a:lnTo>
                    <a:pt x="163055" y="335343"/>
                  </a:lnTo>
                  <a:close/>
                </a:path>
                <a:path w="1318895" h="721995">
                  <a:moveTo>
                    <a:pt x="184823" y="388213"/>
                  </a:moveTo>
                  <a:lnTo>
                    <a:pt x="178803" y="373595"/>
                  </a:lnTo>
                  <a:lnTo>
                    <a:pt x="170459" y="370116"/>
                  </a:lnTo>
                  <a:lnTo>
                    <a:pt x="155854" y="376110"/>
                  </a:lnTo>
                  <a:lnTo>
                    <a:pt x="152374" y="384467"/>
                  </a:lnTo>
                  <a:lnTo>
                    <a:pt x="158394" y="399084"/>
                  </a:lnTo>
                  <a:lnTo>
                    <a:pt x="166738" y="402564"/>
                  </a:lnTo>
                  <a:lnTo>
                    <a:pt x="181330" y="396557"/>
                  </a:lnTo>
                  <a:lnTo>
                    <a:pt x="184823" y="388213"/>
                  </a:lnTo>
                  <a:close/>
                </a:path>
                <a:path w="1318895" h="721995">
                  <a:moveTo>
                    <a:pt x="206590" y="441083"/>
                  </a:moveTo>
                  <a:lnTo>
                    <a:pt x="200571" y="426466"/>
                  </a:lnTo>
                  <a:lnTo>
                    <a:pt x="192214" y="422986"/>
                  </a:lnTo>
                  <a:lnTo>
                    <a:pt x="177622" y="428993"/>
                  </a:lnTo>
                  <a:lnTo>
                    <a:pt x="174142" y="437337"/>
                  </a:lnTo>
                  <a:lnTo>
                    <a:pt x="180162" y="451954"/>
                  </a:lnTo>
                  <a:lnTo>
                    <a:pt x="188518" y="455434"/>
                  </a:lnTo>
                  <a:lnTo>
                    <a:pt x="203111" y="449427"/>
                  </a:lnTo>
                  <a:lnTo>
                    <a:pt x="206590" y="441083"/>
                  </a:lnTo>
                  <a:close/>
                </a:path>
                <a:path w="1318895" h="721995">
                  <a:moveTo>
                    <a:pt x="228358" y="493953"/>
                  </a:moveTo>
                  <a:lnTo>
                    <a:pt x="222338" y="479336"/>
                  </a:lnTo>
                  <a:lnTo>
                    <a:pt x="213982" y="475856"/>
                  </a:lnTo>
                  <a:lnTo>
                    <a:pt x="199390" y="481863"/>
                  </a:lnTo>
                  <a:lnTo>
                    <a:pt x="195910" y="490220"/>
                  </a:lnTo>
                  <a:lnTo>
                    <a:pt x="201930" y="504837"/>
                  </a:lnTo>
                  <a:lnTo>
                    <a:pt x="210286" y="508317"/>
                  </a:lnTo>
                  <a:lnTo>
                    <a:pt x="224878" y="502310"/>
                  </a:lnTo>
                  <a:lnTo>
                    <a:pt x="228358" y="493953"/>
                  </a:lnTo>
                  <a:close/>
                </a:path>
                <a:path w="1318895" h="721995">
                  <a:moveTo>
                    <a:pt x="250126" y="546823"/>
                  </a:moveTo>
                  <a:lnTo>
                    <a:pt x="244106" y="532206"/>
                  </a:lnTo>
                  <a:lnTo>
                    <a:pt x="235750" y="528726"/>
                  </a:lnTo>
                  <a:lnTo>
                    <a:pt x="221157" y="534733"/>
                  </a:lnTo>
                  <a:lnTo>
                    <a:pt x="217678" y="543090"/>
                  </a:lnTo>
                  <a:lnTo>
                    <a:pt x="223697" y="557707"/>
                  </a:lnTo>
                  <a:lnTo>
                    <a:pt x="232054" y="561187"/>
                  </a:lnTo>
                  <a:lnTo>
                    <a:pt x="246646" y="555180"/>
                  </a:lnTo>
                  <a:lnTo>
                    <a:pt x="250126" y="546823"/>
                  </a:lnTo>
                  <a:close/>
                </a:path>
                <a:path w="1318895" h="721995">
                  <a:moveTo>
                    <a:pt x="271894" y="599694"/>
                  </a:moveTo>
                  <a:lnTo>
                    <a:pt x="265874" y="585076"/>
                  </a:lnTo>
                  <a:lnTo>
                    <a:pt x="257517" y="581596"/>
                  </a:lnTo>
                  <a:lnTo>
                    <a:pt x="242925" y="587603"/>
                  </a:lnTo>
                  <a:lnTo>
                    <a:pt x="239445" y="595960"/>
                  </a:lnTo>
                  <a:lnTo>
                    <a:pt x="245465" y="610577"/>
                  </a:lnTo>
                  <a:lnTo>
                    <a:pt x="253822" y="614057"/>
                  </a:lnTo>
                  <a:lnTo>
                    <a:pt x="268414" y="608050"/>
                  </a:lnTo>
                  <a:lnTo>
                    <a:pt x="271894" y="599694"/>
                  </a:lnTo>
                  <a:close/>
                </a:path>
                <a:path w="1318895" h="721995">
                  <a:moveTo>
                    <a:pt x="293662" y="652576"/>
                  </a:moveTo>
                  <a:lnTo>
                    <a:pt x="287642" y="637959"/>
                  </a:lnTo>
                  <a:lnTo>
                    <a:pt x="279298" y="634479"/>
                  </a:lnTo>
                  <a:lnTo>
                    <a:pt x="264693" y="640486"/>
                  </a:lnTo>
                  <a:lnTo>
                    <a:pt x="261213" y="648830"/>
                  </a:lnTo>
                  <a:lnTo>
                    <a:pt x="267233" y="663448"/>
                  </a:lnTo>
                  <a:lnTo>
                    <a:pt x="275590" y="666927"/>
                  </a:lnTo>
                  <a:lnTo>
                    <a:pt x="290182" y="660920"/>
                  </a:lnTo>
                  <a:lnTo>
                    <a:pt x="293662" y="652576"/>
                  </a:lnTo>
                  <a:close/>
                </a:path>
                <a:path w="1318895" h="721995">
                  <a:moveTo>
                    <a:pt x="461441" y="675462"/>
                  </a:moveTo>
                  <a:lnTo>
                    <a:pt x="455231" y="668883"/>
                  </a:lnTo>
                  <a:lnTo>
                    <a:pt x="439432" y="668439"/>
                  </a:lnTo>
                  <a:lnTo>
                    <a:pt x="432854" y="674649"/>
                  </a:lnTo>
                  <a:lnTo>
                    <a:pt x="432409" y="690422"/>
                  </a:lnTo>
                  <a:lnTo>
                    <a:pt x="438619" y="697001"/>
                  </a:lnTo>
                  <a:lnTo>
                    <a:pt x="454418" y="697445"/>
                  </a:lnTo>
                  <a:lnTo>
                    <a:pt x="460997" y="691235"/>
                  </a:lnTo>
                  <a:lnTo>
                    <a:pt x="461441" y="675462"/>
                  </a:lnTo>
                  <a:close/>
                </a:path>
                <a:path w="1318895" h="721995">
                  <a:moveTo>
                    <a:pt x="518604" y="677075"/>
                  </a:moveTo>
                  <a:lnTo>
                    <a:pt x="512381" y="670496"/>
                  </a:lnTo>
                  <a:lnTo>
                    <a:pt x="496582" y="670052"/>
                  </a:lnTo>
                  <a:lnTo>
                    <a:pt x="490004" y="676262"/>
                  </a:lnTo>
                  <a:lnTo>
                    <a:pt x="489559" y="692035"/>
                  </a:lnTo>
                  <a:lnTo>
                    <a:pt x="495769" y="698614"/>
                  </a:lnTo>
                  <a:lnTo>
                    <a:pt x="511581" y="699058"/>
                  </a:lnTo>
                  <a:lnTo>
                    <a:pt x="518160" y="692848"/>
                  </a:lnTo>
                  <a:lnTo>
                    <a:pt x="518604" y="677075"/>
                  </a:lnTo>
                  <a:close/>
                </a:path>
                <a:path w="1318895" h="721995">
                  <a:moveTo>
                    <a:pt x="575754" y="678688"/>
                  </a:moveTo>
                  <a:lnTo>
                    <a:pt x="569544" y="672109"/>
                  </a:lnTo>
                  <a:lnTo>
                    <a:pt x="553732" y="671664"/>
                  </a:lnTo>
                  <a:lnTo>
                    <a:pt x="547166" y="677875"/>
                  </a:lnTo>
                  <a:lnTo>
                    <a:pt x="546722" y="693648"/>
                  </a:lnTo>
                  <a:lnTo>
                    <a:pt x="552932" y="700227"/>
                  </a:lnTo>
                  <a:lnTo>
                    <a:pt x="568731" y="700671"/>
                  </a:lnTo>
                  <a:lnTo>
                    <a:pt x="575310" y="694461"/>
                  </a:lnTo>
                  <a:lnTo>
                    <a:pt x="575754" y="678688"/>
                  </a:lnTo>
                  <a:close/>
                </a:path>
                <a:path w="1318895" h="721995">
                  <a:moveTo>
                    <a:pt x="632917" y="680300"/>
                  </a:moveTo>
                  <a:lnTo>
                    <a:pt x="626694" y="673722"/>
                  </a:lnTo>
                  <a:lnTo>
                    <a:pt x="610895" y="673277"/>
                  </a:lnTo>
                  <a:lnTo>
                    <a:pt x="604316" y="679488"/>
                  </a:lnTo>
                  <a:lnTo>
                    <a:pt x="603872" y="695261"/>
                  </a:lnTo>
                  <a:lnTo>
                    <a:pt x="610082" y="701840"/>
                  </a:lnTo>
                  <a:lnTo>
                    <a:pt x="625894" y="702284"/>
                  </a:lnTo>
                  <a:lnTo>
                    <a:pt x="632460" y="696074"/>
                  </a:lnTo>
                  <a:lnTo>
                    <a:pt x="632917" y="680300"/>
                  </a:lnTo>
                  <a:close/>
                </a:path>
                <a:path w="1318895" h="721995">
                  <a:moveTo>
                    <a:pt x="690067" y="681913"/>
                  </a:moveTo>
                  <a:lnTo>
                    <a:pt x="683856" y="675335"/>
                  </a:lnTo>
                  <a:lnTo>
                    <a:pt x="668045" y="674890"/>
                  </a:lnTo>
                  <a:lnTo>
                    <a:pt x="661479" y="681101"/>
                  </a:lnTo>
                  <a:lnTo>
                    <a:pt x="661035" y="696874"/>
                  </a:lnTo>
                  <a:lnTo>
                    <a:pt x="667245" y="703453"/>
                  </a:lnTo>
                  <a:lnTo>
                    <a:pt x="683044" y="703897"/>
                  </a:lnTo>
                  <a:lnTo>
                    <a:pt x="689622" y="697687"/>
                  </a:lnTo>
                  <a:lnTo>
                    <a:pt x="690067" y="681913"/>
                  </a:lnTo>
                  <a:close/>
                </a:path>
                <a:path w="1318895" h="721995">
                  <a:moveTo>
                    <a:pt x="747217" y="683526"/>
                  </a:moveTo>
                  <a:lnTo>
                    <a:pt x="741006" y="676948"/>
                  </a:lnTo>
                  <a:lnTo>
                    <a:pt x="725208" y="676503"/>
                  </a:lnTo>
                  <a:lnTo>
                    <a:pt x="718629" y="682713"/>
                  </a:lnTo>
                  <a:lnTo>
                    <a:pt x="718185" y="698487"/>
                  </a:lnTo>
                  <a:lnTo>
                    <a:pt x="724395" y="705065"/>
                  </a:lnTo>
                  <a:lnTo>
                    <a:pt x="740206" y="705510"/>
                  </a:lnTo>
                  <a:lnTo>
                    <a:pt x="746772" y="699300"/>
                  </a:lnTo>
                  <a:lnTo>
                    <a:pt x="747217" y="683526"/>
                  </a:lnTo>
                  <a:close/>
                </a:path>
                <a:path w="1318895" h="721995">
                  <a:moveTo>
                    <a:pt x="804379" y="685139"/>
                  </a:moveTo>
                  <a:lnTo>
                    <a:pt x="798169" y="678561"/>
                  </a:lnTo>
                  <a:lnTo>
                    <a:pt x="782358" y="678116"/>
                  </a:lnTo>
                  <a:lnTo>
                    <a:pt x="775792" y="684326"/>
                  </a:lnTo>
                  <a:lnTo>
                    <a:pt x="775335" y="700100"/>
                  </a:lnTo>
                  <a:lnTo>
                    <a:pt x="781558" y="706678"/>
                  </a:lnTo>
                  <a:lnTo>
                    <a:pt x="797356" y="707123"/>
                  </a:lnTo>
                  <a:lnTo>
                    <a:pt x="803935" y="700913"/>
                  </a:lnTo>
                  <a:lnTo>
                    <a:pt x="804379" y="685139"/>
                  </a:lnTo>
                  <a:close/>
                </a:path>
                <a:path w="1318895" h="721995">
                  <a:moveTo>
                    <a:pt x="861529" y="686752"/>
                  </a:moveTo>
                  <a:lnTo>
                    <a:pt x="855319" y="680173"/>
                  </a:lnTo>
                  <a:lnTo>
                    <a:pt x="839520" y="679729"/>
                  </a:lnTo>
                  <a:lnTo>
                    <a:pt x="832942" y="685939"/>
                  </a:lnTo>
                  <a:lnTo>
                    <a:pt x="832497" y="701713"/>
                  </a:lnTo>
                  <a:lnTo>
                    <a:pt x="838708" y="708291"/>
                  </a:lnTo>
                  <a:lnTo>
                    <a:pt x="854519" y="708736"/>
                  </a:lnTo>
                  <a:lnTo>
                    <a:pt x="861085" y="702525"/>
                  </a:lnTo>
                  <a:lnTo>
                    <a:pt x="861529" y="686752"/>
                  </a:lnTo>
                  <a:close/>
                </a:path>
                <a:path w="1318895" h="721995">
                  <a:moveTo>
                    <a:pt x="918692" y="688365"/>
                  </a:moveTo>
                  <a:lnTo>
                    <a:pt x="912482" y="681786"/>
                  </a:lnTo>
                  <a:lnTo>
                    <a:pt x="896670" y="681342"/>
                  </a:lnTo>
                  <a:lnTo>
                    <a:pt x="890092" y="687552"/>
                  </a:lnTo>
                  <a:lnTo>
                    <a:pt x="889647" y="703326"/>
                  </a:lnTo>
                  <a:lnTo>
                    <a:pt x="895870" y="709904"/>
                  </a:lnTo>
                  <a:lnTo>
                    <a:pt x="911669" y="710349"/>
                  </a:lnTo>
                  <a:lnTo>
                    <a:pt x="918248" y="704138"/>
                  </a:lnTo>
                  <a:lnTo>
                    <a:pt x="918692" y="688365"/>
                  </a:lnTo>
                  <a:close/>
                </a:path>
                <a:path w="1318895" h="721995">
                  <a:moveTo>
                    <a:pt x="975842" y="689978"/>
                  </a:moveTo>
                  <a:lnTo>
                    <a:pt x="969632" y="683399"/>
                  </a:lnTo>
                  <a:lnTo>
                    <a:pt x="953833" y="682955"/>
                  </a:lnTo>
                  <a:lnTo>
                    <a:pt x="947254" y="689165"/>
                  </a:lnTo>
                  <a:lnTo>
                    <a:pt x="946810" y="704938"/>
                  </a:lnTo>
                  <a:lnTo>
                    <a:pt x="953020" y="711517"/>
                  </a:lnTo>
                  <a:lnTo>
                    <a:pt x="968832" y="711962"/>
                  </a:lnTo>
                  <a:lnTo>
                    <a:pt x="975398" y="705751"/>
                  </a:lnTo>
                  <a:lnTo>
                    <a:pt x="975842" y="689978"/>
                  </a:lnTo>
                  <a:close/>
                </a:path>
                <a:path w="1318895" h="721995">
                  <a:moveTo>
                    <a:pt x="1033005" y="691591"/>
                  </a:moveTo>
                  <a:lnTo>
                    <a:pt x="1026782" y="685012"/>
                  </a:lnTo>
                  <a:lnTo>
                    <a:pt x="1010983" y="684568"/>
                  </a:lnTo>
                  <a:lnTo>
                    <a:pt x="1004404" y="690778"/>
                  </a:lnTo>
                  <a:lnTo>
                    <a:pt x="1003960" y="706551"/>
                  </a:lnTo>
                  <a:lnTo>
                    <a:pt x="1010183" y="713130"/>
                  </a:lnTo>
                  <a:lnTo>
                    <a:pt x="1025982" y="713574"/>
                  </a:lnTo>
                  <a:lnTo>
                    <a:pt x="1032560" y="707364"/>
                  </a:lnTo>
                  <a:lnTo>
                    <a:pt x="1033005" y="691591"/>
                  </a:lnTo>
                  <a:close/>
                </a:path>
                <a:path w="1318895" h="721995">
                  <a:moveTo>
                    <a:pt x="1090155" y="693204"/>
                  </a:moveTo>
                  <a:lnTo>
                    <a:pt x="1083945" y="686625"/>
                  </a:lnTo>
                  <a:lnTo>
                    <a:pt x="1068146" y="686181"/>
                  </a:lnTo>
                  <a:lnTo>
                    <a:pt x="1061567" y="692391"/>
                  </a:lnTo>
                  <a:lnTo>
                    <a:pt x="1061123" y="708164"/>
                  </a:lnTo>
                  <a:lnTo>
                    <a:pt x="1067333" y="714743"/>
                  </a:lnTo>
                  <a:lnTo>
                    <a:pt x="1083132" y="715187"/>
                  </a:lnTo>
                  <a:lnTo>
                    <a:pt x="1089710" y="708977"/>
                  </a:lnTo>
                  <a:lnTo>
                    <a:pt x="1090155" y="693204"/>
                  </a:lnTo>
                  <a:close/>
                </a:path>
                <a:path w="1318895" h="721995">
                  <a:moveTo>
                    <a:pt x="1147318" y="694817"/>
                  </a:moveTo>
                  <a:lnTo>
                    <a:pt x="1141095" y="688238"/>
                  </a:lnTo>
                  <a:lnTo>
                    <a:pt x="1125296" y="687793"/>
                  </a:lnTo>
                  <a:lnTo>
                    <a:pt x="1118717" y="694004"/>
                  </a:lnTo>
                  <a:lnTo>
                    <a:pt x="1118273" y="709777"/>
                  </a:lnTo>
                  <a:lnTo>
                    <a:pt x="1124496" y="716356"/>
                  </a:lnTo>
                  <a:lnTo>
                    <a:pt x="1140294" y="716800"/>
                  </a:lnTo>
                  <a:lnTo>
                    <a:pt x="1146873" y="710590"/>
                  </a:lnTo>
                  <a:lnTo>
                    <a:pt x="1147318" y="694817"/>
                  </a:lnTo>
                  <a:close/>
                </a:path>
                <a:path w="1318895" h="721995">
                  <a:moveTo>
                    <a:pt x="1204468" y="696429"/>
                  </a:moveTo>
                  <a:lnTo>
                    <a:pt x="1198257" y="689851"/>
                  </a:lnTo>
                  <a:lnTo>
                    <a:pt x="1182446" y="689406"/>
                  </a:lnTo>
                  <a:lnTo>
                    <a:pt x="1175880" y="695617"/>
                  </a:lnTo>
                  <a:lnTo>
                    <a:pt x="1175435" y="711390"/>
                  </a:lnTo>
                  <a:lnTo>
                    <a:pt x="1181646" y="717969"/>
                  </a:lnTo>
                  <a:lnTo>
                    <a:pt x="1197444" y="718413"/>
                  </a:lnTo>
                  <a:lnTo>
                    <a:pt x="1204023" y="712203"/>
                  </a:lnTo>
                  <a:lnTo>
                    <a:pt x="1204468" y="696429"/>
                  </a:lnTo>
                  <a:close/>
                </a:path>
                <a:path w="1318895" h="721995">
                  <a:moveTo>
                    <a:pt x="1261630" y="698042"/>
                  </a:moveTo>
                  <a:lnTo>
                    <a:pt x="1255407" y="691464"/>
                  </a:lnTo>
                  <a:lnTo>
                    <a:pt x="1239608" y="691019"/>
                  </a:lnTo>
                  <a:lnTo>
                    <a:pt x="1233030" y="697230"/>
                  </a:lnTo>
                  <a:lnTo>
                    <a:pt x="1232585" y="713003"/>
                  </a:lnTo>
                  <a:lnTo>
                    <a:pt x="1238796" y="719582"/>
                  </a:lnTo>
                  <a:lnTo>
                    <a:pt x="1254607" y="720026"/>
                  </a:lnTo>
                  <a:lnTo>
                    <a:pt x="1261186" y="713816"/>
                  </a:lnTo>
                  <a:lnTo>
                    <a:pt x="1261630" y="698042"/>
                  </a:lnTo>
                  <a:close/>
                </a:path>
                <a:path w="1318895" h="721995">
                  <a:moveTo>
                    <a:pt x="1318780" y="699655"/>
                  </a:moveTo>
                  <a:lnTo>
                    <a:pt x="1312570" y="693077"/>
                  </a:lnTo>
                  <a:lnTo>
                    <a:pt x="1296758" y="692632"/>
                  </a:lnTo>
                  <a:lnTo>
                    <a:pt x="1290193" y="698842"/>
                  </a:lnTo>
                  <a:lnTo>
                    <a:pt x="1289748" y="714616"/>
                  </a:lnTo>
                  <a:lnTo>
                    <a:pt x="1295958" y="721194"/>
                  </a:lnTo>
                  <a:lnTo>
                    <a:pt x="1311757" y="721639"/>
                  </a:lnTo>
                  <a:lnTo>
                    <a:pt x="1318336" y="715429"/>
                  </a:lnTo>
                  <a:lnTo>
                    <a:pt x="1318780" y="699655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4952" y="5922263"/>
              <a:ext cx="359664" cy="35661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898458" y="594127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98458" y="594127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098052" y="5330835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556483" y="5165599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3112" y="4980432"/>
              <a:ext cx="356616" cy="35356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415949" y="499820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415949" y="499820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45552" y="5922263"/>
              <a:ext cx="356616" cy="3566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888613" y="594127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7"/>
                  </a:lnTo>
                  <a:lnTo>
                    <a:pt x="135484" y="268008"/>
                  </a:lnTo>
                  <a:lnTo>
                    <a:pt x="178308" y="261177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888613" y="594127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91144" y="5166360"/>
              <a:ext cx="359664" cy="35356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434628" y="518359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434628" y="518359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07480" y="5120640"/>
              <a:ext cx="359664" cy="35661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552106" y="513926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52106" y="513926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695022" y="5161568"/>
              <a:ext cx="737235" cy="128905"/>
            </a:xfrm>
            <a:custGeom>
              <a:avLst/>
              <a:gdLst/>
              <a:ahLst/>
              <a:cxnLst/>
              <a:rect l="l" t="t" r="r" b="b"/>
              <a:pathLst>
                <a:path w="737234" h="128904">
                  <a:moveTo>
                    <a:pt x="0" y="0"/>
                  </a:moveTo>
                  <a:lnTo>
                    <a:pt x="737157" y="12830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445276" y="4916986"/>
              <a:ext cx="2281555" cy="1640839"/>
            </a:xfrm>
            <a:custGeom>
              <a:avLst/>
              <a:gdLst/>
              <a:ahLst/>
              <a:cxnLst/>
              <a:rect l="l" t="t" r="r" b="b"/>
              <a:pathLst>
                <a:path w="2281554" h="1640840">
                  <a:moveTo>
                    <a:pt x="0" y="0"/>
                  </a:moveTo>
                  <a:lnTo>
                    <a:pt x="2280964" y="0"/>
                  </a:lnTo>
                  <a:lnTo>
                    <a:pt x="2280964" y="1640368"/>
                  </a:lnTo>
                  <a:lnTo>
                    <a:pt x="0" y="164036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622775" y="4912867"/>
            <a:ext cx="991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M</a:t>
            </a:r>
            <a:r>
              <a:rPr b="1" spc="-5" dirty="0">
                <a:latin typeface="Arial"/>
                <a:cs typeface="Arial"/>
              </a:rPr>
              <a:t>essa</a:t>
            </a:r>
            <a:r>
              <a:rPr b="1" dirty="0">
                <a:latin typeface="Arial"/>
                <a:cs typeface="Arial"/>
              </a:rPr>
              <a:t>ge</a:t>
            </a:r>
            <a:endParaRPr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622775" y="5181091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e</a:t>
            </a:r>
            <a:r>
              <a:rPr b="1" dirty="0">
                <a:latin typeface="Arial"/>
                <a:cs typeface="Arial"/>
              </a:rPr>
              <a:t>dge</a:t>
            </a:r>
            <a:endParaRPr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622774" y="5726684"/>
            <a:ext cx="1333500" cy="55342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Supervision  edge</a:t>
            </a:r>
            <a:endParaRPr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327192" y="5374047"/>
            <a:ext cx="515620" cy="0"/>
          </a:xfrm>
          <a:custGeom>
            <a:avLst/>
            <a:gdLst/>
            <a:ahLst/>
            <a:cxnLst/>
            <a:rect l="l" t="t" r="r" b="b"/>
            <a:pathLst>
              <a:path w="515619">
                <a:moveTo>
                  <a:pt x="515027" y="1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12904" y="6169675"/>
            <a:ext cx="543560" cy="28575"/>
          </a:xfrm>
          <a:custGeom>
            <a:avLst/>
            <a:gdLst/>
            <a:ahLst/>
            <a:cxnLst/>
            <a:rect l="l" t="t" r="r" b="b"/>
            <a:pathLst>
              <a:path w="543560" h="28575">
                <a:moveTo>
                  <a:pt x="22206" y="0"/>
                </a:moveTo>
                <a:lnTo>
                  <a:pt x="6396" y="0"/>
                </a:lnTo>
                <a:lnTo>
                  <a:pt x="0" y="6396"/>
                </a:lnTo>
                <a:lnTo>
                  <a:pt x="0" y="22178"/>
                </a:lnTo>
                <a:lnTo>
                  <a:pt x="6396" y="28575"/>
                </a:lnTo>
                <a:lnTo>
                  <a:pt x="22206" y="28575"/>
                </a:lnTo>
                <a:lnTo>
                  <a:pt x="28603" y="22178"/>
                </a:lnTo>
                <a:lnTo>
                  <a:pt x="28603" y="6396"/>
                </a:lnTo>
                <a:lnTo>
                  <a:pt x="22206" y="0"/>
                </a:lnTo>
                <a:close/>
              </a:path>
              <a:path w="543560" h="28575">
                <a:moveTo>
                  <a:pt x="79385" y="0"/>
                </a:moveTo>
                <a:lnTo>
                  <a:pt x="63575" y="0"/>
                </a:lnTo>
                <a:lnTo>
                  <a:pt x="57178" y="6396"/>
                </a:lnTo>
                <a:lnTo>
                  <a:pt x="57178" y="22178"/>
                </a:lnTo>
                <a:lnTo>
                  <a:pt x="63575" y="28575"/>
                </a:lnTo>
                <a:lnTo>
                  <a:pt x="79385" y="28575"/>
                </a:lnTo>
                <a:lnTo>
                  <a:pt x="85782" y="22178"/>
                </a:lnTo>
                <a:lnTo>
                  <a:pt x="85782" y="6396"/>
                </a:lnTo>
                <a:lnTo>
                  <a:pt x="79385" y="0"/>
                </a:lnTo>
                <a:close/>
              </a:path>
              <a:path w="543560" h="28575">
                <a:moveTo>
                  <a:pt x="136563" y="0"/>
                </a:moveTo>
                <a:lnTo>
                  <a:pt x="120753" y="0"/>
                </a:lnTo>
                <a:lnTo>
                  <a:pt x="114357" y="6396"/>
                </a:lnTo>
                <a:lnTo>
                  <a:pt x="114357" y="22178"/>
                </a:lnTo>
                <a:lnTo>
                  <a:pt x="120753" y="28575"/>
                </a:lnTo>
                <a:lnTo>
                  <a:pt x="136563" y="28575"/>
                </a:lnTo>
                <a:lnTo>
                  <a:pt x="142960" y="22178"/>
                </a:lnTo>
                <a:lnTo>
                  <a:pt x="142960" y="6396"/>
                </a:lnTo>
                <a:lnTo>
                  <a:pt x="136563" y="0"/>
                </a:lnTo>
                <a:close/>
              </a:path>
              <a:path w="543560" h="28575">
                <a:moveTo>
                  <a:pt x="193742" y="0"/>
                </a:moveTo>
                <a:lnTo>
                  <a:pt x="177932" y="0"/>
                </a:lnTo>
                <a:lnTo>
                  <a:pt x="171535" y="6396"/>
                </a:lnTo>
                <a:lnTo>
                  <a:pt x="171535" y="22178"/>
                </a:lnTo>
                <a:lnTo>
                  <a:pt x="177932" y="28575"/>
                </a:lnTo>
                <a:lnTo>
                  <a:pt x="193742" y="28575"/>
                </a:lnTo>
                <a:lnTo>
                  <a:pt x="200139" y="22178"/>
                </a:lnTo>
                <a:lnTo>
                  <a:pt x="200139" y="6396"/>
                </a:lnTo>
                <a:lnTo>
                  <a:pt x="193742" y="0"/>
                </a:lnTo>
                <a:close/>
              </a:path>
              <a:path w="543560" h="28575">
                <a:moveTo>
                  <a:pt x="235111" y="0"/>
                </a:moveTo>
                <a:lnTo>
                  <a:pt x="228714" y="6397"/>
                </a:lnTo>
                <a:lnTo>
                  <a:pt x="228714" y="22178"/>
                </a:lnTo>
                <a:lnTo>
                  <a:pt x="235111" y="28575"/>
                </a:lnTo>
                <a:lnTo>
                  <a:pt x="250921" y="28575"/>
                </a:lnTo>
                <a:lnTo>
                  <a:pt x="257317" y="22178"/>
                </a:lnTo>
                <a:lnTo>
                  <a:pt x="257317" y="6397"/>
                </a:lnTo>
                <a:lnTo>
                  <a:pt x="250921" y="0"/>
                </a:lnTo>
                <a:lnTo>
                  <a:pt x="235111" y="0"/>
                </a:lnTo>
                <a:close/>
              </a:path>
              <a:path w="543560" h="28575">
                <a:moveTo>
                  <a:pt x="300180" y="0"/>
                </a:moveTo>
                <a:lnTo>
                  <a:pt x="292289" y="0"/>
                </a:lnTo>
                <a:lnTo>
                  <a:pt x="285892" y="6397"/>
                </a:lnTo>
                <a:lnTo>
                  <a:pt x="285893" y="22178"/>
                </a:lnTo>
                <a:lnTo>
                  <a:pt x="292289" y="28575"/>
                </a:lnTo>
                <a:lnTo>
                  <a:pt x="308099" y="28575"/>
                </a:lnTo>
                <a:lnTo>
                  <a:pt x="314496" y="22178"/>
                </a:lnTo>
                <a:lnTo>
                  <a:pt x="314496" y="6397"/>
                </a:lnTo>
                <a:lnTo>
                  <a:pt x="308099" y="0"/>
                </a:lnTo>
                <a:lnTo>
                  <a:pt x="300180" y="0"/>
                </a:lnTo>
                <a:close/>
              </a:path>
              <a:path w="543560" h="28575">
                <a:moveTo>
                  <a:pt x="365278" y="0"/>
                </a:moveTo>
                <a:lnTo>
                  <a:pt x="349468" y="0"/>
                </a:lnTo>
                <a:lnTo>
                  <a:pt x="343071" y="6397"/>
                </a:lnTo>
                <a:lnTo>
                  <a:pt x="343071" y="22179"/>
                </a:lnTo>
                <a:lnTo>
                  <a:pt x="349468" y="28575"/>
                </a:lnTo>
                <a:lnTo>
                  <a:pt x="365278" y="28575"/>
                </a:lnTo>
                <a:lnTo>
                  <a:pt x="371675" y="22179"/>
                </a:lnTo>
                <a:lnTo>
                  <a:pt x="371675" y="6397"/>
                </a:lnTo>
                <a:lnTo>
                  <a:pt x="365278" y="0"/>
                </a:lnTo>
                <a:close/>
              </a:path>
              <a:path w="543560" h="28575">
                <a:moveTo>
                  <a:pt x="422456" y="0"/>
                </a:moveTo>
                <a:lnTo>
                  <a:pt x="406646" y="0"/>
                </a:lnTo>
                <a:lnTo>
                  <a:pt x="400250" y="6397"/>
                </a:lnTo>
                <a:lnTo>
                  <a:pt x="400250" y="22179"/>
                </a:lnTo>
                <a:lnTo>
                  <a:pt x="406646" y="28575"/>
                </a:lnTo>
                <a:lnTo>
                  <a:pt x="422456" y="28575"/>
                </a:lnTo>
                <a:lnTo>
                  <a:pt x="428853" y="22179"/>
                </a:lnTo>
                <a:lnTo>
                  <a:pt x="428853" y="6397"/>
                </a:lnTo>
                <a:lnTo>
                  <a:pt x="422456" y="0"/>
                </a:lnTo>
                <a:close/>
              </a:path>
              <a:path w="543560" h="28575">
                <a:moveTo>
                  <a:pt x="479635" y="0"/>
                </a:moveTo>
                <a:lnTo>
                  <a:pt x="463825" y="0"/>
                </a:lnTo>
                <a:lnTo>
                  <a:pt x="457428" y="6397"/>
                </a:lnTo>
                <a:lnTo>
                  <a:pt x="457428" y="22179"/>
                </a:lnTo>
                <a:lnTo>
                  <a:pt x="463825" y="28575"/>
                </a:lnTo>
                <a:lnTo>
                  <a:pt x="479635" y="28575"/>
                </a:lnTo>
                <a:lnTo>
                  <a:pt x="486032" y="22179"/>
                </a:lnTo>
                <a:lnTo>
                  <a:pt x="486032" y="6397"/>
                </a:lnTo>
                <a:lnTo>
                  <a:pt x="479635" y="0"/>
                </a:lnTo>
                <a:close/>
              </a:path>
              <a:path w="543560" h="28575">
                <a:moveTo>
                  <a:pt x="536814" y="1"/>
                </a:moveTo>
                <a:lnTo>
                  <a:pt x="521004" y="1"/>
                </a:lnTo>
                <a:lnTo>
                  <a:pt x="514607" y="6397"/>
                </a:lnTo>
                <a:lnTo>
                  <a:pt x="514607" y="22179"/>
                </a:lnTo>
                <a:lnTo>
                  <a:pt x="521004" y="28576"/>
                </a:lnTo>
                <a:lnTo>
                  <a:pt x="536814" y="28576"/>
                </a:lnTo>
                <a:lnTo>
                  <a:pt x="543211" y="22179"/>
                </a:lnTo>
                <a:lnTo>
                  <a:pt x="543211" y="6397"/>
                </a:lnTo>
                <a:lnTo>
                  <a:pt x="536814" y="1"/>
                </a:lnTo>
                <a:close/>
              </a:path>
            </a:pathLst>
          </a:custGeom>
          <a:solidFill>
            <a:srgbClr val="E886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098832" y="5452364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pc="140" dirty="0">
                <a:latin typeface="Cambria Math"/>
                <a:cs typeface="Cambria Math"/>
              </a:rPr>
              <a:t>𝐺</a:t>
            </a:r>
            <a:r>
              <a:rPr sz="1950" spc="209" baseline="-14957" dirty="0">
                <a:latin typeface="Cambria Math"/>
                <a:cs typeface="Cambria Math"/>
              </a:rPr>
              <a:t>!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510185" y="5452364"/>
            <a:ext cx="297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spcBef>
                <a:spcPts val="100"/>
              </a:spcBef>
            </a:pPr>
            <a:r>
              <a:rPr spc="20" dirty="0">
                <a:latin typeface="Cambria Math"/>
                <a:cs typeface="Cambria Math"/>
              </a:rPr>
              <a:t>𝐺</a:t>
            </a:r>
            <a:r>
              <a:rPr sz="1950" spc="30" baseline="-14957" dirty="0">
                <a:latin typeface="Cambria Math"/>
                <a:cs typeface="Cambria Math"/>
              </a:rPr>
              <a:t>$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08239" y="5118100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80600" y="4929123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619142" y="5834176"/>
            <a:ext cx="1227455" cy="6642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54610">
              <a:spcBef>
                <a:spcPts val="409"/>
              </a:spcBef>
              <a:tabLst>
                <a:tab pos="1031240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395"/>
              </a:spcBef>
            </a:pP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r>
              <a:rPr sz="2000" b="1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set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321599" y="5072379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623632" y="5148579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595992" y="4959604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951174" y="5876848"/>
            <a:ext cx="1534160" cy="6362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73660">
              <a:spcBef>
                <a:spcPts val="315"/>
              </a:spcBef>
              <a:tabLst>
                <a:tab pos="1114425" algn="l"/>
              </a:tabLst>
            </a:pPr>
            <a:r>
              <a:rPr sz="2400" b="1" spc="-7" baseline="1736" dirty="0">
                <a:solidFill>
                  <a:srgbClr val="FFFFFF"/>
                </a:solidFill>
                <a:latin typeface="Arial"/>
                <a:cs typeface="Arial"/>
              </a:rPr>
              <a:t>10	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275"/>
              </a:spcBef>
            </a:pPr>
            <a:r>
              <a:rPr sz="2000" b="1" spc="-5" dirty="0">
                <a:solidFill>
                  <a:srgbClr val="60B5CC"/>
                </a:solidFill>
                <a:latin typeface="Corbel"/>
                <a:cs typeface="Corbel"/>
              </a:rPr>
              <a:t>Validation</a:t>
            </a:r>
            <a:r>
              <a:rPr sz="2000" b="1" spc="-55" dirty="0">
                <a:solidFill>
                  <a:srgbClr val="60B5CC"/>
                </a:solidFill>
                <a:latin typeface="Corbel"/>
                <a:cs typeface="Corbel"/>
              </a:rPr>
              <a:t> </a:t>
            </a:r>
            <a:r>
              <a:rPr sz="2000" b="1" spc="-5" dirty="0">
                <a:solidFill>
                  <a:srgbClr val="60B5CC"/>
                </a:solidFill>
                <a:latin typeface="Corbel"/>
                <a:cs typeface="Corbel"/>
              </a:rPr>
              <a:t>set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736992" y="5105908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979408" y="5176011"/>
            <a:ext cx="238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957740" y="4987035"/>
            <a:ext cx="238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412262" y="5452364"/>
            <a:ext cx="1292225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" algn="ctr">
              <a:spcBef>
                <a:spcPts val="100"/>
              </a:spcBef>
            </a:pPr>
            <a:r>
              <a:rPr spc="-229" dirty="0">
                <a:latin typeface="Cambria Math"/>
                <a:cs typeface="Cambria Math"/>
              </a:rPr>
              <a:t>𝐺</a:t>
            </a:r>
            <a:r>
              <a:rPr sz="1950" spc="-345" baseline="-14957" dirty="0">
                <a:latin typeface="Cambria Math"/>
                <a:cs typeface="Cambria Math"/>
              </a:rPr>
              <a:t>%</a:t>
            </a:r>
            <a:endParaRPr sz="1950" baseline="-14957">
              <a:latin typeface="Cambria Math"/>
              <a:cs typeface="Cambria Math"/>
            </a:endParaRPr>
          </a:p>
          <a:p>
            <a:pPr marR="5080" algn="ctr">
              <a:lnSpc>
                <a:spcPts val="1864"/>
              </a:lnSpc>
              <a:spcBef>
                <a:spcPts val="1710"/>
              </a:spcBef>
              <a:tabLst>
                <a:tab pos="1002665" algn="l"/>
              </a:tabLst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15	14</a:t>
            </a:r>
            <a:endParaRPr sz="1600">
              <a:latin typeface="Arial"/>
              <a:cs typeface="Arial"/>
            </a:endParaRPr>
          </a:p>
          <a:p>
            <a:pPr marL="259715">
              <a:lnSpc>
                <a:spcPts val="2345"/>
              </a:lnSpc>
            </a:pPr>
            <a:r>
              <a:rPr sz="2000" b="1" spc="-35" dirty="0">
                <a:solidFill>
                  <a:srgbClr val="6BB76D"/>
                </a:solidFill>
                <a:latin typeface="Corbel"/>
                <a:cs typeface="Corbel"/>
              </a:rPr>
              <a:t>Test</a:t>
            </a:r>
            <a:r>
              <a:rPr sz="2000" b="1" spc="-20" dirty="0">
                <a:solidFill>
                  <a:srgbClr val="6BB76D"/>
                </a:solidFill>
                <a:latin typeface="Corbel"/>
                <a:cs typeface="Corbel"/>
              </a:rPr>
              <a:t> </a:t>
            </a:r>
            <a:r>
              <a:rPr sz="2000" b="1" spc="-5" dirty="0">
                <a:solidFill>
                  <a:srgbClr val="6BB76D"/>
                </a:solidFill>
                <a:latin typeface="Corbel"/>
                <a:cs typeface="Corbel"/>
              </a:rPr>
              <a:t>set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112827" y="5130291"/>
            <a:ext cx="2159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600" b="1" spc="-90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B7E59BC0-1BE0-424E-BEB3-A5F5ACB40E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0746" y="4590657"/>
            <a:ext cx="10134219" cy="227205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2"/>
            <a:ext cx="6361176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332" y="1155264"/>
            <a:ext cx="7931784" cy="205613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32740" indent="-320040">
              <a:spcBef>
                <a:spcPts val="8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Option 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2:</a:t>
            </a:r>
            <a:r>
              <a:rPr sz="3200" b="1" spc="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C00000"/>
                </a:solidFill>
                <a:latin typeface="Calibri"/>
                <a:cs typeface="Calibri"/>
              </a:rPr>
              <a:t>Transductive</a:t>
            </a:r>
            <a:r>
              <a:rPr sz="32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link</a:t>
            </a:r>
            <a:r>
              <a:rPr sz="32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B050"/>
                </a:solidFill>
                <a:latin typeface="Calibri"/>
                <a:cs typeface="Calibri"/>
              </a:rPr>
              <a:t>prediction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 split:</a:t>
            </a:r>
            <a:endParaRPr sz="3200">
              <a:latin typeface="Calibri"/>
              <a:cs typeface="Calibri"/>
            </a:endParaRPr>
          </a:p>
          <a:p>
            <a:pPr marL="625475" marR="5080" lvl="1" indent="-274320">
              <a:lnSpc>
                <a:spcPct val="101400"/>
              </a:lnSpc>
              <a:spcBef>
                <a:spcPts val="59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This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the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default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setting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when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people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talk</a:t>
            </a:r>
            <a:r>
              <a:rPr sz="28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about </a:t>
            </a:r>
            <a:r>
              <a:rPr sz="2800" b="1" spc="-6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link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prediction</a:t>
            </a:r>
            <a:endParaRPr sz="2800">
              <a:latin typeface="Calibri"/>
              <a:cs typeface="Calibri"/>
            </a:endParaRPr>
          </a:p>
          <a:p>
            <a:pPr marL="625475" lvl="1" indent="-274320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latin typeface="Calibri"/>
                <a:cs typeface="Calibri"/>
              </a:rPr>
              <a:t>Suppose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we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have</a:t>
            </a:r>
            <a:r>
              <a:rPr sz="2800" b="1" dirty="0">
                <a:latin typeface="Calibri"/>
                <a:cs typeface="Calibri"/>
              </a:rPr>
              <a:t> 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dataset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</a:t>
            </a:r>
            <a:r>
              <a:rPr sz="2800" b="1" dirty="0">
                <a:latin typeface="Calibri"/>
                <a:cs typeface="Calibri"/>
              </a:rPr>
              <a:t> 1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46903" y="3944112"/>
            <a:ext cx="2240280" cy="1298575"/>
            <a:chOff x="3422903" y="3944111"/>
            <a:chExt cx="2240280" cy="1298575"/>
          </a:xfrm>
        </p:grpSpPr>
        <p:sp>
          <p:nvSpPr>
            <p:cNvPr id="5" name="object 5"/>
            <p:cNvSpPr/>
            <p:nvPr/>
          </p:nvSpPr>
          <p:spPr>
            <a:xfrm>
              <a:off x="3646778" y="4333050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66431" y="5028505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5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56782" y="4190222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5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11766" y="4295673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0197" y="4130436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5487" y="3944111"/>
              <a:ext cx="359663" cy="3566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29663" y="396304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6"/>
                  </a:lnTo>
                  <a:lnTo>
                    <a:pt x="264062" y="176360"/>
                  </a:lnTo>
                  <a:lnTo>
                    <a:pt x="270969" y="134005"/>
                  </a:lnTo>
                  <a:lnTo>
                    <a:pt x="264062" y="91649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9663" y="396304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7327" y="4888991"/>
              <a:ext cx="359663" cy="3535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12174" y="490611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4"/>
                  </a:lnTo>
                  <a:lnTo>
                    <a:pt x="55468" y="242152"/>
                  </a:lnTo>
                  <a:lnTo>
                    <a:pt x="92660" y="261176"/>
                  </a:lnTo>
                  <a:lnTo>
                    <a:pt x="135483" y="268008"/>
                  </a:lnTo>
                  <a:lnTo>
                    <a:pt x="178307" y="261176"/>
                  </a:lnTo>
                  <a:lnTo>
                    <a:pt x="215499" y="242152"/>
                  </a:lnTo>
                  <a:lnTo>
                    <a:pt x="244828" y="213144"/>
                  </a:lnTo>
                  <a:lnTo>
                    <a:pt x="264061" y="176359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2"/>
                  </a:lnTo>
                  <a:lnTo>
                    <a:pt x="215499" y="25854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2174" y="490611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7927" y="4888991"/>
              <a:ext cx="359663" cy="3535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02329" y="490611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4"/>
                  </a:lnTo>
                  <a:lnTo>
                    <a:pt x="55469" y="242152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500" y="242152"/>
                  </a:lnTo>
                  <a:lnTo>
                    <a:pt x="244828" y="213144"/>
                  </a:lnTo>
                  <a:lnTo>
                    <a:pt x="264062" y="176359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2"/>
                  </a:lnTo>
                  <a:lnTo>
                    <a:pt x="215500" y="25854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02329" y="490611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3519" y="4130039"/>
              <a:ext cx="359663" cy="3566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48343" y="414843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8343" y="4148430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2903" y="4084319"/>
              <a:ext cx="356615" cy="35661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65822" y="410409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3" y="268009"/>
                  </a:lnTo>
                  <a:lnTo>
                    <a:pt x="178307" y="261177"/>
                  </a:lnTo>
                  <a:lnTo>
                    <a:pt x="215499" y="242154"/>
                  </a:lnTo>
                  <a:lnTo>
                    <a:pt x="244827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65822" y="410409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952145" y="4148835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24504" y="395986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94366" y="4901692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17706" y="490474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65505" y="410311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32738" y="4126406"/>
            <a:ext cx="737235" cy="128905"/>
          </a:xfrm>
          <a:custGeom>
            <a:avLst/>
            <a:gdLst/>
            <a:ahLst/>
            <a:cxnLst/>
            <a:rect l="l" t="t" r="r" b="b"/>
            <a:pathLst>
              <a:path w="737235" h="128904">
                <a:moveTo>
                  <a:pt x="0" y="0"/>
                </a:moveTo>
                <a:lnTo>
                  <a:pt x="737157" y="12830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2"/>
            <a:ext cx="6361176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10911" y="4474465"/>
            <a:ext cx="2240280" cy="1298575"/>
            <a:chOff x="3486911" y="4474464"/>
            <a:chExt cx="2240280" cy="1298575"/>
          </a:xfrm>
        </p:grpSpPr>
        <p:sp>
          <p:nvSpPr>
            <p:cNvPr id="4" name="object 4"/>
            <p:cNvSpPr/>
            <p:nvPr/>
          </p:nvSpPr>
          <p:spPr>
            <a:xfrm>
              <a:off x="3712092" y="4861272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31746" y="5556726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5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22096" y="4718442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5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77080" y="4823894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5511" y="4658657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2544" y="4474464"/>
              <a:ext cx="356615" cy="3535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94977" y="449126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6"/>
                  </a:lnTo>
                  <a:lnTo>
                    <a:pt x="264062" y="176360"/>
                  </a:lnTo>
                  <a:lnTo>
                    <a:pt x="270969" y="134005"/>
                  </a:lnTo>
                  <a:lnTo>
                    <a:pt x="264062" y="91649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94977" y="449126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4383" y="5416295"/>
              <a:ext cx="356615" cy="3566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77487" y="543433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59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77487" y="543433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4983" y="5416295"/>
              <a:ext cx="356615" cy="3566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67644" y="543433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6"/>
                  </a:lnTo>
                  <a:lnTo>
                    <a:pt x="135483" y="268008"/>
                  </a:lnTo>
                  <a:lnTo>
                    <a:pt x="178307" y="261176"/>
                  </a:lnTo>
                  <a:lnTo>
                    <a:pt x="215499" y="242153"/>
                  </a:lnTo>
                  <a:lnTo>
                    <a:pt x="244827" y="213145"/>
                  </a:lnTo>
                  <a:lnTo>
                    <a:pt x="264061" y="176359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67644" y="543433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0576" y="4657344"/>
              <a:ext cx="356615" cy="35661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13658" y="467665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3" y="268009"/>
                  </a:lnTo>
                  <a:lnTo>
                    <a:pt x="178307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13658" y="467665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6911" y="4614672"/>
              <a:ext cx="359663" cy="3535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531135" y="463231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31135" y="463231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017458" y="467614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16332" y="1155264"/>
            <a:ext cx="8247380" cy="360172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32740" indent="-320040">
              <a:spcBef>
                <a:spcPts val="8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Option 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2:</a:t>
            </a:r>
            <a:r>
              <a:rPr sz="3200" b="1" spc="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00B050"/>
                </a:solidFill>
                <a:latin typeface="Calibri"/>
                <a:cs typeface="Calibri"/>
              </a:rPr>
              <a:t>Transductive</a:t>
            </a:r>
            <a:r>
              <a:rPr sz="32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link</a:t>
            </a:r>
            <a:r>
              <a:rPr sz="32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B050"/>
                </a:solidFill>
                <a:latin typeface="Calibri"/>
                <a:cs typeface="Calibri"/>
              </a:rPr>
              <a:t>prediction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split:</a:t>
            </a:r>
            <a:endParaRPr sz="3200">
              <a:latin typeface="Calibri"/>
              <a:cs typeface="Calibri"/>
            </a:endParaRPr>
          </a:p>
          <a:p>
            <a:pPr marL="625475" marR="5080" lvl="1" indent="-274320">
              <a:lnSpc>
                <a:spcPct val="101400"/>
              </a:lnSpc>
              <a:spcBef>
                <a:spcPts val="59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By</a:t>
            </a:r>
            <a:r>
              <a:rPr sz="28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definition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28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0070C0"/>
                </a:solidFill>
                <a:latin typeface="Calibri"/>
                <a:cs typeface="Calibri"/>
              </a:rPr>
              <a:t>“transductive”,</a:t>
            </a:r>
            <a:r>
              <a:rPr sz="28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sz="28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70C0"/>
                </a:solidFill>
                <a:latin typeface="Calibri"/>
                <a:cs typeface="Calibri"/>
              </a:rPr>
              <a:t>entire</a:t>
            </a:r>
            <a:r>
              <a:rPr sz="28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70C0"/>
                </a:solidFill>
                <a:latin typeface="Calibri"/>
                <a:cs typeface="Calibri"/>
              </a:rPr>
              <a:t>graph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can </a:t>
            </a:r>
            <a:r>
              <a:rPr sz="2800" b="1" spc="-6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be</a:t>
            </a:r>
            <a:r>
              <a:rPr sz="28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observed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 in all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70C0"/>
                </a:solidFill>
                <a:latin typeface="Calibri"/>
                <a:cs typeface="Calibri"/>
              </a:rPr>
              <a:t>dataset</a:t>
            </a:r>
            <a:r>
              <a:rPr sz="28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alibri"/>
                <a:cs typeface="Calibri"/>
              </a:rPr>
              <a:t>splits</a:t>
            </a:r>
            <a:endParaRPr sz="2800">
              <a:latin typeface="Calibri"/>
              <a:cs typeface="Calibri"/>
            </a:endParaRPr>
          </a:p>
          <a:p>
            <a:pPr marL="890905" marR="275590" lvl="2" indent="-228600">
              <a:lnSpc>
                <a:spcPts val="2810"/>
              </a:lnSpc>
              <a:spcBef>
                <a:spcPts val="79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b="1" spc="-5" dirty="0">
                <a:latin typeface="Calibri"/>
                <a:cs typeface="Calibri"/>
              </a:rPr>
              <a:t>But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since </a:t>
            </a:r>
            <a:r>
              <a:rPr sz="2400" b="1" spc="-10" dirty="0">
                <a:latin typeface="Calibri"/>
                <a:cs typeface="Calibri"/>
              </a:rPr>
              <a:t>edges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are</a:t>
            </a:r>
            <a:r>
              <a:rPr sz="2400" b="1" spc="-5" dirty="0">
                <a:latin typeface="Calibri"/>
                <a:cs typeface="Calibri"/>
              </a:rPr>
              <a:t> both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part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of </a:t>
            </a:r>
            <a:r>
              <a:rPr sz="2400" b="1" spc="-15" dirty="0">
                <a:latin typeface="Calibri"/>
                <a:cs typeface="Calibri"/>
              </a:rPr>
              <a:t>graph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structure</a:t>
            </a:r>
            <a:r>
              <a:rPr sz="2400" b="1" spc="-5" dirty="0">
                <a:latin typeface="Calibri"/>
                <a:cs typeface="Calibri"/>
              </a:rPr>
              <a:t> and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supervision,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we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need </a:t>
            </a:r>
            <a:r>
              <a:rPr sz="2400" b="1" spc="-10" dirty="0">
                <a:latin typeface="Calibri"/>
                <a:cs typeface="Calibri"/>
              </a:rPr>
              <a:t>to </a:t>
            </a:r>
            <a:r>
              <a:rPr sz="2400" b="1" spc="-5" dirty="0">
                <a:latin typeface="Calibri"/>
                <a:cs typeface="Calibri"/>
              </a:rPr>
              <a:t>hold out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60B5CC"/>
                </a:solidFill>
                <a:latin typeface="Calibri"/>
                <a:cs typeface="Calibri"/>
              </a:rPr>
              <a:t>validation</a:t>
            </a:r>
            <a:r>
              <a:rPr sz="2400" b="1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/ </a:t>
            </a:r>
            <a:r>
              <a:rPr sz="2400" b="1" spc="-15" dirty="0">
                <a:solidFill>
                  <a:srgbClr val="6BB76D"/>
                </a:solidFill>
                <a:latin typeface="Calibri"/>
                <a:cs typeface="Calibri"/>
              </a:rPr>
              <a:t>test</a:t>
            </a:r>
            <a:r>
              <a:rPr sz="2400" b="1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edges</a:t>
            </a:r>
            <a:endParaRPr sz="2400">
              <a:latin typeface="Calibri"/>
              <a:cs typeface="Calibri"/>
            </a:endParaRPr>
          </a:p>
          <a:p>
            <a:pPr marL="890905" marR="741680" lvl="2" indent="-228600"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b="1" spc="-105" dirty="0">
                <a:latin typeface="Calibri"/>
                <a:cs typeface="Calibri"/>
              </a:rPr>
              <a:t>To</a:t>
            </a:r>
            <a:r>
              <a:rPr sz="2400" b="1" spc="-15" dirty="0">
                <a:latin typeface="Calibri"/>
                <a:cs typeface="Calibri"/>
              </a:rPr>
              <a:t> train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training </a:t>
            </a:r>
            <a:r>
              <a:rPr sz="2400" b="1" spc="-5" dirty="0">
                <a:latin typeface="Calibri"/>
                <a:cs typeface="Calibri"/>
              </a:rPr>
              <a:t>set,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we </a:t>
            </a:r>
            <a:r>
              <a:rPr sz="2400" b="1" spc="-5" dirty="0">
                <a:latin typeface="Calibri"/>
                <a:cs typeface="Calibri"/>
              </a:rPr>
              <a:t>further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need</a:t>
            </a:r>
            <a:r>
              <a:rPr sz="2400" b="1" spc="-10" dirty="0">
                <a:latin typeface="Calibri"/>
                <a:cs typeface="Calibri"/>
              </a:rPr>
              <a:t> to </a:t>
            </a:r>
            <a:r>
              <a:rPr sz="2400" b="1" spc="-5" dirty="0">
                <a:latin typeface="Calibri"/>
                <a:cs typeface="Calibri"/>
              </a:rPr>
              <a:t>hold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out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88651"/>
                </a:solidFill>
                <a:latin typeface="Calibri"/>
                <a:cs typeface="Calibri"/>
              </a:rPr>
              <a:t>supervision</a:t>
            </a:r>
            <a:r>
              <a:rPr sz="2400" b="1" spc="-1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88651"/>
                </a:solidFill>
                <a:latin typeface="Calibri"/>
                <a:cs typeface="Calibri"/>
              </a:rPr>
              <a:t>edges</a:t>
            </a:r>
            <a:r>
              <a:rPr sz="2400" b="1" spc="1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for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training </a:t>
            </a:r>
            <a:r>
              <a:rPr sz="2400" b="1" spc="-5" dirty="0"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  <a:p>
            <a:pPr marR="353695" algn="ctr">
              <a:spcBef>
                <a:spcPts val="154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54787" y="5299673"/>
            <a:ext cx="5631180" cy="106045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040380">
              <a:spcBef>
                <a:spcPts val="1140"/>
              </a:spcBef>
              <a:tabLst>
                <a:tab pos="4017010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550">
              <a:latin typeface="Arial"/>
              <a:cs typeface="Arial"/>
            </a:endParaRPr>
          </a:p>
          <a:p>
            <a:pPr marL="287020" indent="-274320"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b="1" spc="-10" dirty="0">
                <a:latin typeface="Calibri"/>
                <a:cs typeface="Calibri"/>
              </a:rPr>
              <a:t>Next: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will</a:t>
            </a:r>
            <a:r>
              <a:rPr sz="2800" spc="-5" dirty="0">
                <a:latin typeface="Calibri"/>
                <a:cs typeface="Calibri"/>
              </a:rPr>
              <a:t> show the </a:t>
            </a:r>
            <a:r>
              <a:rPr sz="2800" spc="-25" dirty="0">
                <a:latin typeface="Calibri"/>
                <a:cs typeface="Calibri"/>
              </a:rPr>
              <a:t>exact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settings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30818" y="463042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98053" y="4654627"/>
            <a:ext cx="737235" cy="128905"/>
          </a:xfrm>
          <a:custGeom>
            <a:avLst/>
            <a:gdLst/>
            <a:ahLst/>
            <a:cxnLst/>
            <a:rect l="l" t="t" r="r" b="b"/>
            <a:pathLst>
              <a:path w="737235" h="128904">
                <a:moveTo>
                  <a:pt x="0" y="0"/>
                </a:moveTo>
                <a:lnTo>
                  <a:pt x="737157" y="12830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2"/>
            <a:ext cx="6361176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95088" y="1868424"/>
            <a:ext cx="2240280" cy="1298575"/>
            <a:chOff x="3371088" y="1868423"/>
            <a:chExt cx="2240280" cy="1298575"/>
          </a:xfrm>
        </p:grpSpPr>
        <p:sp>
          <p:nvSpPr>
            <p:cNvPr id="4" name="object 4"/>
            <p:cNvSpPr/>
            <p:nvPr/>
          </p:nvSpPr>
          <p:spPr>
            <a:xfrm>
              <a:off x="3594527" y="2255231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14181" y="2950686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5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04532" y="2112403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5" h="871219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59515" y="2217854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7946" y="2052617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672" y="1868423"/>
              <a:ext cx="359663" cy="3535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77413" y="188522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3" y="0"/>
                  </a:moveTo>
                  <a:lnTo>
                    <a:pt x="92660" y="6831"/>
                  </a:lnTo>
                  <a:lnTo>
                    <a:pt x="55468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4"/>
                  </a:lnTo>
                  <a:lnTo>
                    <a:pt x="55468" y="242152"/>
                  </a:lnTo>
                  <a:lnTo>
                    <a:pt x="92660" y="261176"/>
                  </a:lnTo>
                  <a:lnTo>
                    <a:pt x="135483" y="268008"/>
                  </a:lnTo>
                  <a:lnTo>
                    <a:pt x="178307" y="261176"/>
                  </a:lnTo>
                  <a:lnTo>
                    <a:pt x="215499" y="242152"/>
                  </a:lnTo>
                  <a:lnTo>
                    <a:pt x="244827" y="213144"/>
                  </a:lnTo>
                  <a:lnTo>
                    <a:pt x="264061" y="176359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2"/>
                  </a:lnTo>
                  <a:lnTo>
                    <a:pt x="215499" y="25854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7413" y="188522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5512" y="2810255"/>
              <a:ext cx="359663" cy="3566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59922" y="282829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59922" y="282829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6112" y="2810255"/>
              <a:ext cx="359663" cy="35661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750079" y="282829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6"/>
                  </a:lnTo>
                  <a:lnTo>
                    <a:pt x="135483" y="268008"/>
                  </a:lnTo>
                  <a:lnTo>
                    <a:pt x="178307" y="261176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50079" y="282829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1704" y="2051303"/>
              <a:ext cx="359663" cy="35661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296093" y="207061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96093" y="207061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1088" y="2008631"/>
              <a:ext cx="356615" cy="3535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13570" y="202627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6"/>
                  </a:lnTo>
                  <a:lnTo>
                    <a:pt x="264062" y="176360"/>
                  </a:lnTo>
                  <a:lnTo>
                    <a:pt x="270969" y="134005"/>
                  </a:lnTo>
                  <a:lnTo>
                    <a:pt x="264062" y="91649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13570" y="202627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899893" y="207010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16332" y="1248157"/>
            <a:ext cx="7601584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Option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2:</a:t>
            </a:r>
            <a:r>
              <a:rPr sz="3200" b="1" spc="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00B050"/>
                </a:solidFill>
                <a:latin typeface="Calibri"/>
                <a:cs typeface="Calibri"/>
              </a:rPr>
              <a:t>Transductive</a:t>
            </a:r>
            <a:r>
              <a:rPr sz="32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link</a:t>
            </a:r>
            <a:r>
              <a:rPr sz="3200" b="1" spc="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B050"/>
                </a:solidFill>
                <a:latin typeface="Calibri"/>
                <a:cs typeface="Calibri"/>
              </a:rPr>
              <a:t>prediction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split:</a:t>
            </a:r>
            <a:endParaRPr sz="3200">
              <a:latin typeface="Calibri"/>
              <a:cs typeface="Calibri"/>
            </a:endParaRPr>
          </a:p>
          <a:p>
            <a:pPr marL="48895" algn="ctr">
              <a:spcBef>
                <a:spcPts val="114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13253" y="2024379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80487" y="2048587"/>
            <a:ext cx="737235" cy="128905"/>
          </a:xfrm>
          <a:custGeom>
            <a:avLst/>
            <a:gdLst/>
            <a:ahLst/>
            <a:cxnLst/>
            <a:rect l="l" t="t" r="r" b="b"/>
            <a:pathLst>
              <a:path w="737235" h="128905">
                <a:moveTo>
                  <a:pt x="0" y="0"/>
                </a:moveTo>
                <a:lnTo>
                  <a:pt x="737157" y="12830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47624" y="2770010"/>
            <a:ext cx="2019935" cy="6629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430530">
              <a:spcBef>
                <a:spcPts val="540"/>
              </a:spcBef>
              <a:tabLst>
                <a:tab pos="1406525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495"/>
              </a:spcBef>
            </a:pPr>
            <a:r>
              <a:rPr b="1" dirty="0">
                <a:latin typeface="Arial"/>
                <a:cs typeface="Arial"/>
              </a:rPr>
              <a:t>The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original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graph</a:t>
            </a:r>
            <a:endParaRPr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965960" y="3645409"/>
            <a:ext cx="2243455" cy="1298575"/>
            <a:chOff x="441959" y="3645408"/>
            <a:chExt cx="2243455" cy="1298575"/>
          </a:xfrm>
        </p:grpSpPr>
        <p:sp>
          <p:nvSpPr>
            <p:cNvPr id="30" name="object 30"/>
            <p:cNvSpPr/>
            <p:nvPr/>
          </p:nvSpPr>
          <p:spPr>
            <a:xfrm>
              <a:off x="668061" y="4032997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4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78065" y="3890168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4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91480" y="3830383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7592" y="3645408"/>
              <a:ext cx="356616" cy="3535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350947" y="366298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0947" y="366298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9431" y="4587240"/>
              <a:ext cx="359663" cy="35661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33457" y="460605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9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4"/>
                  </a:lnTo>
                  <a:lnTo>
                    <a:pt x="55469" y="242152"/>
                  </a:lnTo>
                  <a:lnTo>
                    <a:pt x="92660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499" y="242152"/>
                  </a:lnTo>
                  <a:lnTo>
                    <a:pt x="244828" y="213144"/>
                  </a:lnTo>
                  <a:lnTo>
                    <a:pt x="264061" y="176359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2"/>
                  </a:lnTo>
                  <a:lnTo>
                    <a:pt x="215499" y="25854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3457" y="460605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48499" y="3979410"/>
              <a:ext cx="466090" cy="636905"/>
            </a:xfrm>
            <a:custGeom>
              <a:avLst/>
              <a:gdLst/>
              <a:ahLst/>
              <a:cxnLst/>
              <a:rect l="l" t="t" r="r" b="b"/>
              <a:pathLst>
                <a:path w="466089" h="636904">
                  <a:moveTo>
                    <a:pt x="451351" y="0"/>
                  </a:moveTo>
                  <a:lnTo>
                    <a:pt x="442426" y="1470"/>
                  </a:lnTo>
                  <a:lnTo>
                    <a:pt x="433210" y="14317"/>
                  </a:lnTo>
                  <a:lnTo>
                    <a:pt x="434681" y="23243"/>
                  </a:lnTo>
                  <a:lnTo>
                    <a:pt x="447506" y="32442"/>
                  </a:lnTo>
                  <a:lnTo>
                    <a:pt x="456431" y="30971"/>
                  </a:lnTo>
                  <a:lnTo>
                    <a:pt x="465645" y="18124"/>
                  </a:lnTo>
                  <a:lnTo>
                    <a:pt x="464176" y="9198"/>
                  </a:lnTo>
                  <a:lnTo>
                    <a:pt x="451351" y="0"/>
                  </a:lnTo>
                  <a:close/>
                </a:path>
                <a:path w="466089" h="636904">
                  <a:moveTo>
                    <a:pt x="418028" y="46464"/>
                  </a:moveTo>
                  <a:lnTo>
                    <a:pt x="409101" y="47934"/>
                  </a:lnTo>
                  <a:lnTo>
                    <a:pt x="399887" y="60782"/>
                  </a:lnTo>
                  <a:lnTo>
                    <a:pt x="401358" y="69707"/>
                  </a:lnTo>
                  <a:lnTo>
                    <a:pt x="414182" y="78905"/>
                  </a:lnTo>
                  <a:lnTo>
                    <a:pt x="423108" y="77435"/>
                  </a:lnTo>
                  <a:lnTo>
                    <a:pt x="432321" y="64588"/>
                  </a:lnTo>
                  <a:lnTo>
                    <a:pt x="430852" y="55661"/>
                  </a:lnTo>
                  <a:lnTo>
                    <a:pt x="418028" y="46464"/>
                  </a:lnTo>
                  <a:close/>
                </a:path>
                <a:path w="466089" h="636904">
                  <a:moveTo>
                    <a:pt x="384705" y="92928"/>
                  </a:moveTo>
                  <a:lnTo>
                    <a:pt x="375779" y="94397"/>
                  </a:lnTo>
                  <a:lnTo>
                    <a:pt x="366563" y="107243"/>
                  </a:lnTo>
                  <a:lnTo>
                    <a:pt x="368033" y="116170"/>
                  </a:lnTo>
                  <a:lnTo>
                    <a:pt x="380856" y="125369"/>
                  </a:lnTo>
                  <a:lnTo>
                    <a:pt x="389782" y="123899"/>
                  </a:lnTo>
                  <a:lnTo>
                    <a:pt x="398998" y="111053"/>
                  </a:lnTo>
                  <a:lnTo>
                    <a:pt x="397529" y="102127"/>
                  </a:lnTo>
                  <a:lnTo>
                    <a:pt x="384705" y="92928"/>
                  </a:lnTo>
                  <a:close/>
                </a:path>
                <a:path w="466089" h="636904">
                  <a:moveTo>
                    <a:pt x="351382" y="139392"/>
                  </a:moveTo>
                  <a:lnTo>
                    <a:pt x="342455" y="140862"/>
                  </a:lnTo>
                  <a:lnTo>
                    <a:pt x="333240" y="153708"/>
                  </a:lnTo>
                  <a:lnTo>
                    <a:pt x="334708" y="162634"/>
                  </a:lnTo>
                  <a:lnTo>
                    <a:pt x="347531" y="171833"/>
                  </a:lnTo>
                  <a:lnTo>
                    <a:pt x="356458" y="170364"/>
                  </a:lnTo>
                  <a:lnTo>
                    <a:pt x="365673" y="157518"/>
                  </a:lnTo>
                  <a:lnTo>
                    <a:pt x="364205" y="148591"/>
                  </a:lnTo>
                  <a:lnTo>
                    <a:pt x="351382" y="139392"/>
                  </a:lnTo>
                  <a:close/>
                </a:path>
                <a:path w="466089" h="636904">
                  <a:moveTo>
                    <a:pt x="318057" y="185856"/>
                  </a:moveTo>
                  <a:lnTo>
                    <a:pt x="309131" y="187326"/>
                  </a:lnTo>
                  <a:lnTo>
                    <a:pt x="299915" y="200172"/>
                  </a:lnTo>
                  <a:lnTo>
                    <a:pt x="301384" y="209099"/>
                  </a:lnTo>
                  <a:lnTo>
                    <a:pt x="314208" y="218297"/>
                  </a:lnTo>
                  <a:lnTo>
                    <a:pt x="323134" y="216828"/>
                  </a:lnTo>
                  <a:lnTo>
                    <a:pt x="332350" y="203982"/>
                  </a:lnTo>
                  <a:lnTo>
                    <a:pt x="330880" y="195055"/>
                  </a:lnTo>
                  <a:lnTo>
                    <a:pt x="318057" y="185856"/>
                  </a:lnTo>
                  <a:close/>
                </a:path>
                <a:path w="466089" h="636904">
                  <a:moveTo>
                    <a:pt x="284733" y="232321"/>
                  </a:moveTo>
                  <a:lnTo>
                    <a:pt x="275807" y="233790"/>
                  </a:lnTo>
                  <a:lnTo>
                    <a:pt x="266592" y="246636"/>
                  </a:lnTo>
                  <a:lnTo>
                    <a:pt x="268061" y="255562"/>
                  </a:lnTo>
                  <a:lnTo>
                    <a:pt x="280884" y="264761"/>
                  </a:lnTo>
                  <a:lnTo>
                    <a:pt x="289810" y="263292"/>
                  </a:lnTo>
                  <a:lnTo>
                    <a:pt x="299026" y="250446"/>
                  </a:lnTo>
                  <a:lnTo>
                    <a:pt x="297557" y="241519"/>
                  </a:lnTo>
                  <a:lnTo>
                    <a:pt x="284733" y="232321"/>
                  </a:lnTo>
                  <a:close/>
                </a:path>
                <a:path w="466089" h="636904">
                  <a:moveTo>
                    <a:pt x="251410" y="278785"/>
                  </a:moveTo>
                  <a:lnTo>
                    <a:pt x="242483" y="280253"/>
                  </a:lnTo>
                  <a:lnTo>
                    <a:pt x="233268" y="293100"/>
                  </a:lnTo>
                  <a:lnTo>
                    <a:pt x="234737" y="302026"/>
                  </a:lnTo>
                  <a:lnTo>
                    <a:pt x="247561" y="311226"/>
                  </a:lnTo>
                  <a:lnTo>
                    <a:pt x="256486" y="309756"/>
                  </a:lnTo>
                  <a:lnTo>
                    <a:pt x="265703" y="296909"/>
                  </a:lnTo>
                  <a:lnTo>
                    <a:pt x="264233" y="287983"/>
                  </a:lnTo>
                  <a:lnTo>
                    <a:pt x="251410" y="278785"/>
                  </a:lnTo>
                  <a:close/>
                </a:path>
                <a:path w="466089" h="636904">
                  <a:moveTo>
                    <a:pt x="218085" y="325248"/>
                  </a:moveTo>
                  <a:lnTo>
                    <a:pt x="209160" y="326717"/>
                  </a:lnTo>
                  <a:lnTo>
                    <a:pt x="199944" y="339564"/>
                  </a:lnTo>
                  <a:lnTo>
                    <a:pt x="201413" y="348490"/>
                  </a:lnTo>
                  <a:lnTo>
                    <a:pt x="214236" y="357689"/>
                  </a:lnTo>
                  <a:lnTo>
                    <a:pt x="223163" y="356221"/>
                  </a:lnTo>
                  <a:lnTo>
                    <a:pt x="232378" y="343373"/>
                  </a:lnTo>
                  <a:lnTo>
                    <a:pt x="230910" y="334448"/>
                  </a:lnTo>
                  <a:lnTo>
                    <a:pt x="218085" y="325248"/>
                  </a:lnTo>
                  <a:close/>
                </a:path>
                <a:path w="466089" h="636904">
                  <a:moveTo>
                    <a:pt x="184762" y="371712"/>
                  </a:moveTo>
                  <a:lnTo>
                    <a:pt x="175836" y="373181"/>
                  </a:lnTo>
                  <a:lnTo>
                    <a:pt x="166620" y="386027"/>
                  </a:lnTo>
                  <a:lnTo>
                    <a:pt x="168089" y="394954"/>
                  </a:lnTo>
                  <a:lnTo>
                    <a:pt x="180912" y="404153"/>
                  </a:lnTo>
                  <a:lnTo>
                    <a:pt x="189839" y="402685"/>
                  </a:lnTo>
                  <a:lnTo>
                    <a:pt x="199054" y="389837"/>
                  </a:lnTo>
                  <a:lnTo>
                    <a:pt x="197585" y="380912"/>
                  </a:lnTo>
                  <a:lnTo>
                    <a:pt x="184762" y="371712"/>
                  </a:lnTo>
                  <a:close/>
                </a:path>
                <a:path w="466089" h="636904">
                  <a:moveTo>
                    <a:pt x="151438" y="418176"/>
                  </a:moveTo>
                  <a:lnTo>
                    <a:pt x="142511" y="419646"/>
                  </a:lnTo>
                  <a:lnTo>
                    <a:pt x="133296" y="432492"/>
                  </a:lnTo>
                  <a:lnTo>
                    <a:pt x="134766" y="441418"/>
                  </a:lnTo>
                  <a:lnTo>
                    <a:pt x="147589" y="450617"/>
                  </a:lnTo>
                  <a:lnTo>
                    <a:pt x="156514" y="449148"/>
                  </a:lnTo>
                  <a:lnTo>
                    <a:pt x="165731" y="436302"/>
                  </a:lnTo>
                  <a:lnTo>
                    <a:pt x="164261" y="427375"/>
                  </a:lnTo>
                  <a:lnTo>
                    <a:pt x="151438" y="418176"/>
                  </a:lnTo>
                  <a:close/>
                </a:path>
                <a:path w="466089" h="636904">
                  <a:moveTo>
                    <a:pt x="118115" y="464640"/>
                  </a:moveTo>
                  <a:lnTo>
                    <a:pt x="109188" y="466110"/>
                  </a:lnTo>
                  <a:lnTo>
                    <a:pt x="99973" y="478956"/>
                  </a:lnTo>
                  <a:lnTo>
                    <a:pt x="101441" y="487883"/>
                  </a:lnTo>
                  <a:lnTo>
                    <a:pt x="114264" y="497081"/>
                  </a:lnTo>
                  <a:lnTo>
                    <a:pt x="123191" y="495612"/>
                  </a:lnTo>
                  <a:lnTo>
                    <a:pt x="132406" y="482766"/>
                  </a:lnTo>
                  <a:lnTo>
                    <a:pt x="130938" y="473839"/>
                  </a:lnTo>
                  <a:lnTo>
                    <a:pt x="118115" y="464640"/>
                  </a:lnTo>
                  <a:close/>
                </a:path>
                <a:path w="466089" h="636904">
                  <a:moveTo>
                    <a:pt x="84790" y="511105"/>
                  </a:moveTo>
                  <a:lnTo>
                    <a:pt x="75864" y="512574"/>
                  </a:lnTo>
                  <a:lnTo>
                    <a:pt x="66648" y="525420"/>
                  </a:lnTo>
                  <a:lnTo>
                    <a:pt x="68117" y="534347"/>
                  </a:lnTo>
                  <a:lnTo>
                    <a:pt x="80940" y="543546"/>
                  </a:lnTo>
                  <a:lnTo>
                    <a:pt x="89867" y="542076"/>
                  </a:lnTo>
                  <a:lnTo>
                    <a:pt x="99082" y="529230"/>
                  </a:lnTo>
                  <a:lnTo>
                    <a:pt x="97613" y="520303"/>
                  </a:lnTo>
                  <a:lnTo>
                    <a:pt x="84790" y="511105"/>
                  </a:lnTo>
                  <a:close/>
                </a:path>
                <a:path w="466089" h="636904">
                  <a:moveTo>
                    <a:pt x="51456" y="557568"/>
                  </a:moveTo>
                  <a:lnTo>
                    <a:pt x="42531" y="559042"/>
                  </a:lnTo>
                  <a:lnTo>
                    <a:pt x="33323" y="571894"/>
                  </a:lnTo>
                  <a:lnTo>
                    <a:pt x="34797" y="580820"/>
                  </a:lnTo>
                  <a:lnTo>
                    <a:pt x="47627" y="590011"/>
                  </a:lnTo>
                  <a:lnTo>
                    <a:pt x="56553" y="588535"/>
                  </a:lnTo>
                  <a:lnTo>
                    <a:pt x="65760" y="575683"/>
                  </a:lnTo>
                  <a:lnTo>
                    <a:pt x="64286" y="566759"/>
                  </a:lnTo>
                  <a:lnTo>
                    <a:pt x="51456" y="557568"/>
                  </a:lnTo>
                  <a:close/>
                </a:path>
                <a:path w="466089" h="636904">
                  <a:moveTo>
                    <a:pt x="18133" y="604032"/>
                  </a:moveTo>
                  <a:lnTo>
                    <a:pt x="9207" y="605506"/>
                  </a:lnTo>
                  <a:lnTo>
                    <a:pt x="0" y="618359"/>
                  </a:lnTo>
                  <a:lnTo>
                    <a:pt x="1474" y="627284"/>
                  </a:lnTo>
                  <a:lnTo>
                    <a:pt x="14304" y="636474"/>
                  </a:lnTo>
                  <a:lnTo>
                    <a:pt x="23228" y="635000"/>
                  </a:lnTo>
                  <a:lnTo>
                    <a:pt x="32435" y="622147"/>
                  </a:lnTo>
                  <a:lnTo>
                    <a:pt x="30961" y="613222"/>
                  </a:lnTo>
                  <a:lnTo>
                    <a:pt x="18133" y="604032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0031" y="4587240"/>
              <a:ext cx="359663" cy="35661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823613" y="460605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4"/>
                  </a:lnTo>
                  <a:lnTo>
                    <a:pt x="55468" y="242152"/>
                  </a:lnTo>
                  <a:lnTo>
                    <a:pt x="92660" y="261176"/>
                  </a:lnTo>
                  <a:lnTo>
                    <a:pt x="135483" y="268008"/>
                  </a:lnTo>
                  <a:lnTo>
                    <a:pt x="178307" y="261176"/>
                  </a:lnTo>
                  <a:lnTo>
                    <a:pt x="215499" y="242152"/>
                  </a:lnTo>
                  <a:lnTo>
                    <a:pt x="244828" y="213144"/>
                  </a:lnTo>
                  <a:lnTo>
                    <a:pt x="264061" y="176359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2"/>
                  </a:lnTo>
                  <a:lnTo>
                    <a:pt x="215499" y="25854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23613" y="460605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5624" y="3831336"/>
              <a:ext cx="359663" cy="35356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369627" y="384837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69627" y="384837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1959" y="3785616"/>
              <a:ext cx="359664" cy="35661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87104" y="380404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7104" y="380404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973427" y="384708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45787" y="365810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086787" y="38013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08746" y="4466053"/>
            <a:ext cx="2591435" cy="165227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642620">
              <a:spcBef>
                <a:spcPts val="1200"/>
              </a:spcBef>
              <a:tabLst>
                <a:tab pos="1619250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1240"/>
              </a:spcBef>
            </a:pPr>
            <a:r>
              <a:rPr b="1" spc="-5" dirty="0">
                <a:latin typeface="Arial"/>
                <a:cs typeface="Arial"/>
              </a:rPr>
              <a:t>(1)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At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training time: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dirty="0">
                <a:latin typeface="Arial"/>
                <a:cs typeface="Arial"/>
              </a:rPr>
              <a:t>Use</a:t>
            </a:r>
            <a:r>
              <a:rPr spc="-20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r>
              <a:rPr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message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ts val="2090"/>
              </a:lnSpc>
              <a:spcBef>
                <a:spcPts val="175"/>
              </a:spcBef>
            </a:pP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edges </a:t>
            </a:r>
            <a:r>
              <a:rPr spc="-5" dirty="0">
                <a:latin typeface="Arial"/>
                <a:cs typeface="Arial"/>
              </a:rPr>
              <a:t>to predict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training </a:t>
            </a:r>
            <a:r>
              <a:rPr b="1" spc="-490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supervision</a:t>
            </a:r>
            <a:r>
              <a:rPr b="1" spc="-10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edges</a:t>
            </a:r>
            <a:endParaRPr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959096" y="3672841"/>
            <a:ext cx="2240280" cy="1298575"/>
            <a:chOff x="3435096" y="3672840"/>
            <a:chExt cx="2240280" cy="1298575"/>
          </a:xfrm>
        </p:grpSpPr>
        <p:sp>
          <p:nvSpPr>
            <p:cNvPr id="54" name="object 54"/>
            <p:cNvSpPr/>
            <p:nvPr/>
          </p:nvSpPr>
          <p:spPr>
            <a:xfrm>
              <a:off x="3659354" y="4060452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87646" y="4742056"/>
              <a:ext cx="886460" cy="53340"/>
            </a:xfrm>
            <a:custGeom>
              <a:avLst/>
              <a:gdLst/>
              <a:ahLst/>
              <a:cxnLst/>
              <a:rect l="l" t="t" r="r" b="b"/>
              <a:pathLst>
                <a:path w="886460" h="53339">
                  <a:moveTo>
                    <a:pt x="864356" y="24192"/>
                  </a:moveTo>
                  <a:lnTo>
                    <a:pt x="857782" y="30406"/>
                  </a:lnTo>
                  <a:lnTo>
                    <a:pt x="857336" y="46181"/>
                  </a:lnTo>
                  <a:lnTo>
                    <a:pt x="863550" y="52755"/>
                  </a:lnTo>
                  <a:lnTo>
                    <a:pt x="879354" y="53201"/>
                  </a:lnTo>
                  <a:lnTo>
                    <a:pt x="885929" y="46987"/>
                  </a:lnTo>
                  <a:lnTo>
                    <a:pt x="886373" y="31212"/>
                  </a:lnTo>
                  <a:lnTo>
                    <a:pt x="880160" y="24637"/>
                  </a:lnTo>
                  <a:lnTo>
                    <a:pt x="864356" y="24192"/>
                  </a:lnTo>
                  <a:close/>
                </a:path>
                <a:path w="886460" h="53339">
                  <a:moveTo>
                    <a:pt x="807200" y="22579"/>
                  </a:moveTo>
                  <a:lnTo>
                    <a:pt x="800625" y="28793"/>
                  </a:lnTo>
                  <a:lnTo>
                    <a:pt x="800181" y="44568"/>
                  </a:lnTo>
                  <a:lnTo>
                    <a:pt x="806395" y="51142"/>
                  </a:lnTo>
                  <a:lnTo>
                    <a:pt x="822198" y="51588"/>
                  </a:lnTo>
                  <a:lnTo>
                    <a:pt x="828772" y="45374"/>
                  </a:lnTo>
                  <a:lnTo>
                    <a:pt x="829218" y="29599"/>
                  </a:lnTo>
                  <a:lnTo>
                    <a:pt x="823004" y="23025"/>
                  </a:lnTo>
                  <a:lnTo>
                    <a:pt x="807200" y="22579"/>
                  </a:lnTo>
                  <a:close/>
                </a:path>
                <a:path w="886460" h="53339">
                  <a:moveTo>
                    <a:pt x="750045" y="20966"/>
                  </a:moveTo>
                  <a:lnTo>
                    <a:pt x="743470" y="27180"/>
                  </a:lnTo>
                  <a:lnTo>
                    <a:pt x="743024" y="42955"/>
                  </a:lnTo>
                  <a:lnTo>
                    <a:pt x="749239" y="49529"/>
                  </a:lnTo>
                  <a:lnTo>
                    <a:pt x="765042" y="49975"/>
                  </a:lnTo>
                  <a:lnTo>
                    <a:pt x="771617" y="43761"/>
                  </a:lnTo>
                  <a:lnTo>
                    <a:pt x="772062" y="27986"/>
                  </a:lnTo>
                  <a:lnTo>
                    <a:pt x="765849" y="21412"/>
                  </a:lnTo>
                  <a:lnTo>
                    <a:pt x="750045" y="20966"/>
                  </a:lnTo>
                  <a:close/>
                </a:path>
                <a:path w="886460" h="53339">
                  <a:moveTo>
                    <a:pt x="692889" y="19353"/>
                  </a:moveTo>
                  <a:lnTo>
                    <a:pt x="686314" y="25567"/>
                  </a:lnTo>
                  <a:lnTo>
                    <a:pt x="685869" y="41342"/>
                  </a:lnTo>
                  <a:lnTo>
                    <a:pt x="692082" y="47917"/>
                  </a:lnTo>
                  <a:lnTo>
                    <a:pt x="707886" y="48362"/>
                  </a:lnTo>
                  <a:lnTo>
                    <a:pt x="714461" y="42150"/>
                  </a:lnTo>
                  <a:lnTo>
                    <a:pt x="714907" y="26374"/>
                  </a:lnTo>
                  <a:lnTo>
                    <a:pt x="708693" y="19799"/>
                  </a:lnTo>
                  <a:lnTo>
                    <a:pt x="692889" y="19353"/>
                  </a:lnTo>
                  <a:close/>
                </a:path>
                <a:path w="886460" h="53339">
                  <a:moveTo>
                    <a:pt x="635734" y="17740"/>
                  </a:moveTo>
                  <a:lnTo>
                    <a:pt x="629159" y="23954"/>
                  </a:lnTo>
                  <a:lnTo>
                    <a:pt x="628713" y="39729"/>
                  </a:lnTo>
                  <a:lnTo>
                    <a:pt x="634927" y="46304"/>
                  </a:lnTo>
                  <a:lnTo>
                    <a:pt x="650731" y="46749"/>
                  </a:lnTo>
                  <a:lnTo>
                    <a:pt x="657306" y="40537"/>
                  </a:lnTo>
                  <a:lnTo>
                    <a:pt x="657750" y="24761"/>
                  </a:lnTo>
                  <a:lnTo>
                    <a:pt x="651536" y="18186"/>
                  </a:lnTo>
                  <a:lnTo>
                    <a:pt x="635734" y="17740"/>
                  </a:lnTo>
                  <a:close/>
                </a:path>
                <a:path w="886460" h="53339">
                  <a:moveTo>
                    <a:pt x="578577" y="16127"/>
                  </a:moveTo>
                  <a:lnTo>
                    <a:pt x="572002" y="22341"/>
                  </a:lnTo>
                  <a:lnTo>
                    <a:pt x="571557" y="38116"/>
                  </a:lnTo>
                  <a:lnTo>
                    <a:pt x="577771" y="44691"/>
                  </a:lnTo>
                  <a:lnTo>
                    <a:pt x="593575" y="45137"/>
                  </a:lnTo>
                  <a:lnTo>
                    <a:pt x="600149" y="38924"/>
                  </a:lnTo>
                  <a:lnTo>
                    <a:pt x="600595" y="23148"/>
                  </a:lnTo>
                  <a:lnTo>
                    <a:pt x="594381" y="16573"/>
                  </a:lnTo>
                  <a:lnTo>
                    <a:pt x="578577" y="16127"/>
                  </a:lnTo>
                  <a:close/>
                </a:path>
                <a:path w="886460" h="53339">
                  <a:moveTo>
                    <a:pt x="521421" y="14514"/>
                  </a:moveTo>
                  <a:lnTo>
                    <a:pt x="514846" y="20728"/>
                  </a:lnTo>
                  <a:lnTo>
                    <a:pt x="514402" y="36504"/>
                  </a:lnTo>
                  <a:lnTo>
                    <a:pt x="520616" y="43078"/>
                  </a:lnTo>
                  <a:lnTo>
                    <a:pt x="536420" y="43524"/>
                  </a:lnTo>
                  <a:lnTo>
                    <a:pt x="542994" y="37311"/>
                  </a:lnTo>
                  <a:lnTo>
                    <a:pt x="543439" y="21535"/>
                  </a:lnTo>
                  <a:lnTo>
                    <a:pt x="537225" y="14960"/>
                  </a:lnTo>
                  <a:lnTo>
                    <a:pt x="521421" y="14514"/>
                  </a:lnTo>
                  <a:close/>
                </a:path>
                <a:path w="886460" h="53339">
                  <a:moveTo>
                    <a:pt x="464266" y="12901"/>
                  </a:moveTo>
                  <a:lnTo>
                    <a:pt x="457691" y="19116"/>
                  </a:lnTo>
                  <a:lnTo>
                    <a:pt x="457245" y="34891"/>
                  </a:lnTo>
                  <a:lnTo>
                    <a:pt x="463459" y="41465"/>
                  </a:lnTo>
                  <a:lnTo>
                    <a:pt x="479263" y="41911"/>
                  </a:lnTo>
                  <a:lnTo>
                    <a:pt x="485838" y="35698"/>
                  </a:lnTo>
                  <a:lnTo>
                    <a:pt x="486283" y="19922"/>
                  </a:lnTo>
                  <a:lnTo>
                    <a:pt x="480070" y="13347"/>
                  </a:lnTo>
                  <a:lnTo>
                    <a:pt x="464266" y="12901"/>
                  </a:lnTo>
                  <a:close/>
                </a:path>
                <a:path w="886460" h="53339">
                  <a:moveTo>
                    <a:pt x="407109" y="11289"/>
                  </a:moveTo>
                  <a:lnTo>
                    <a:pt x="400535" y="17503"/>
                  </a:lnTo>
                  <a:lnTo>
                    <a:pt x="400090" y="33279"/>
                  </a:lnTo>
                  <a:lnTo>
                    <a:pt x="406304" y="39853"/>
                  </a:lnTo>
                  <a:lnTo>
                    <a:pt x="422108" y="40299"/>
                  </a:lnTo>
                  <a:lnTo>
                    <a:pt x="428682" y="34085"/>
                  </a:lnTo>
                  <a:lnTo>
                    <a:pt x="429127" y="18309"/>
                  </a:lnTo>
                  <a:lnTo>
                    <a:pt x="422913" y="11734"/>
                  </a:lnTo>
                  <a:lnTo>
                    <a:pt x="407109" y="11289"/>
                  </a:lnTo>
                  <a:close/>
                </a:path>
                <a:path w="886460" h="53339">
                  <a:moveTo>
                    <a:pt x="349953" y="9677"/>
                  </a:moveTo>
                  <a:lnTo>
                    <a:pt x="343380" y="15890"/>
                  </a:lnTo>
                  <a:lnTo>
                    <a:pt x="342934" y="31666"/>
                  </a:lnTo>
                  <a:lnTo>
                    <a:pt x="349148" y="38240"/>
                  </a:lnTo>
                  <a:lnTo>
                    <a:pt x="364952" y="38686"/>
                  </a:lnTo>
                  <a:lnTo>
                    <a:pt x="371527" y="32472"/>
                  </a:lnTo>
                  <a:lnTo>
                    <a:pt x="371971" y="16696"/>
                  </a:lnTo>
                  <a:lnTo>
                    <a:pt x="365757" y="10123"/>
                  </a:lnTo>
                  <a:lnTo>
                    <a:pt x="349953" y="9677"/>
                  </a:lnTo>
                  <a:close/>
                </a:path>
                <a:path w="886460" h="53339">
                  <a:moveTo>
                    <a:pt x="292798" y="8064"/>
                  </a:moveTo>
                  <a:lnTo>
                    <a:pt x="286223" y="14277"/>
                  </a:lnTo>
                  <a:lnTo>
                    <a:pt x="285779" y="30053"/>
                  </a:lnTo>
                  <a:lnTo>
                    <a:pt x="291992" y="36628"/>
                  </a:lnTo>
                  <a:lnTo>
                    <a:pt x="307795" y="37073"/>
                  </a:lnTo>
                  <a:lnTo>
                    <a:pt x="314370" y="30859"/>
                  </a:lnTo>
                  <a:lnTo>
                    <a:pt x="314816" y="15083"/>
                  </a:lnTo>
                  <a:lnTo>
                    <a:pt x="308602" y="8510"/>
                  </a:lnTo>
                  <a:lnTo>
                    <a:pt x="292798" y="8064"/>
                  </a:lnTo>
                  <a:close/>
                </a:path>
                <a:path w="886460" h="53339">
                  <a:moveTo>
                    <a:pt x="235643" y="6450"/>
                  </a:moveTo>
                  <a:lnTo>
                    <a:pt x="229068" y="12664"/>
                  </a:lnTo>
                  <a:lnTo>
                    <a:pt x="228622" y="28440"/>
                  </a:lnTo>
                  <a:lnTo>
                    <a:pt x="234836" y="35015"/>
                  </a:lnTo>
                  <a:lnTo>
                    <a:pt x="250639" y="35460"/>
                  </a:lnTo>
                  <a:lnTo>
                    <a:pt x="257214" y="29246"/>
                  </a:lnTo>
                  <a:lnTo>
                    <a:pt x="257660" y="13472"/>
                  </a:lnTo>
                  <a:lnTo>
                    <a:pt x="251447" y="6897"/>
                  </a:lnTo>
                  <a:lnTo>
                    <a:pt x="235643" y="6450"/>
                  </a:lnTo>
                  <a:close/>
                </a:path>
                <a:path w="886460" h="53339">
                  <a:moveTo>
                    <a:pt x="178487" y="4838"/>
                  </a:moveTo>
                  <a:lnTo>
                    <a:pt x="171912" y="11051"/>
                  </a:lnTo>
                  <a:lnTo>
                    <a:pt x="171466" y="26827"/>
                  </a:lnTo>
                  <a:lnTo>
                    <a:pt x="177680" y="33402"/>
                  </a:lnTo>
                  <a:lnTo>
                    <a:pt x="193484" y="33848"/>
                  </a:lnTo>
                  <a:lnTo>
                    <a:pt x="200059" y="27633"/>
                  </a:lnTo>
                  <a:lnTo>
                    <a:pt x="200505" y="11859"/>
                  </a:lnTo>
                  <a:lnTo>
                    <a:pt x="194290" y="5284"/>
                  </a:lnTo>
                  <a:lnTo>
                    <a:pt x="178487" y="4838"/>
                  </a:lnTo>
                  <a:close/>
                </a:path>
                <a:path w="886460" h="53339">
                  <a:moveTo>
                    <a:pt x="121330" y="3225"/>
                  </a:moveTo>
                  <a:lnTo>
                    <a:pt x="114757" y="9438"/>
                  </a:lnTo>
                  <a:lnTo>
                    <a:pt x="114311" y="25214"/>
                  </a:lnTo>
                  <a:lnTo>
                    <a:pt x="120524" y="31789"/>
                  </a:lnTo>
                  <a:lnTo>
                    <a:pt x="136328" y="32235"/>
                  </a:lnTo>
                  <a:lnTo>
                    <a:pt x="142902" y="26021"/>
                  </a:lnTo>
                  <a:lnTo>
                    <a:pt x="143348" y="10246"/>
                  </a:lnTo>
                  <a:lnTo>
                    <a:pt x="137134" y="3671"/>
                  </a:lnTo>
                  <a:lnTo>
                    <a:pt x="121330" y="3225"/>
                  </a:lnTo>
                  <a:close/>
                </a:path>
                <a:path w="886460" h="53339">
                  <a:moveTo>
                    <a:pt x="64175" y="1612"/>
                  </a:moveTo>
                  <a:lnTo>
                    <a:pt x="57600" y="7825"/>
                  </a:lnTo>
                  <a:lnTo>
                    <a:pt x="57155" y="23601"/>
                  </a:lnTo>
                  <a:lnTo>
                    <a:pt x="63369" y="30176"/>
                  </a:lnTo>
                  <a:lnTo>
                    <a:pt x="79173" y="30622"/>
                  </a:lnTo>
                  <a:lnTo>
                    <a:pt x="85747" y="24409"/>
                  </a:lnTo>
                  <a:lnTo>
                    <a:pt x="86192" y="8633"/>
                  </a:lnTo>
                  <a:lnTo>
                    <a:pt x="79979" y="2058"/>
                  </a:lnTo>
                  <a:lnTo>
                    <a:pt x="64175" y="1612"/>
                  </a:lnTo>
                  <a:close/>
                </a:path>
                <a:path w="886460" h="53339">
                  <a:moveTo>
                    <a:pt x="7019" y="0"/>
                  </a:moveTo>
                  <a:lnTo>
                    <a:pt x="444" y="6212"/>
                  </a:lnTo>
                  <a:lnTo>
                    <a:pt x="0" y="21988"/>
                  </a:lnTo>
                  <a:lnTo>
                    <a:pt x="6212" y="28563"/>
                  </a:lnTo>
                  <a:lnTo>
                    <a:pt x="22016" y="29009"/>
                  </a:lnTo>
                  <a:lnTo>
                    <a:pt x="28591" y="22796"/>
                  </a:lnTo>
                  <a:lnTo>
                    <a:pt x="29037" y="7020"/>
                  </a:lnTo>
                  <a:lnTo>
                    <a:pt x="22823" y="445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69358" y="3917623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5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024342" y="4023075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E886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482773" y="3857838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7680" y="3672840"/>
              <a:ext cx="359663" cy="35356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342239" y="369044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6"/>
                  </a:lnTo>
                  <a:lnTo>
                    <a:pt x="264062" y="176360"/>
                  </a:lnTo>
                  <a:lnTo>
                    <a:pt x="270969" y="134005"/>
                  </a:lnTo>
                  <a:lnTo>
                    <a:pt x="264062" y="91649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342239" y="369044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82568" y="4614672"/>
              <a:ext cx="356615" cy="35661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824749" y="46335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824749" y="46335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0120" y="4614672"/>
              <a:ext cx="359663" cy="35661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814906" y="46335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6"/>
                  </a:lnTo>
                  <a:lnTo>
                    <a:pt x="135483" y="268008"/>
                  </a:lnTo>
                  <a:lnTo>
                    <a:pt x="178307" y="261176"/>
                  </a:lnTo>
                  <a:lnTo>
                    <a:pt x="215499" y="242153"/>
                  </a:lnTo>
                  <a:lnTo>
                    <a:pt x="244827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814906" y="46335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15712" y="3858768"/>
              <a:ext cx="359663" cy="35356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360920" y="387583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3" y="268009"/>
                  </a:lnTo>
                  <a:lnTo>
                    <a:pt x="178307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360920" y="387583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35096" y="3813048"/>
              <a:ext cx="356615" cy="35661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478398" y="38314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78398" y="38314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6964720" y="387451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937081" y="368554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806291" y="4517869"/>
            <a:ext cx="2566035" cy="188087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636270">
              <a:spcBef>
                <a:spcPts val="1010"/>
              </a:spcBef>
              <a:tabLst>
                <a:tab pos="1612900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1035"/>
              </a:spcBef>
            </a:pPr>
            <a:r>
              <a:rPr b="1" spc="-5" dirty="0">
                <a:latin typeface="Arial"/>
                <a:cs typeface="Arial"/>
              </a:rPr>
              <a:t>(2) At validation time: </a:t>
            </a:r>
            <a:r>
              <a:rPr b="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Use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training message 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edges 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&amp;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training </a:t>
            </a:r>
            <a:r>
              <a:rPr b="1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supervision edges </a:t>
            </a:r>
            <a:r>
              <a:rPr dirty="0">
                <a:latin typeface="Arial"/>
                <a:cs typeface="Arial"/>
              </a:rPr>
              <a:t>to 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predict</a:t>
            </a:r>
            <a:r>
              <a:rPr spc="-30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60B5CC"/>
                </a:solidFill>
                <a:latin typeface="Arial"/>
                <a:cs typeface="Arial"/>
              </a:rPr>
              <a:t>validation</a:t>
            </a:r>
            <a:r>
              <a:rPr b="1" spc="-25" dirty="0">
                <a:solidFill>
                  <a:srgbClr val="60B5CC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60B5CC"/>
                </a:solidFill>
                <a:latin typeface="Arial"/>
                <a:cs typeface="Arial"/>
              </a:rPr>
              <a:t>edges</a:t>
            </a:r>
            <a:endParaRPr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078081" y="382879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8083295" y="3663697"/>
            <a:ext cx="2240280" cy="1298575"/>
            <a:chOff x="6559295" y="3663696"/>
            <a:chExt cx="2240280" cy="1298575"/>
          </a:xfrm>
        </p:grpSpPr>
        <p:sp>
          <p:nvSpPr>
            <p:cNvPr id="79" name="object 79"/>
            <p:cNvSpPr/>
            <p:nvPr/>
          </p:nvSpPr>
          <p:spPr>
            <a:xfrm>
              <a:off x="6783326" y="4052497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4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202979" y="4747952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5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093330" y="3909668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4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48314" y="4015119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E886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606746" y="3849881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21879" y="3663696"/>
              <a:ext cx="359664" cy="35661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7466211" y="368248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466211" y="368248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03719" y="4608576"/>
              <a:ext cx="359664" cy="35356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948720" y="462555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948720" y="462555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94319" y="4608576"/>
              <a:ext cx="359664" cy="35356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938877" y="462555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3" y="268009"/>
                  </a:lnTo>
                  <a:lnTo>
                    <a:pt x="178307" y="261177"/>
                  </a:lnTo>
                  <a:lnTo>
                    <a:pt x="215499" y="242154"/>
                  </a:lnTo>
                  <a:lnTo>
                    <a:pt x="244827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938877" y="462555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39911" y="3849624"/>
              <a:ext cx="359664" cy="35661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484891" y="386787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6"/>
                  </a:lnTo>
                  <a:lnTo>
                    <a:pt x="264062" y="176360"/>
                  </a:lnTo>
                  <a:lnTo>
                    <a:pt x="270969" y="134005"/>
                  </a:lnTo>
                  <a:lnTo>
                    <a:pt x="264062" y="91649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484891" y="386787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59295" y="3803904"/>
              <a:ext cx="356616" cy="35661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602369" y="382354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4"/>
                  </a:lnTo>
                  <a:lnTo>
                    <a:pt x="55469" y="242152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500" y="242152"/>
                  </a:lnTo>
                  <a:lnTo>
                    <a:pt x="244828" y="213144"/>
                  </a:lnTo>
                  <a:lnTo>
                    <a:pt x="264062" y="176359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2"/>
                  </a:lnTo>
                  <a:lnTo>
                    <a:pt x="215500" y="25854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602369" y="382354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10088691" y="3865372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9061052" y="367944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803835" y="4500598"/>
            <a:ext cx="2375535" cy="217868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762635">
              <a:spcBef>
                <a:spcPts val="1075"/>
              </a:spcBef>
              <a:tabLst>
                <a:tab pos="1739264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1095"/>
              </a:spcBef>
            </a:pPr>
            <a:r>
              <a:rPr b="1" spc="-5" dirty="0">
                <a:latin typeface="Arial"/>
                <a:cs typeface="Arial"/>
              </a:rPr>
              <a:t>(3)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At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test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time: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dirty="0">
                <a:latin typeface="Arial"/>
                <a:cs typeface="Arial"/>
              </a:rPr>
              <a:t>Use</a:t>
            </a:r>
            <a:r>
              <a:rPr spc="-35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r>
              <a:rPr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message</a:t>
            </a:r>
            <a:endParaRPr>
              <a:latin typeface="Arial"/>
              <a:cs typeface="Arial"/>
            </a:endParaRPr>
          </a:p>
          <a:p>
            <a:pPr marL="12700" marR="119380">
              <a:lnSpc>
                <a:spcPct val="100400"/>
              </a:lnSpc>
              <a:spcBef>
                <a:spcPts val="40"/>
              </a:spcBef>
            </a:pP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edges 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&amp;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training </a:t>
            </a:r>
            <a:r>
              <a:rPr b="1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supervision</a:t>
            </a:r>
            <a:r>
              <a:rPr b="1" spc="-35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edges</a:t>
            </a:r>
            <a:r>
              <a:rPr b="1" spc="-35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88651"/>
                </a:solidFill>
                <a:latin typeface="Arial"/>
                <a:cs typeface="Arial"/>
              </a:rPr>
              <a:t>&amp; </a:t>
            </a:r>
            <a:r>
              <a:rPr b="1" spc="-484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60B5CC"/>
                </a:solidFill>
                <a:latin typeface="Arial"/>
                <a:cs typeface="Arial"/>
              </a:rPr>
              <a:t>validation edges </a:t>
            </a:r>
            <a:r>
              <a:rPr dirty="0">
                <a:latin typeface="Arial"/>
                <a:cs typeface="Arial"/>
              </a:rPr>
              <a:t>to 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predict</a:t>
            </a:r>
            <a:r>
              <a:rPr spc="-15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6BB76D"/>
                </a:solidFill>
                <a:latin typeface="Arial"/>
                <a:cs typeface="Arial"/>
              </a:rPr>
              <a:t>test</a:t>
            </a:r>
            <a:r>
              <a:rPr b="1" spc="-10" dirty="0">
                <a:solidFill>
                  <a:srgbClr val="6BB76D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6BB76D"/>
                </a:solidFill>
                <a:latin typeface="Arial"/>
                <a:cs typeface="Arial"/>
              </a:rPr>
              <a:t>edges</a:t>
            </a:r>
            <a:endParaRPr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202052" y="382270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9253856" y="3830421"/>
            <a:ext cx="763270" cy="158750"/>
          </a:xfrm>
          <a:custGeom>
            <a:avLst/>
            <a:gdLst/>
            <a:ahLst/>
            <a:cxnLst/>
            <a:rect l="l" t="t" r="r" b="b"/>
            <a:pathLst>
              <a:path w="763270" h="158750">
                <a:moveTo>
                  <a:pt x="10105" y="0"/>
                </a:moveTo>
                <a:lnTo>
                  <a:pt x="2706" y="5205"/>
                </a:lnTo>
                <a:lnTo>
                  <a:pt x="0" y="20753"/>
                </a:lnTo>
                <a:lnTo>
                  <a:pt x="5205" y="28152"/>
                </a:lnTo>
                <a:lnTo>
                  <a:pt x="20781" y="30863"/>
                </a:lnTo>
                <a:lnTo>
                  <a:pt x="28180" y="25657"/>
                </a:lnTo>
                <a:lnTo>
                  <a:pt x="30886" y="10110"/>
                </a:lnTo>
                <a:lnTo>
                  <a:pt x="25680" y="2711"/>
                </a:lnTo>
                <a:lnTo>
                  <a:pt x="10105" y="0"/>
                </a:lnTo>
                <a:close/>
              </a:path>
              <a:path w="763270" h="158750">
                <a:moveTo>
                  <a:pt x="66436" y="9804"/>
                </a:moveTo>
                <a:lnTo>
                  <a:pt x="59038" y="15010"/>
                </a:lnTo>
                <a:lnTo>
                  <a:pt x="56332" y="30557"/>
                </a:lnTo>
                <a:lnTo>
                  <a:pt x="61537" y="37956"/>
                </a:lnTo>
                <a:lnTo>
                  <a:pt x="77113" y="40667"/>
                </a:lnTo>
                <a:lnTo>
                  <a:pt x="84512" y="35462"/>
                </a:lnTo>
                <a:lnTo>
                  <a:pt x="87218" y="19914"/>
                </a:lnTo>
                <a:lnTo>
                  <a:pt x="82012" y="12515"/>
                </a:lnTo>
                <a:lnTo>
                  <a:pt x="66436" y="9804"/>
                </a:lnTo>
                <a:close/>
              </a:path>
              <a:path w="763270" h="158750">
                <a:moveTo>
                  <a:pt x="122769" y="19608"/>
                </a:moveTo>
                <a:lnTo>
                  <a:pt x="115370" y="24813"/>
                </a:lnTo>
                <a:lnTo>
                  <a:pt x="112662" y="40361"/>
                </a:lnTo>
                <a:lnTo>
                  <a:pt x="117868" y="47760"/>
                </a:lnTo>
                <a:lnTo>
                  <a:pt x="133443" y="50472"/>
                </a:lnTo>
                <a:lnTo>
                  <a:pt x="140843" y="45267"/>
                </a:lnTo>
                <a:lnTo>
                  <a:pt x="143550" y="29719"/>
                </a:lnTo>
                <a:lnTo>
                  <a:pt x="138344" y="22320"/>
                </a:lnTo>
                <a:lnTo>
                  <a:pt x="122769" y="19608"/>
                </a:lnTo>
                <a:close/>
              </a:path>
              <a:path w="763270" h="158750">
                <a:moveTo>
                  <a:pt x="179100" y="29413"/>
                </a:moveTo>
                <a:lnTo>
                  <a:pt x="171701" y="34618"/>
                </a:lnTo>
                <a:lnTo>
                  <a:pt x="168995" y="50166"/>
                </a:lnTo>
                <a:lnTo>
                  <a:pt x="174200" y="57565"/>
                </a:lnTo>
                <a:lnTo>
                  <a:pt x="189776" y="60276"/>
                </a:lnTo>
                <a:lnTo>
                  <a:pt x="197175" y="55071"/>
                </a:lnTo>
                <a:lnTo>
                  <a:pt x="199881" y="39523"/>
                </a:lnTo>
                <a:lnTo>
                  <a:pt x="194675" y="32124"/>
                </a:lnTo>
                <a:lnTo>
                  <a:pt x="179100" y="29413"/>
                </a:lnTo>
                <a:close/>
              </a:path>
              <a:path w="763270" h="158750">
                <a:moveTo>
                  <a:pt x="235431" y="39218"/>
                </a:moveTo>
                <a:lnTo>
                  <a:pt x="228032" y="44424"/>
                </a:lnTo>
                <a:lnTo>
                  <a:pt x="225327" y="59971"/>
                </a:lnTo>
                <a:lnTo>
                  <a:pt x="230532" y="67370"/>
                </a:lnTo>
                <a:lnTo>
                  <a:pt x="246109" y="70079"/>
                </a:lnTo>
                <a:lnTo>
                  <a:pt x="253508" y="64874"/>
                </a:lnTo>
                <a:lnTo>
                  <a:pt x="256212" y="49326"/>
                </a:lnTo>
                <a:lnTo>
                  <a:pt x="251006" y="41927"/>
                </a:lnTo>
                <a:lnTo>
                  <a:pt x="235431" y="39218"/>
                </a:lnTo>
                <a:close/>
              </a:path>
              <a:path w="763270" h="158750">
                <a:moveTo>
                  <a:pt x="291762" y="49023"/>
                </a:moveTo>
                <a:lnTo>
                  <a:pt x="284364" y="54228"/>
                </a:lnTo>
                <a:lnTo>
                  <a:pt x="281659" y="69776"/>
                </a:lnTo>
                <a:lnTo>
                  <a:pt x="286865" y="77175"/>
                </a:lnTo>
                <a:lnTo>
                  <a:pt x="302441" y="79884"/>
                </a:lnTo>
                <a:lnTo>
                  <a:pt x="309839" y="74678"/>
                </a:lnTo>
                <a:lnTo>
                  <a:pt x="312544" y="59131"/>
                </a:lnTo>
                <a:lnTo>
                  <a:pt x="307338" y="51732"/>
                </a:lnTo>
                <a:lnTo>
                  <a:pt x="291762" y="49023"/>
                </a:lnTo>
                <a:close/>
              </a:path>
              <a:path w="763270" h="158750">
                <a:moveTo>
                  <a:pt x="348094" y="58827"/>
                </a:moveTo>
                <a:lnTo>
                  <a:pt x="340696" y="64033"/>
                </a:lnTo>
                <a:lnTo>
                  <a:pt x="337991" y="79580"/>
                </a:lnTo>
                <a:lnTo>
                  <a:pt x="343197" y="86979"/>
                </a:lnTo>
                <a:lnTo>
                  <a:pt x="358772" y="89688"/>
                </a:lnTo>
                <a:lnTo>
                  <a:pt x="366171" y="84482"/>
                </a:lnTo>
                <a:lnTo>
                  <a:pt x="368876" y="68935"/>
                </a:lnTo>
                <a:lnTo>
                  <a:pt x="363670" y="61536"/>
                </a:lnTo>
                <a:lnTo>
                  <a:pt x="348094" y="58827"/>
                </a:lnTo>
                <a:close/>
              </a:path>
              <a:path w="763270" h="158750">
                <a:moveTo>
                  <a:pt x="404426" y="68632"/>
                </a:moveTo>
                <a:lnTo>
                  <a:pt x="397027" y="73837"/>
                </a:lnTo>
                <a:lnTo>
                  <a:pt x="394322" y="89385"/>
                </a:lnTo>
                <a:lnTo>
                  <a:pt x="399528" y="96784"/>
                </a:lnTo>
                <a:lnTo>
                  <a:pt x="415104" y="99493"/>
                </a:lnTo>
                <a:lnTo>
                  <a:pt x="422503" y="94288"/>
                </a:lnTo>
                <a:lnTo>
                  <a:pt x="425207" y="78739"/>
                </a:lnTo>
                <a:lnTo>
                  <a:pt x="420001" y="71340"/>
                </a:lnTo>
                <a:lnTo>
                  <a:pt x="404426" y="68632"/>
                </a:lnTo>
                <a:close/>
              </a:path>
              <a:path w="763270" h="158750">
                <a:moveTo>
                  <a:pt x="460757" y="78436"/>
                </a:moveTo>
                <a:lnTo>
                  <a:pt x="453359" y="83642"/>
                </a:lnTo>
                <a:lnTo>
                  <a:pt x="450654" y="99189"/>
                </a:lnTo>
                <a:lnTo>
                  <a:pt x="455860" y="106588"/>
                </a:lnTo>
                <a:lnTo>
                  <a:pt x="471436" y="109298"/>
                </a:lnTo>
                <a:lnTo>
                  <a:pt x="478834" y="104093"/>
                </a:lnTo>
                <a:lnTo>
                  <a:pt x="481539" y="88544"/>
                </a:lnTo>
                <a:lnTo>
                  <a:pt x="476333" y="81145"/>
                </a:lnTo>
                <a:lnTo>
                  <a:pt x="460757" y="78436"/>
                </a:lnTo>
                <a:close/>
              </a:path>
              <a:path w="763270" h="158750">
                <a:moveTo>
                  <a:pt x="517089" y="88240"/>
                </a:moveTo>
                <a:lnTo>
                  <a:pt x="509691" y="93446"/>
                </a:lnTo>
                <a:lnTo>
                  <a:pt x="506986" y="108993"/>
                </a:lnTo>
                <a:lnTo>
                  <a:pt x="512192" y="116392"/>
                </a:lnTo>
                <a:lnTo>
                  <a:pt x="527767" y="119103"/>
                </a:lnTo>
                <a:lnTo>
                  <a:pt x="535166" y="113897"/>
                </a:lnTo>
                <a:lnTo>
                  <a:pt x="537871" y="98348"/>
                </a:lnTo>
                <a:lnTo>
                  <a:pt x="532665" y="90951"/>
                </a:lnTo>
                <a:lnTo>
                  <a:pt x="517089" y="88240"/>
                </a:lnTo>
                <a:close/>
              </a:path>
              <a:path w="763270" h="158750">
                <a:moveTo>
                  <a:pt x="573424" y="98043"/>
                </a:moveTo>
                <a:lnTo>
                  <a:pt x="566025" y="103248"/>
                </a:lnTo>
                <a:lnTo>
                  <a:pt x="563317" y="118795"/>
                </a:lnTo>
                <a:lnTo>
                  <a:pt x="568520" y="126194"/>
                </a:lnTo>
                <a:lnTo>
                  <a:pt x="584097" y="128907"/>
                </a:lnTo>
                <a:lnTo>
                  <a:pt x="591496" y="123704"/>
                </a:lnTo>
                <a:lnTo>
                  <a:pt x="594203" y="108155"/>
                </a:lnTo>
                <a:lnTo>
                  <a:pt x="588999" y="100756"/>
                </a:lnTo>
                <a:lnTo>
                  <a:pt x="573424" y="98043"/>
                </a:lnTo>
                <a:close/>
              </a:path>
              <a:path w="763270" h="158750">
                <a:moveTo>
                  <a:pt x="629756" y="107848"/>
                </a:moveTo>
                <a:lnTo>
                  <a:pt x="622355" y="113052"/>
                </a:lnTo>
                <a:lnTo>
                  <a:pt x="619648" y="128600"/>
                </a:lnTo>
                <a:lnTo>
                  <a:pt x="624852" y="135999"/>
                </a:lnTo>
                <a:lnTo>
                  <a:pt x="640427" y="138711"/>
                </a:lnTo>
                <a:lnTo>
                  <a:pt x="647828" y="133508"/>
                </a:lnTo>
                <a:lnTo>
                  <a:pt x="650535" y="117960"/>
                </a:lnTo>
                <a:lnTo>
                  <a:pt x="645331" y="110561"/>
                </a:lnTo>
                <a:lnTo>
                  <a:pt x="629756" y="107848"/>
                </a:lnTo>
                <a:close/>
              </a:path>
              <a:path w="763270" h="158750">
                <a:moveTo>
                  <a:pt x="686087" y="117652"/>
                </a:moveTo>
                <a:lnTo>
                  <a:pt x="678688" y="122857"/>
                </a:lnTo>
                <a:lnTo>
                  <a:pt x="675980" y="138404"/>
                </a:lnTo>
                <a:lnTo>
                  <a:pt x="681184" y="145803"/>
                </a:lnTo>
                <a:lnTo>
                  <a:pt x="696760" y="148516"/>
                </a:lnTo>
                <a:lnTo>
                  <a:pt x="704159" y="143313"/>
                </a:lnTo>
                <a:lnTo>
                  <a:pt x="706868" y="127764"/>
                </a:lnTo>
                <a:lnTo>
                  <a:pt x="701663" y="120365"/>
                </a:lnTo>
                <a:lnTo>
                  <a:pt x="686087" y="117652"/>
                </a:lnTo>
                <a:close/>
              </a:path>
              <a:path w="763270" h="158750">
                <a:moveTo>
                  <a:pt x="742419" y="127457"/>
                </a:moveTo>
                <a:lnTo>
                  <a:pt x="735020" y="132661"/>
                </a:lnTo>
                <a:lnTo>
                  <a:pt x="732312" y="148208"/>
                </a:lnTo>
                <a:lnTo>
                  <a:pt x="737515" y="155608"/>
                </a:lnTo>
                <a:lnTo>
                  <a:pt x="753092" y="158320"/>
                </a:lnTo>
                <a:lnTo>
                  <a:pt x="760491" y="153117"/>
                </a:lnTo>
                <a:lnTo>
                  <a:pt x="763198" y="137570"/>
                </a:lnTo>
                <a:lnTo>
                  <a:pt x="757994" y="130169"/>
                </a:lnTo>
                <a:lnTo>
                  <a:pt x="742419" y="127457"/>
                </a:lnTo>
                <a:close/>
              </a:path>
            </a:pathLst>
          </a:custGeom>
          <a:solidFill>
            <a:srgbClr val="6BB76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2"/>
            <a:ext cx="6361176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332" y="1111605"/>
            <a:ext cx="7601584" cy="225933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332740" indent="-320040">
              <a:spcBef>
                <a:spcPts val="117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Option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2:</a:t>
            </a:r>
            <a:r>
              <a:rPr sz="3200" b="1" spc="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00B050"/>
                </a:solidFill>
                <a:latin typeface="Calibri"/>
                <a:cs typeface="Calibri"/>
              </a:rPr>
              <a:t>Transductive</a:t>
            </a:r>
            <a:r>
              <a:rPr sz="32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link</a:t>
            </a:r>
            <a:r>
              <a:rPr sz="3200" b="1" spc="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B050"/>
                </a:solidFill>
                <a:latin typeface="Calibri"/>
                <a:cs typeface="Calibri"/>
              </a:rPr>
              <a:t>prediction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split:</a:t>
            </a:r>
            <a:endParaRPr sz="3200">
              <a:latin typeface="Calibri"/>
              <a:cs typeface="Calibri"/>
            </a:endParaRPr>
          </a:p>
          <a:p>
            <a:pPr marL="1602105">
              <a:spcBef>
                <a:spcPts val="670"/>
              </a:spcBef>
            </a:pP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Why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 we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use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growing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 number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of edges?</a:t>
            </a:r>
            <a:endParaRPr sz="2000">
              <a:latin typeface="Calibri"/>
              <a:cs typeface="Calibri"/>
            </a:endParaRPr>
          </a:p>
          <a:p>
            <a:pPr marL="1602105" marR="495934"/>
            <a:r>
              <a:rPr sz="2000" b="1" spc="-10" dirty="0">
                <a:latin typeface="Calibri"/>
                <a:cs typeface="Calibri"/>
              </a:rPr>
              <a:t>After</a:t>
            </a:r>
            <a:r>
              <a:rPr sz="2000" b="1" spc="-5" dirty="0">
                <a:latin typeface="Calibri"/>
                <a:cs typeface="Calibri"/>
              </a:rPr>
              <a:t> training,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70C0"/>
                </a:solidFill>
                <a:latin typeface="Calibri"/>
                <a:cs typeface="Calibri"/>
              </a:rPr>
              <a:t>supervision</a:t>
            </a:r>
            <a:r>
              <a:rPr sz="20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70C0"/>
                </a:solidFill>
                <a:latin typeface="Calibri"/>
                <a:cs typeface="Calibri"/>
              </a:rPr>
              <a:t>edges </a:t>
            </a:r>
            <a:r>
              <a:rPr sz="2000" b="1" spc="-10" dirty="0">
                <a:solidFill>
                  <a:srgbClr val="0070C0"/>
                </a:solidFill>
                <a:latin typeface="Calibri"/>
                <a:cs typeface="Calibri"/>
              </a:rPr>
              <a:t>are</a:t>
            </a:r>
            <a:r>
              <a:rPr sz="2000" b="1" spc="-5" dirty="0">
                <a:solidFill>
                  <a:srgbClr val="0070C0"/>
                </a:solidFill>
                <a:latin typeface="Calibri"/>
                <a:cs typeface="Calibri"/>
              </a:rPr>
              <a:t> known </a:t>
            </a:r>
            <a:r>
              <a:rPr sz="2000" b="1" spc="-15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2000" b="1" spc="-10" dirty="0">
                <a:solidFill>
                  <a:srgbClr val="0070C0"/>
                </a:solidFill>
                <a:latin typeface="Calibri"/>
                <a:cs typeface="Calibri"/>
              </a:rPr>
              <a:t> GNN. </a:t>
            </a:r>
            <a:r>
              <a:rPr sz="2000" b="1" spc="-4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Therefore</a:t>
            </a:r>
            <a:r>
              <a:rPr sz="2000" b="1" spc="-10" dirty="0">
                <a:solidFill>
                  <a:srgbClr val="0070C0"/>
                </a:solidFill>
                <a:latin typeface="Calibri"/>
                <a:cs typeface="Calibri"/>
              </a:rPr>
              <a:t>, </a:t>
            </a:r>
            <a:r>
              <a:rPr sz="2000" b="1" dirty="0">
                <a:solidFill>
                  <a:srgbClr val="0070C0"/>
                </a:solidFill>
                <a:latin typeface="Calibri"/>
                <a:cs typeface="Calibri"/>
              </a:rPr>
              <a:t>an ideal </a:t>
            </a:r>
            <a:r>
              <a:rPr sz="2000" b="1" spc="-5" dirty="0">
                <a:solidFill>
                  <a:srgbClr val="0070C0"/>
                </a:solidFill>
                <a:latin typeface="Calibri"/>
                <a:cs typeface="Calibri"/>
              </a:rPr>
              <a:t>model should </a:t>
            </a:r>
            <a:r>
              <a:rPr sz="2000" b="1" dirty="0">
                <a:solidFill>
                  <a:srgbClr val="0070C0"/>
                </a:solidFill>
                <a:latin typeface="Calibri"/>
                <a:cs typeface="Calibri"/>
              </a:rPr>
              <a:t>use supervision </a:t>
            </a:r>
            <a:r>
              <a:rPr sz="20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70C0"/>
                </a:solidFill>
                <a:latin typeface="Calibri"/>
                <a:cs typeface="Calibri"/>
              </a:rPr>
              <a:t>edges in message</a:t>
            </a:r>
            <a:r>
              <a:rPr sz="20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70C0"/>
                </a:solidFill>
                <a:latin typeface="Calibri"/>
                <a:cs typeface="Calibri"/>
              </a:rPr>
              <a:t>passing</a:t>
            </a:r>
            <a:r>
              <a:rPr sz="20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at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validation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  <a:p>
            <a:pPr marL="1602105"/>
            <a:r>
              <a:rPr sz="2000" b="1" spc="-5" dirty="0">
                <a:latin typeface="Calibri"/>
                <a:cs typeface="Calibri"/>
              </a:rPr>
              <a:t>The same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applies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to</a:t>
            </a:r>
            <a:r>
              <a:rPr sz="2000" b="1" spc="-5" dirty="0">
                <a:latin typeface="Calibri"/>
                <a:cs typeface="Calibri"/>
              </a:rPr>
              <a:t> the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test </a:t>
            </a:r>
            <a:r>
              <a:rPr sz="2000" b="1" spc="-5" dirty="0"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65960" y="3645409"/>
            <a:ext cx="2243455" cy="1298575"/>
            <a:chOff x="441959" y="3645408"/>
            <a:chExt cx="2243455" cy="1298575"/>
          </a:xfrm>
        </p:grpSpPr>
        <p:sp>
          <p:nvSpPr>
            <p:cNvPr id="5" name="object 5"/>
            <p:cNvSpPr/>
            <p:nvPr/>
          </p:nvSpPr>
          <p:spPr>
            <a:xfrm>
              <a:off x="668061" y="4032997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4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8065" y="3890168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4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91480" y="3830383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592" y="3645408"/>
              <a:ext cx="356616" cy="3535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50947" y="366298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0947" y="366298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431" y="4587240"/>
              <a:ext cx="359663" cy="3566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33457" y="460605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9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4"/>
                  </a:lnTo>
                  <a:lnTo>
                    <a:pt x="55469" y="242152"/>
                  </a:lnTo>
                  <a:lnTo>
                    <a:pt x="92660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499" y="242152"/>
                  </a:lnTo>
                  <a:lnTo>
                    <a:pt x="244828" y="213144"/>
                  </a:lnTo>
                  <a:lnTo>
                    <a:pt x="264061" y="176359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2"/>
                  </a:lnTo>
                  <a:lnTo>
                    <a:pt x="215499" y="25854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3457" y="460605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8499" y="3979410"/>
              <a:ext cx="466090" cy="636905"/>
            </a:xfrm>
            <a:custGeom>
              <a:avLst/>
              <a:gdLst/>
              <a:ahLst/>
              <a:cxnLst/>
              <a:rect l="l" t="t" r="r" b="b"/>
              <a:pathLst>
                <a:path w="466089" h="636904">
                  <a:moveTo>
                    <a:pt x="451351" y="0"/>
                  </a:moveTo>
                  <a:lnTo>
                    <a:pt x="442426" y="1470"/>
                  </a:lnTo>
                  <a:lnTo>
                    <a:pt x="433210" y="14317"/>
                  </a:lnTo>
                  <a:lnTo>
                    <a:pt x="434681" y="23243"/>
                  </a:lnTo>
                  <a:lnTo>
                    <a:pt x="447506" y="32442"/>
                  </a:lnTo>
                  <a:lnTo>
                    <a:pt x="456431" y="30971"/>
                  </a:lnTo>
                  <a:lnTo>
                    <a:pt x="465645" y="18124"/>
                  </a:lnTo>
                  <a:lnTo>
                    <a:pt x="464176" y="9198"/>
                  </a:lnTo>
                  <a:lnTo>
                    <a:pt x="451351" y="0"/>
                  </a:lnTo>
                  <a:close/>
                </a:path>
                <a:path w="466089" h="636904">
                  <a:moveTo>
                    <a:pt x="418028" y="46464"/>
                  </a:moveTo>
                  <a:lnTo>
                    <a:pt x="409101" y="47934"/>
                  </a:lnTo>
                  <a:lnTo>
                    <a:pt x="399887" y="60782"/>
                  </a:lnTo>
                  <a:lnTo>
                    <a:pt x="401358" y="69707"/>
                  </a:lnTo>
                  <a:lnTo>
                    <a:pt x="414182" y="78905"/>
                  </a:lnTo>
                  <a:lnTo>
                    <a:pt x="423108" y="77435"/>
                  </a:lnTo>
                  <a:lnTo>
                    <a:pt x="432321" y="64588"/>
                  </a:lnTo>
                  <a:lnTo>
                    <a:pt x="430852" y="55661"/>
                  </a:lnTo>
                  <a:lnTo>
                    <a:pt x="418028" y="46464"/>
                  </a:lnTo>
                  <a:close/>
                </a:path>
                <a:path w="466089" h="636904">
                  <a:moveTo>
                    <a:pt x="384705" y="92928"/>
                  </a:moveTo>
                  <a:lnTo>
                    <a:pt x="375779" y="94397"/>
                  </a:lnTo>
                  <a:lnTo>
                    <a:pt x="366563" y="107243"/>
                  </a:lnTo>
                  <a:lnTo>
                    <a:pt x="368033" y="116170"/>
                  </a:lnTo>
                  <a:lnTo>
                    <a:pt x="380856" y="125369"/>
                  </a:lnTo>
                  <a:lnTo>
                    <a:pt x="389782" y="123899"/>
                  </a:lnTo>
                  <a:lnTo>
                    <a:pt x="398998" y="111053"/>
                  </a:lnTo>
                  <a:lnTo>
                    <a:pt x="397529" y="102127"/>
                  </a:lnTo>
                  <a:lnTo>
                    <a:pt x="384705" y="92928"/>
                  </a:lnTo>
                  <a:close/>
                </a:path>
                <a:path w="466089" h="636904">
                  <a:moveTo>
                    <a:pt x="351382" y="139392"/>
                  </a:moveTo>
                  <a:lnTo>
                    <a:pt x="342455" y="140862"/>
                  </a:lnTo>
                  <a:lnTo>
                    <a:pt x="333240" y="153708"/>
                  </a:lnTo>
                  <a:lnTo>
                    <a:pt x="334708" y="162634"/>
                  </a:lnTo>
                  <a:lnTo>
                    <a:pt x="347531" y="171833"/>
                  </a:lnTo>
                  <a:lnTo>
                    <a:pt x="356458" y="170364"/>
                  </a:lnTo>
                  <a:lnTo>
                    <a:pt x="365673" y="157518"/>
                  </a:lnTo>
                  <a:lnTo>
                    <a:pt x="364205" y="148591"/>
                  </a:lnTo>
                  <a:lnTo>
                    <a:pt x="351382" y="139392"/>
                  </a:lnTo>
                  <a:close/>
                </a:path>
                <a:path w="466089" h="636904">
                  <a:moveTo>
                    <a:pt x="318057" y="185856"/>
                  </a:moveTo>
                  <a:lnTo>
                    <a:pt x="309131" y="187326"/>
                  </a:lnTo>
                  <a:lnTo>
                    <a:pt x="299915" y="200172"/>
                  </a:lnTo>
                  <a:lnTo>
                    <a:pt x="301384" y="209099"/>
                  </a:lnTo>
                  <a:lnTo>
                    <a:pt x="314208" y="218297"/>
                  </a:lnTo>
                  <a:lnTo>
                    <a:pt x="323134" y="216828"/>
                  </a:lnTo>
                  <a:lnTo>
                    <a:pt x="332350" y="203982"/>
                  </a:lnTo>
                  <a:lnTo>
                    <a:pt x="330880" y="195055"/>
                  </a:lnTo>
                  <a:lnTo>
                    <a:pt x="318057" y="185856"/>
                  </a:lnTo>
                  <a:close/>
                </a:path>
                <a:path w="466089" h="636904">
                  <a:moveTo>
                    <a:pt x="284733" y="232321"/>
                  </a:moveTo>
                  <a:lnTo>
                    <a:pt x="275807" y="233790"/>
                  </a:lnTo>
                  <a:lnTo>
                    <a:pt x="266592" y="246636"/>
                  </a:lnTo>
                  <a:lnTo>
                    <a:pt x="268061" y="255562"/>
                  </a:lnTo>
                  <a:lnTo>
                    <a:pt x="280884" y="264761"/>
                  </a:lnTo>
                  <a:lnTo>
                    <a:pt x="289810" y="263292"/>
                  </a:lnTo>
                  <a:lnTo>
                    <a:pt x="299026" y="250446"/>
                  </a:lnTo>
                  <a:lnTo>
                    <a:pt x="297557" y="241519"/>
                  </a:lnTo>
                  <a:lnTo>
                    <a:pt x="284733" y="232321"/>
                  </a:lnTo>
                  <a:close/>
                </a:path>
                <a:path w="466089" h="636904">
                  <a:moveTo>
                    <a:pt x="251410" y="278785"/>
                  </a:moveTo>
                  <a:lnTo>
                    <a:pt x="242483" y="280253"/>
                  </a:lnTo>
                  <a:lnTo>
                    <a:pt x="233268" y="293100"/>
                  </a:lnTo>
                  <a:lnTo>
                    <a:pt x="234737" y="302026"/>
                  </a:lnTo>
                  <a:lnTo>
                    <a:pt x="247561" y="311226"/>
                  </a:lnTo>
                  <a:lnTo>
                    <a:pt x="256486" y="309756"/>
                  </a:lnTo>
                  <a:lnTo>
                    <a:pt x="265703" y="296909"/>
                  </a:lnTo>
                  <a:lnTo>
                    <a:pt x="264233" y="287983"/>
                  </a:lnTo>
                  <a:lnTo>
                    <a:pt x="251410" y="278785"/>
                  </a:lnTo>
                  <a:close/>
                </a:path>
                <a:path w="466089" h="636904">
                  <a:moveTo>
                    <a:pt x="218085" y="325248"/>
                  </a:moveTo>
                  <a:lnTo>
                    <a:pt x="209160" y="326717"/>
                  </a:lnTo>
                  <a:lnTo>
                    <a:pt x="199944" y="339564"/>
                  </a:lnTo>
                  <a:lnTo>
                    <a:pt x="201413" y="348490"/>
                  </a:lnTo>
                  <a:lnTo>
                    <a:pt x="214236" y="357689"/>
                  </a:lnTo>
                  <a:lnTo>
                    <a:pt x="223163" y="356221"/>
                  </a:lnTo>
                  <a:lnTo>
                    <a:pt x="232378" y="343373"/>
                  </a:lnTo>
                  <a:lnTo>
                    <a:pt x="230910" y="334448"/>
                  </a:lnTo>
                  <a:lnTo>
                    <a:pt x="218085" y="325248"/>
                  </a:lnTo>
                  <a:close/>
                </a:path>
                <a:path w="466089" h="636904">
                  <a:moveTo>
                    <a:pt x="184762" y="371712"/>
                  </a:moveTo>
                  <a:lnTo>
                    <a:pt x="175836" y="373181"/>
                  </a:lnTo>
                  <a:lnTo>
                    <a:pt x="166620" y="386027"/>
                  </a:lnTo>
                  <a:lnTo>
                    <a:pt x="168089" y="394954"/>
                  </a:lnTo>
                  <a:lnTo>
                    <a:pt x="180912" y="404153"/>
                  </a:lnTo>
                  <a:lnTo>
                    <a:pt x="189839" y="402685"/>
                  </a:lnTo>
                  <a:lnTo>
                    <a:pt x="199054" y="389837"/>
                  </a:lnTo>
                  <a:lnTo>
                    <a:pt x="197585" y="380912"/>
                  </a:lnTo>
                  <a:lnTo>
                    <a:pt x="184762" y="371712"/>
                  </a:lnTo>
                  <a:close/>
                </a:path>
                <a:path w="466089" h="636904">
                  <a:moveTo>
                    <a:pt x="151438" y="418176"/>
                  </a:moveTo>
                  <a:lnTo>
                    <a:pt x="142511" y="419646"/>
                  </a:lnTo>
                  <a:lnTo>
                    <a:pt x="133296" y="432492"/>
                  </a:lnTo>
                  <a:lnTo>
                    <a:pt x="134766" y="441418"/>
                  </a:lnTo>
                  <a:lnTo>
                    <a:pt x="147589" y="450617"/>
                  </a:lnTo>
                  <a:lnTo>
                    <a:pt x="156514" y="449148"/>
                  </a:lnTo>
                  <a:lnTo>
                    <a:pt x="165731" y="436302"/>
                  </a:lnTo>
                  <a:lnTo>
                    <a:pt x="164261" y="427375"/>
                  </a:lnTo>
                  <a:lnTo>
                    <a:pt x="151438" y="418176"/>
                  </a:lnTo>
                  <a:close/>
                </a:path>
                <a:path w="466089" h="636904">
                  <a:moveTo>
                    <a:pt x="118115" y="464640"/>
                  </a:moveTo>
                  <a:lnTo>
                    <a:pt x="109188" y="466110"/>
                  </a:lnTo>
                  <a:lnTo>
                    <a:pt x="99973" y="478956"/>
                  </a:lnTo>
                  <a:lnTo>
                    <a:pt x="101441" y="487883"/>
                  </a:lnTo>
                  <a:lnTo>
                    <a:pt x="114264" y="497081"/>
                  </a:lnTo>
                  <a:lnTo>
                    <a:pt x="123191" y="495612"/>
                  </a:lnTo>
                  <a:lnTo>
                    <a:pt x="132406" y="482766"/>
                  </a:lnTo>
                  <a:lnTo>
                    <a:pt x="130938" y="473839"/>
                  </a:lnTo>
                  <a:lnTo>
                    <a:pt x="118115" y="464640"/>
                  </a:lnTo>
                  <a:close/>
                </a:path>
                <a:path w="466089" h="636904">
                  <a:moveTo>
                    <a:pt x="84790" y="511105"/>
                  </a:moveTo>
                  <a:lnTo>
                    <a:pt x="75864" y="512574"/>
                  </a:lnTo>
                  <a:lnTo>
                    <a:pt x="66648" y="525420"/>
                  </a:lnTo>
                  <a:lnTo>
                    <a:pt x="68117" y="534347"/>
                  </a:lnTo>
                  <a:lnTo>
                    <a:pt x="80940" y="543546"/>
                  </a:lnTo>
                  <a:lnTo>
                    <a:pt x="89867" y="542076"/>
                  </a:lnTo>
                  <a:lnTo>
                    <a:pt x="99082" y="529230"/>
                  </a:lnTo>
                  <a:lnTo>
                    <a:pt x="97613" y="520303"/>
                  </a:lnTo>
                  <a:lnTo>
                    <a:pt x="84790" y="511105"/>
                  </a:lnTo>
                  <a:close/>
                </a:path>
                <a:path w="466089" h="636904">
                  <a:moveTo>
                    <a:pt x="51456" y="557568"/>
                  </a:moveTo>
                  <a:lnTo>
                    <a:pt x="42531" y="559042"/>
                  </a:lnTo>
                  <a:lnTo>
                    <a:pt x="33323" y="571894"/>
                  </a:lnTo>
                  <a:lnTo>
                    <a:pt x="34797" y="580820"/>
                  </a:lnTo>
                  <a:lnTo>
                    <a:pt x="47627" y="590011"/>
                  </a:lnTo>
                  <a:lnTo>
                    <a:pt x="56553" y="588535"/>
                  </a:lnTo>
                  <a:lnTo>
                    <a:pt x="65760" y="575683"/>
                  </a:lnTo>
                  <a:lnTo>
                    <a:pt x="64286" y="566759"/>
                  </a:lnTo>
                  <a:lnTo>
                    <a:pt x="51456" y="557568"/>
                  </a:lnTo>
                  <a:close/>
                </a:path>
                <a:path w="466089" h="636904">
                  <a:moveTo>
                    <a:pt x="18133" y="604032"/>
                  </a:moveTo>
                  <a:lnTo>
                    <a:pt x="9207" y="605506"/>
                  </a:lnTo>
                  <a:lnTo>
                    <a:pt x="0" y="618359"/>
                  </a:lnTo>
                  <a:lnTo>
                    <a:pt x="1474" y="627284"/>
                  </a:lnTo>
                  <a:lnTo>
                    <a:pt x="14304" y="636474"/>
                  </a:lnTo>
                  <a:lnTo>
                    <a:pt x="23228" y="635000"/>
                  </a:lnTo>
                  <a:lnTo>
                    <a:pt x="32435" y="622147"/>
                  </a:lnTo>
                  <a:lnTo>
                    <a:pt x="30961" y="613222"/>
                  </a:lnTo>
                  <a:lnTo>
                    <a:pt x="18133" y="604032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0031" y="4587240"/>
              <a:ext cx="359663" cy="3566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23613" y="460605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4"/>
                  </a:lnTo>
                  <a:lnTo>
                    <a:pt x="55468" y="242152"/>
                  </a:lnTo>
                  <a:lnTo>
                    <a:pt x="92660" y="261176"/>
                  </a:lnTo>
                  <a:lnTo>
                    <a:pt x="135483" y="268008"/>
                  </a:lnTo>
                  <a:lnTo>
                    <a:pt x="178307" y="261176"/>
                  </a:lnTo>
                  <a:lnTo>
                    <a:pt x="215499" y="242152"/>
                  </a:lnTo>
                  <a:lnTo>
                    <a:pt x="244828" y="213144"/>
                  </a:lnTo>
                  <a:lnTo>
                    <a:pt x="264061" y="176359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2"/>
                  </a:lnTo>
                  <a:lnTo>
                    <a:pt x="215499" y="25854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23613" y="4606057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5624" y="3831336"/>
              <a:ext cx="359663" cy="3535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369627" y="384837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9627" y="384837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959" y="3785616"/>
              <a:ext cx="359664" cy="35661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7104" y="380404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7104" y="3804045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973427" y="384708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45787" y="365810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86787" y="38013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08746" y="4466053"/>
            <a:ext cx="2591435" cy="165227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642620">
              <a:spcBef>
                <a:spcPts val="1200"/>
              </a:spcBef>
              <a:tabLst>
                <a:tab pos="1619250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1240"/>
              </a:spcBef>
            </a:pPr>
            <a:r>
              <a:rPr b="1" spc="-5" dirty="0">
                <a:latin typeface="Arial"/>
                <a:cs typeface="Arial"/>
              </a:rPr>
              <a:t>(1)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At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training time: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dirty="0">
                <a:latin typeface="Arial"/>
                <a:cs typeface="Arial"/>
              </a:rPr>
              <a:t>Use</a:t>
            </a:r>
            <a:r>
              <a:rPr spc="-20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r>
              <a:rPr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message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ts val="2090"/>
              </a:lnSpc>
              <a:spcBef>
                <a:spcPts val="175"/>
              </a:spcBef>
            </a:pP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edges </a:t>
            </a:r>
            <a:r>
              <a:rPr spc="-5" dirty="0">
                <a:latin typeface="Arial"/>
                <a:cs typeface="Arial"/>
              </a:rPr>
              <a:t>to predict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training </a:t>
            </a:r>
            <a:r>
              <a:rPr b="1" spc="-490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supervision</a:t>
            </a:r>
            <a:r>
              <a:rPr b="1" spc="-10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edges</a:t>
            </a:r>
            <a:endParaRPr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083295" y="3663697"/>
            <a:ext cx="2240280" cy="1298575"/>
            <a:chOff x="6559295" y="3663696"/>
            <a:chExt cx="2240280" cy="1298575"/>
          </a:xfrm>
        </p:grpSpPr>
        <p:sp>
          <p:nvSpPr>
            <p:cNvPr id="29" name="object 29"/>
            <p:cNvSpPr/>
            <p:nvPr/>
          </p:nvSpPr>
          <p:spPr>
            <a:xfrm>
              <a:off x="6783326" y="4052497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4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02979" y="4747952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5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93330" y="3909668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4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148314" y="4015119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E886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06746" y="3849881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1879" y="3663696"/>
              <a:ext cx="359664" cy="35661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466211" y="368248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66211" y="3682488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719" y="4608576"/>
              <a:ext cx="359664" cy="35356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948720" y="462555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948720" y="462555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4319" y="4608576"/>
              <a:ext cx="359664" cy="35356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938877" y="462555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3" y="268009"/>
                  </a:lnTo>
                  <a:lnTo>
                    <a:pt x="178307" y="261177"/>
                  </a:lnTo>
                  <a:lnTo>
                    <a:pt x="215499" y="242154"/>
                  </a:lnTo>
                  <a:lnTo>
                    <a:pt x="244827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38877" y="462555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9911" y="3849624"/>
              <a:ext cx="359664" cy="35661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484891" y="386787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6"/>
                  </a:lnTo>
                  <a:lnTo>
                    <a:pt x="264062" y="176360"/>
                  </a:lnTo>
                  <a:lnTo>
                    <a:pt x="270969" y="134005"/>
                  </a:lnTo>
                  <a:lnTo>
                    <a:pt x="264062" y="91649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484891" y="3867876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9295" y="3803904"/>
              <a:ext cx="356616" cy="35661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602369" y="382354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59"/>
                  </a:lnTo>
                  <a:lnTo>
                    <a:pt x="26140" y="213144"/>
                  </a:lnTo>
                  <a:lnTo>
                    <a:pt x="55469" y="242152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500" y="242152"/>
                  </a:lnTo>
                  <a:lnTo>
                    <a:pt x="244828" y="213144"/>
                  </a:lnTo>
                  <a:lnTo>
                    <a:pt x="264062" y="176359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2"/>
                  </a:lnTo>
                  <a:lnTo>
                    <a:pt x="215500" y="25854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02369" y="382354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088691" y="3865372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03835" y="4500598"/>
            <a:ext cx="2375535" cy="217868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762635">
              <a:spcBef>
                <a:spcPts val="1075"/>
              </a:spcBef>
              <a:tabLst>
                <a:tab pos="1739264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1095"/>
              </a:spcBef>
            </a:pPr>
            <a:r>
              <a:rPr b="1" spc="-5" dirty="0">
                <a:latin typeface="Arial"/>
                <a:cs typeface="Arial"/>
              </a:rPr>
              <a:t>(3)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At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test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time: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dirty="0">
                <a:latin typeface="Arial"/>
                <a:cs typeface="Arial"/>
              </a:rPr>
              <a:t>Use</a:t>
            </a:r>
            <a:r>
              <a:rPr spc="-35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training</a:t>
            </a:r>
            <a:r>
              <a:rPr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message</a:t>
            </a:r>
            <a:endParaRPr>
              <a:latin typeface="Arial"/>
              <a:cs typeface="Arial"/>
            </a:endParaRPr>
          </a:p>
          <a:p>
            <a:pPr marL="12700" marR="119380">
              <a:lnSpc>
                <a:spcPct val="100400"/>
              </a:lnSpc>
              <a:spcBef>
                <a:spcPts val="40"/>
              </a:spcBef>
            </a:pP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edges 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&amp;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training </a:t>
            </a:r>
            <a:r>
              <a:rPr b="1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supervision</a:t>
            </a:r>
            <a:r>
              <a:rPr b="1" spc="-35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edges</a:t>
            </a:r>
            <a:r>
              <a:rPr b="1" spc="-35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E88651"/>
                </a:solidFill>
                <a:latin typeface="Arial"/>
                <a:cs typeface="Arial"/>
              </a:rPr>
              <a:t>&amp; </a:t>
            </a:r>
            <a:r>
              <a:rPr b="1" spc="-484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60B5CC"/>
                </a:solidFill>
                <a:latin typeface="Arial"/>
                <a:cs typeface="Arial"/>
              </a:rPr>
              <a:t>validation edges </a:t>
            </a:r>
            <a:r>
              <a:rPr dirty="0">
                <a:latin typeface="Arial"/>
                <a:cs typeface="Arial"/>
              </a:rPr>
              <a:t>to 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predict</a:t>
            </a:r>
            <a:r>
              <a:rPr spc="-15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6BB76D"/>
                </a:solidFill>
                <a:latin typeface="Arial"/>
                <a:cs typeface="Arial"/>
              </a:rPr>
              <a:t>test</a:t>
            </a:r>
            <a:r>
              <a:rPr b="1" spc="-10" dirty="0">
                <a:solidFill>
                  <a:srgbClr val="6BB76D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6BB76D"/>
                </a:solidFill>
                <a:latin typeface="Arial"/>
                <a:cs typeface="Arial"/>
              </a:rPr>
              <a:t>edges</a:t>
            </a:r>
            <a:endParaRPr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02052" y="382270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253856" y="3830421"/>
            <a:ext cx="763270" cy="158750"/>
          </a:xfrm>
          <a:custGeom>
            <a:avLst/>
            <a:gdLst/>
            <a:ahLst/>
            <a:cxnLst/>
            <a:rect l="l" t="t" r="r" b="b"/>
            <a:pathLst>
              <a:path w="763270" h="158750">
                <a:moveTo>
                  <a:pt x="10105" y="0"/>
                </a:moveTo>
                <a:lnTo>
                  <a:pt x="2706" y="5205"/>
                </a:lnTo>
                <a:lnTo>
                  <a:pt x="0" y="20753"/>
                </a:lnTo>
                <a:lnTo>
                  <a:pt x="5205" y="28152"/>
                </a:lnTo>
                <a:lnTo>
                  <a:pt x="20781" y="30863"/>
                </a:lnTo>
                <a:lnTo>
                  <a:pt x="28180" y="25657"/>
                </a:lnTo>
                <a:lnTo>
                  <a:pt x="30886" y="10110"/>
                </a:lnTo>
                <a:lnTo>
                  <a:pt x="25680" y="2711"/>
                </a:lnTo>
                <a:lnTo>
                  <a:pt x="10105" y="0"/>
                </a:lnTo>
                <a:close/>
              </a:path>
              <a:path w="763270" h="158750">
                <a:moveTo>
                  <a:pt x="66436" y="9804"/>
                </a:moveTo>
                <a:lnTo>
                  <a:pt x="59038" y="15010"/>
                </a:lnTo>
                <a:lnTo>
                  <a:pt x="56332" y="30557"/>
                </a:lnTo>
                <a:lnTo>
                  <a:pt x="61537" y="37956"/>
                </a:lnTo>
                <a:lnTo>
                  <a:pt x="77113" y="40667"/>
                </a:lnTo>
                <a:lnTo>
                  <a:pt x="84512" y="35462"/>
                </a:lnTo>
                <a:lnTo>
                  <a:pt x="87218" y="19914"/>
                </a:lnTo>
                <a:lnTo>
                  <a:pt x="82012" y="12515"/>
                </a:lnTo>
                <a:lnTo>
                  <a:pt x="66436" y="9804"/>
                </a:lnTo>
                <a:close/>
              </a:path>
              <a:path w="763270" h="158750">
                <a:moveTo>
                  <a:pt x="122769" y="19608"/>
                </a:moveTo>
                <a:lnTo>
                  <a:pt x="115370" y="24813"/>
                </a:lnTo>
                <a:lnTo>
                  <a:pt x="112662" y="40361"/>
                </a:lnTo>
                <a:lnTo>
                  <a:pt x="117868" y="47760"/>
                </a:lnTo>
                <a:lnTo>
                  <a:pt x="133443" y="50472"/>
                </a:lnTo>
                <a:lnTo>
                  <a:pt x="140843" y="45267"/>
                </a:lnTo>
                <a:lnTo>
                  <a:pt x="143550" y="29719"/>
                </a:lnTo>
                <a:lnTo>
                  <a:pt x="138344" y="22320"/>
                </a:lnTo>
                <a:lnTo>
                  <a:pt x="122769" y="19608"/>
                </a:lnTo>
                <a:close/>
              </a:path>
              <a:path w="763270" h="158750">
                <a:moveTo>
                  <a:pt x="179100" y="29413"/>
                </a:moveTo>
                <a:lnTo>
                  <a:pt x="171701" y="34618"/>
                </a:lnTo>
                <a:lnTo>
                  <a:pt x="168995" y="50166"/>
                </a:lnTo>
                <a:lnTo>
                  <a:pt x="174200" y="57565"/>
                </a:lnTo>
                <a:lnTo>
                  <a:pt x="189776" y="60276"/>
                </a:lnTo>
                <a:lnTo>
                  <a:pt x="197175" y="55071"/>
                </a:lnTo>
                <a:lnTo>
                  <a:pt x="199881" y="39523"/>
                </a:lnTo>
                <a:lnTo>
                  <a:pt x="194675" y="32124"/>
                </a:lnTo>
                <a:lnTo>
                  <a:pt x="179100" y="29413"/>
                </a:lnTo>
                <a:close/>
              </a:path>
              <a:path w="763270" h="158750">
                <a:moveTo>
                  <a:pt x="235431" y="39218"/>
                </a:moveTo>
                <a:lnTo>
                  <a:pt x="228032" y="44424"/>
                </a:lnTo>
                <a:lnTo>
                  <a:pt x="225327" y="59971"/>
                </a:lnTo>
                <a:lnTo>
                  <a:pt x="230532" y="67370"/>
                </a:lnTo>
                <a:lnTo>
                  <a:pt x="246109" y="70079"/>
                </a:lnTo>
                <a:lnTo>
                  <a:pt x="253508" y="64874"/>
                </a:lnTo>
                <a:lnTo>
                  <a:pt x="256212" y="49326"/>
                </a:lnTo>
                <a:lnTo>
                  <a:pt x="251006" y="41927"/>
                </a:lnTo>
                <a:lnTo>
                  <a:pt x="235431" y="39218"/>
                </a:lnTo>
                <a:close/>
              </a:path>
              <a:path w="763270" h="158750">
                <a:moveTo>
                  <a:pt x="291762" y="49023"/>
                </a:moveTo>
                <a:lnTo>
                  <a:pt x="284364" y="54228"/>
                </a:lnTo>
                <a:lnTo>
                  <a:pt x="281659" y="69776"/>
                </a:lnTo>
                <a:lnTo>
                  <a:pt x="286865" y="77175"/>
                </a:lnTo>
                <a:lnTo>
                  <a:pt x="302441" y="79884"/>
                </a:lnTo>
                <a:lnTo>
                  <a:pt x="309839" y="74678"/>
                </a:lnTo>
                <a:lnTo>
                  <a:pt x="312544" y="59131"/>
                </a:lnTo>
                <a:lnTo>
                  <a:pt x="307338" y="51732"/>
                </a:lnTo>
                <a:lnTo>
                  <a:pt x="291762" y="49023"/>
                </a:lnTo>
                <a:close/>
              </a:path>
              <a:path w="763270" h="158750">
                <a:moveTo>
                  <a:pt x="348094" y="58827"/>
                </a:moveTo>
                <a:lnTo>
                  <a:pt x="340696" y="64033"/>
                </a:lnTo>
                <a:lnTo>
                  <a:pt x="337991" y="79580"/>
                </a:lnTo>
                <a:lnTo>
                  <a:pt x="343197" y="86979"/>
                </a:lnTo>
                <a:lnTo>
                  <a:pt x="358772" y="89688"/>
                </a:lnTo>
                <a:lnTo>
                  <a:pt x="366171" y="84482"/>
                </a:lnTo>
                <a:lnTo>
                  <a:pt x="368876" y="68935"/>
                </a:lnTo>
                <a:lnTo>
                  <a:pt x="363670" y="61536"/>
                </a:lnTo>
                <a:lnTo>
                  <a:pt x="348094" y="58827"/>
                </a:lnTo>
                <a:close/>
              </a:path>
              <a:path w="763270" h="158750">
                <a:moveTo>
                  <a:pt x="404426" y="68632"/>
                </a:moveTo>
                <a:lnTo>
                  <a:pt x="397027" y="73837"/>
                </a:lnTo>
                <a:lnTo>
                  <a:pt x="394322" y="89385"/>
                </a:lnTo>
                <a:lnTo>
                  <a:pt x="399528" y="96784"/>
                </a:lnTo>
                <a:lnTo>
                  <a:pt x="415104" y="99493"/>
                </a:lnTo>
                <a:lnTo>
                  <a:pt x="422503" y="94288"/>
                </a:lnTo>
                <a:lnTo>
                  <a:pt x="425207" y="78739"/>
                </a:lnTo>
                <a:lnTo>
                  <a:pt x="420001" y="71340"/>
                </a:lnTo>
                <a:lnTo>
                  <a:pt x="404426" y="68632"/>
                </a:lnTo>
                <a:close/>
              </a:path>
              <a:path w="763270" h="158750">
                <a:moveTo>
                  <a:pt x="460757" y="78436"/>
                </a:moveTo>
                <a:lnTo>
                  <a:pt x="453359" y="83642"/>
                </a:lnTo>
                <a:lnTo>
                  <a:pt x="450654" y="99189"/>
                </a:lnTo>
                <a:lnTo>
                  <a:pt x="455860" y="106588"/>
                </a:lnTo>
                <a:lnTo>
                  <a:pt x="471436" y="109298"/>
                </a:lnTo>
                <a:lnTo>
                  <a:pt x="478834" y="104093"/>
                </a:lnTo>
                <a:lnTo>
                  <a:pt x="481539" y="88544"/>
                </a:lnTo>
                <a:lnTo>
                  <a:pt x="476333" y="81145"/>
                </a:lnTo>
                <a:lnTo>
                  <a:pt x="460757" y="78436"/>
                </a:lnTo>
                <a:close/>
              </a:path>
              <a:path w="763270" h="158750">
                <a:moveTo>
                  <a:pt x="517089" y="88240"/>
                </a:moveTo>
                <a:lnTo>
                  <a:pt x="509691" y="93446"/>
                </a:lnTo>
                <a:lnTo>
                  <a:pt x="506986" y="108993"/>
                </a:lnTo>
                <a:lnTo>
                  <a:pt x="512192" y="116392"/>
                </a:lnTo>
                <a:lnTo>
                  <a:pt x="527767" y="119103"/>
                </a:lnTo>
                <a:lnTo>
                  <a:pt x="535166" y="113897"/>
                </a:lnTo>
                <a:lnTo>
                  <a:pt x="537871" y="98348"/>
                </a:lnTo>
                <a:lnTo>
                  <a:pt x="532665" y="90951"/>
                </a:lnTo>
                <a:lnTo>
                  <a:pt x="517089" y="88240"/>
                </a:lnTo>
                <a:close/>
              </a:path>
              <a:path w="763270" h="158750">
                <a:moveTo>
                  <a:pt x="573424" y="98043"/>
                </a:moveTo>
                <a:lnTo>
                  <a:pt x="566025" y="103248"/>
                </a:lnTo>
                <a:lnTo>
                  <a:pt x="563317" y="118795"/>
                </a:lnTo>
                <a:lnTo>
                  <a:pt x="568520" y="126194"/>
                </a:lnTo>
                <a:lnTo>
                  <a:pt x="584097" y="128907"/>
                </a:lnTo>
                <a:lnTo>
                  <a:pt x="591496" y="123704"/>
                </a:lnTo>
                <a:lnTo>
                  <a:pt x="594203" y="108155"/>
                </a:lnTo>
                <a:lnTo>
                  <a:pt x="588999" y="100756"/>
                </a:lnTo>
                <a:lnTo>
                  <a:pt x="573424" y="98043"/>
                </a:lnTo>
                <a:close/>
              </a:path>
              <a:path w="763270" h="158750">
                <a:moveTo>
                  <a:pt x="629756" y="107848"/>
                </a:moveTo>
                <a:lnTo>
                  <a:pt x="622355" y="113052"/>
                </a:lnTo>
                <a:lnTo>
                  <a:pt x="619648" y="128600"/>
                </a:lnTo>
                <a:lnTo>
                  <a:pt x="624852" y="135999"/>
                </a:lnTo>
                <a:lnTo>
                  <a:pt x="640427" y="138711"/>
                </a:lnTo>
                <a:lnTo>
                  <a:pt x="647828" y="133508"/>
                </a:lnTo>
                <a:lnTo>
                  <a:pt x="650535" y="117960"/>
                </a:lnTo>
                <a:lnTo>
                  <a:pt x="645331" y="110561"/>
                </a:lnTo>
                <a:lnTo>
                  <a:pt x="629756" y="107848"/>
                </a:lnTo>
                <a:close/>
              </a:path>
              <a:path w="763270" h="158750">
                <a:moveTo>
                  <a:pt x="686087" y="117652"/>
                </a:moveTo>
                <a:lnTo>
                  <a:pt x="678688" y="122857"/>
                </a:lnTo>
                <a:lnTo>
                  <a:pt x="675980" y="138404"/>
                </a:lnTo>
                <a:lnTo>
                  <a:pt x="681184" y="145803"/>
                </a:lnTo>
                <a:lnTo>
                  <a:pt x="696760" y="148516"/>
                </a:lnTo>
                <a:lnTo>
                  <a:pt x="704159" y="143313"/>
                </a:lnTo>
                <a:lnTo>
                  <a:pt x="706868" y="127764"/>
                </a:lnTo>
                <a:lnTo>
                  <a:pt x="701663" y="120365"/>
                </a:lnTo>
                <a:lnTo>
                  <a:pt x="686087" y="117652"/>
                </a:lnTo>
                <a:close/>
              </a:path>
              <a:path w="763270" h="158750">
                <a:moveTo>
                  <a:pt x="742419" y="127457"/>
                </a:moveTo>
                <a:lnTo>
                  <a:pt x="735020" y="132661"/>
                </a:lnTo>
                <a:lnTo>
                  <a:pt x="732312" y="148208"/>
                </a:lnTo>
                <a:lnTo>
                  <a:pt x="737515" y="155608"/>
                </a:lnTo>
                <a:lnTo>
                  <a:pt x="753092" y="158320"/>
                </a:lnTo>
                <a:lnTo>
                  <a:pt x="760491" y="153117"/>
                </a:lnTo>
                <a:lnTo>
                  <a:pt x="763198" y="137570"/>
                </a:lnTo>
                <a:lnTo>
                  <a:pt x="757994" y="130169"/>
                </a:lnTo>
                <a:lnTo>
                  <a:pt x="742419" y="127457"/>
                </a:lnTo>
                <a:close/>
              </a:path>
            </a:pathLst>
          </a:custGeom>
          <a:solidFill>
            <a:srgbClr val="6BB76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4959096" y="3672841"/>
            <a:ext cx="2240280" cy="1298575"/>
            <a:chOff x="3435096" y="3672840"/>
            <a:chExt cx="2240280" cy="1298575"/>
          </a:xfrm>
        </p:grpSpPr>
        <p:sp>
          <p:nvSpPr>
            <p:cNvPr id="54" name="object 54"/>
            <p:cNvSpPr/>
            <p:nvPr/>
          </p:nvSpPr>
          <p:spPr>
            <a:xfrm>
              <a:off x="3659354" y="4060452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87646" y="4742056"/>
              <a:ext cx="886460" cy="53340"/>
            </a:xfrm>
            <a:custGeom>
              <a:avLst/>
              <a:gdLst/>
              <a:ahLst/>
              <a:cxnLst/>
              <a:rect l="l" t="t" r="r" b="b"/>
              <a:pathLst>
                <a:path w="886460" h="53339">
                  <a:moveTo>
                    <a:pt x="864356" y="24192"/>
                  </a:moveTo>
                  <a:lnTo>
                    <a:pt x="857782" y="30406"/>
                  </a:lnTo>
                  <a:lnTo>
                    <a:pt x="857336" y="46181"/>
                  </a:lnTo>
                  <a:lnTo>
                    <a:pt x="863550" y="52755"/>
                  </a:lnTo>
                  <a:lnTo>
                    <a:pt x="879354" y="53201"/>
                  </a:lnTo>
                  <a:lnTo>
                    <a:pt x="885929" y="46987"/>
                  </a:lnTo>
                  <a:lnTo>
                    <a:pt x="886373" y="31212"/>
                  </a:lnTo>
                  <a:lnTo>
                    <a:pt x="880160" y="24637"/>
                  </a:lnTo>
                  <a:lnTo>
                    <a:pt x="864356" y="24192"/>
                  </a:lnTo>
                  <a:close/>
                </a:path>
                <a:path w="886460" h="53339">
                  <a:moveTo>
                    <a:pt x="807200" y="22579"/>
                  </a:moveTo>
                  <a:lnTo>
                    <a:pt x="800625" y="28793"/>
                  </a:lnTo>
                  <a:lnTo>
                    <a:pt x="800181" y="44568"/>
                  </a:lnTo>
                  <a:lnTo>
                    <a:pt x="806395" y="51142"/>
                  </a:lnTo>
                  <a:lnTo>
                    <a:pt x="822198" y="51588"/>
                  </a:lnTo>
                  <a:lnTo>
                    <a:pt x="828772" y="45374"/>
                  </a:lnTo>
                  <a:lnTo>
                    <a:pt x="829218" y="29599"/>
                  </a:lnTo>
                  <a:lnTo>
                    <a:pt x="823004" y="23025"/>
                  </a:lnTo>
                  <a:lnTo>
                    <a:pt x="807200" y="22579"/>
                  </a:lnTo>
                  <a:close/>
                </a:path>
                <a:path w="886460" h="53339">
                  <a:moveTo>
                    <a:pt x="750045" y="20966"/>
                  </a:moveTo>
                  <a:lnTo>
                    <a:pt x="743470" y="27180"/>
                  </a:lnTo>
                  <a:lnTo>
                    <a:pt x="743024" y="42955"/>
                  </a:lnTo>
                  <a:lnTo>
                    <a:pt x="749239" y="49529"/>
                  </a:lnTo>
                  <a:lnTo>
                    <a:pt x="765042" y="49975"/>
                  </a:lnTo>
                  <a:lnTo>
                    <a:pt x="771617" y="43761"/>
                  </a:lnTo>
                  <a:lnTo>
                    <a:pt x="772062" y="27986"/>
                  </a:lnTo>
                  <a:lnTo>
                    <a:pt x="765849" y="21412"/>
                  </a:lnTo>
                  <a:lnTo>
                    <a:pt x="750045" y="20966"/>
                  </a:lnTo>
                  <a:close/>
                </a:path>
                <a:path w="886460" h="53339">
                  <a:moveTo>
                    <a:pt x="692889" y="19353"/>
                  </a:moveTo>
                  <a:lnTo>
                    <a:pt x="686314" y="25567"/>
                  </a:lnTo>
                  <a:lnTo>
                    <a:pt x="685869" y="41342"/>
                  </a:lnTo>
                  <a:lnTo>
                    <a:pt x="692082" y="47917"/>
                  </a:lnTo>
                  <a:lnTo>
                    <a:pt x="707886" y="48362"/>
                  </a:lnTo>
                  <a:lnTo>
                    <a:pt x="714461" y="42150"/>
                  </a:lnTo>
                  <a:lnTo>
                    <a:pt x="714907" y="26374"/>
                  </a:lnTo>
                  <a:lnTo>
                    <a:pt x="708693" y="19799"/>
                  </a:lnTo>
                  <a:lnTo>
                    <a:pt x="692889" y="19353"/>
                  </a:lnTo>
                  <a:close/>
                </a:path>
                <a:path w="886460" h="53339">
                  <a:moveTo>
                    <a:pt x="635734" y="17740"/>
                  </a:moveTo>
                  <a:lnTo>
                    <a:pt x="629159" y="23954"/>
                  </a:lnTo>
                  <a:lnTo>
                    <a:pt x="628713" y="39729"/>
                  </a:lnTo>
                  <a:lnTo>
                    <a:pt x="634927" y="46304"/>
                  </a:lnTo>
                  <a:lnTo>
                    <a:pt x="650731" y="46749"/>
                  </a:lnTo>
                  <a:lnTo>
                    <a:pt x="657306" y="40537"/>
                  </a:lnTo>
                  <a:lnTo>
                    <a:pt x="657750" y="24761"/>
                  </a:lnTo>
                  <a:lnTo>
                    <a:pt x="651536" y="18186"/>
                  </a:lnTo>
                  <a:lnTo>
                    <a:pt x="635734" y="17740"/>
                  </a:lnTo>
                  <a:close/>
                </a:path>
                <a:path w="886460" h="53339">
                  <a:moveTo>
                    <a:pt x="578577" y="16127"/>
                  </a:moveTo>
                  <a:lnTo>
                    <a:pt x="572002" y="22341"/>
                  </a:lnTo>
                  <a:lnTo>
                    <a:pt x="571557" y="38116"/>
                  </a:lnTo>
                  <a:lnTo>
                    <a:pt x="577771" y="44691"/>
                  </a:lnTo>
                  <a:lnTo>
                    <a:pt x="593575" y="45137"/>
                  </a:lnTo>
                  <a:lnTo>
                    <a:pt x="600149" y="38924"/>
                  </a:lnTo>
                  <a:lnTo>
                    <a:pt x="600595" y="23148"/>
                  </a:lnTo>
                  <a:lnTo>
                    <a:pt x="594381" y="16573"/>
                  </a:lnTo>
                  <a:lnTo>
                    <a:pt x="578577" y="16127"/>
                  </a:lnTo>
                  <a:close/>
                </a:path>
                <a:path w="886460" h="53339">
                  <a:moveTo>
                    <a:pt x="521421" y="14514"/>
                  </a:moveTo>
                  <a:lnTo>
                    <a:pt x="514846" y="20728"/>
                  </a:lnTo>
                  <a:lnTo>
                    <a:pt x="514402" y="36504"/>
                  </a:lnTo>
                  <a:lnTo>
                    <a:pt x="520616" y="43078"/>
                  </a:lnTo>
                  <a:lnTo>
                    <a:pt x="536420" y="43524"/>
                  </a:lnTo>
                  <a:lnTo>
                    <a:pt x="542994" y="37311"/>
                  </a:lnTo>
                  <a:lnTo>
                    <a:pt x="543439" y="21535"/>
                  </a:lnTo>
                  <a:lnTo>
                    <a:pt x="537225" y="14960"/>
                  </a:lnTo>
                  <a:lnTo>
                    <a:pt x="521421" y="14514"/>
                  </a:lnTo>
                  <a:close/>
                </a:path>
                <a:path w="886460" h="53339">
                  <a:moveTo>
                    <a:pt x="464266" y="12901"/>
                  </a:moveTo>
                  <a:lnTo>
                    <a:pt x="457691" y="19116"/>
                  </a:lnTo>
                  <a:lnTo>
                    <a:pt x="457245" y="34891"/>
                  </a:lnTo>
                  <a:lnTo>
                    <a:pt x="463459" y="41465"/>
                  </a:lnTo>
                  <a:lnTo>
                    <a:pt x="479263" y="41911"/>
                  </a:lnTo>
                  <a:lnTo>
                    <a:pt x="485838" y="35698"/>
                  </a:lnTo>
                  <a:lnTo>
                    <a:pt x="486283" y="19922"/>
                  </a:lnTo>
                  <a:lnTo>
                    <a:pt x="480070" y="13347"/>
                  </a:lnTo>
                  <a:lnTo>
                    <a:pt x="464266" y="12901"/>
                  </a:lnTo>
                  <a:close/>
                </a:path>
                <a:path w="886460" h="53339">
                  <a:moveTo>
                    <a:pt x="407109" y="11289"/>
                  </a:moveTo>
                  <a:lnTo>
                    <a:pt x="400535" y="17503"/>
                  </a:lnTo>
                  <a:lnTo>
                    <a:pt x="400090" y="33279"/>
                  </a:lnTo>
                  <a:lnTo>
                    <a:pt x="406304" y="39853"/>
                  </a:lnTo>
                  <a:lnTo>
                    <a:pt x="422108" y="40299"/>
                  </a:lnTo>
                  <a:lnTo>
                    <a:pt x="428682" y="34085"/>
                  </a:lnTo>
                  <a:lnTo>
                    <a:pt x="429127" y="18309"/>
                  </a:lnTo>
                  <a:lnTo>
                    <a:pt x="422913" y="11734"/>
                  </a:lnTo>
                  <a:lnTo>
                    <a:pt x="407109" y="11289"/>
                  </a:lnTo>
                  <a:close/>
                </a:path>
                <a:path w="886460" h="53339">
                  <a:moveTo>
                    <a:pt x="349953" y="9677"/>
                  </a:moveTo>
                  <a:lnTo>
                    <a:pt x="343380" y="15890"/>
                  </a:lnTo>
                  <a:lnTo>
                    <a:pt x="342934" y="31666"/>
                  </a:lnTo>
                  <a:lnTo>
                    <a:pt x="349148" y="38240"/>
                  </a:lnTo>
                  <a:lnTo>
                    <a:pt x="364952" y="38686"/>
                  </a:lnTo>
                  <a:lnTo>
                    <a:pt x="371527" y="32472"/>
                  </a:lnTo>
                  <a:lnTo>
                    <a:pt x="371971" y="16696"/>
                  </a:lnTo>
                  <a:lnTo>
                    <a:pt x="365757" y="10123"/>
                  </a:lnTo>
                  <a:lnTo>
                    <a:pt x="349953" y="9677"/>
                  </a:lnTo>
                  <a:close/>
                </a:path>
                <a:path w="886460" h="53339">
                  <a:moveTo>
                    <a:pt x="292798" y="8064"/>
                  </a:moveTo>
                  <a:lnTo>
                    <a:pt x="286223" y="14277"/>
                  </a:lnTo>
                  <a:lnTo>
                    <a:pt x="285779" y="30053"/>
                  </a:lnTo>
                  <a:lnTo>
                    <a:pt x="291992" y="36628"/>
                  </a:lnTo>
                  <a:lnTo>
                    <a:pt x="307795" y="37073"/>
                  </a:lnTo>
                  <a:lnTo>
                    <a:pt x="314370" y="30859"/>
                  </a:lnTo>
                  <a:lnTo>
                    <a:pt x="314816" y="15083"/>
                  </a:lnTo>
                  <a:lnTo>
                    <a:pt x="308602" y="8510"/>
                  </a:lnTo>
                  <a:lnTo>
                    <a:pt x="292798" y="8064"/>
                  </a:lnTo>
                  <a:close/>
                </a:path>
                <a:path w="886460" h="53339">
                  <a:moveTo>
                    <a:pt x="235643" y="6450"/>
                  </a:moveTo>
                  <a:lnTo>
                    <a:pt x="229068" y="12664"/>
                  </a:lnTo>
                  <a:lnTo>
                    <a:pt x="228622" y="28440"/>
                  </a:lnTo>
                  <a:lnTo>
                    <a:pt x="234836" y="35015"/>
                  </a:lnTo>
                  <a:lnTo>
                    <a:pt x="250639" y="35460"/>
                  </a:lnTo>
                  <a:lnTo>
                    <a:pt x="257214" y="29246"/>
                  </a:lnTo>
                  <a:lnTo>
                    <a:pt x="257660" y="13472"/>
                  </a:lnTo>
                  <a:lnTo>
                    <a:pt x="251447" y="6897"/>
                  </a:lnTo>
                  <a:lnTo>
                    <a:pt x="235643" y="6450"/>
                  </a:lnTo>
                  <a:close/>
                </a:path>
                <a:path w="886460" h="53339">
                  <a:moveTo>
                    <a:pt x="178487" y="4838"/>
                  </a:moveTo>
                  <a:lnTo>
                    <a:pt x="171912" y="11051"/>
                  </a:lnTo>
                  <a:lnTo>
                    <a:pt x="171466" y="26827"/>
                  </a:lnTo>
                  <a:lnTo>
                    <a:pt x="177680" y="33402"/>
                  </a:lnTo>
                  <a:lnTo>
                    <a:pt x="193484" y="33848"/>
                  </a:lnTo>
                  <a:lnTo>
                    <a:pt x="200059" y="27633"/>
                  </a:lnTo>
                  <a:lnTo>
                    <a:pt x="200505" y="11859"/>
                  </a:lnTo>
                  <a:lnTo>
                    <a:pt x="194290" y="5284"/>
                  </a:lnTo>
                  <a:lnTo>
                    <a:pt x="178487" y="4838"/>
                  </a:lnTo>
                  <a:close/>
                </a:path>
                <a:path w="886460" h="53339">
                  <a:moveTo>
                    <a:pt x="121330" y="3225"/>
                  </a:moveTo>
                  <a:lnTo>
                    <a:pt x="114757" y="9438"/>
                  </a:lnTo>
                  <a:lnTo>
                    <a:pt x="114311" y="25214"/>
                  </a:lnTo>
                  <a:lnTo>
                    <a:pt x="120524" y="31789"/>
                  </a:lnTo>
                  <a:lnTo>
                    <a:pt x="136328" y="32235"/>
                  </a:lnTo>
                  <a:lnTo>
                    <a:pt x="142902" y="26021"/>
                  </a:lnTo>
                  <a:lnTo>
                    <a:pt x="143348" y="10246"/>
                  </a:lnTo>
                  <a:lnTo>
                    <a:pt x="137134" y="3671"/>
                  </a:lnTo>
                  <a:lnTo>
                    <a:pt x="121330" y="3225"/>
                  </a:lnTo>
                  <a:close/>
                </a:path>
                <a:path w="886460" h="53339">
                  <a:moveTo>
                    <a:pt x="64175" y="1612"/>
                  </a:moveTo>
                  <a:lnTo>
                    <a:pt x="57600" y="7825"/>
                  </a:lnTo>
                  <a:lnTo>
                    <a:pt x="57155" y="23601"/>
                  </a:lnTo>
                  <a:lnTo>
                    <a:pt x="63369" y="30176"/>
                  </a:lnTo>
                  <a:lnTo>
                    <a:pt x="79173" y="30622"/>
                  </a:lnTo>
                  <a:lnTo>
                    <a:pt x="85747" y="24409"/>
                  </a:lnTo>
                  <a:lnTo>
                    <a:pt x="86192" y="8633"/>
                  </a:lnTo>
                  <a:lnTo>
                    <a:pt x="79979" y="2058"/>
                  </a:lnTo>
                  <a:lnTo>
                    <a:pt x="64175" y="1612"/>
                  </a:lnTo>
                  <a:close/>
                </a:path>
                <a:path w="886460" h="53339">
                  <a:moveTo>
                    <a:pt x="7019" y="0"/>
                  </a:moveTo>
                  <a:lnTo>
                    <a:pt x="444" y="6212"/>
                  </a:lnTo>
                  <a:lnTo>
                    <a:pt x="0" y="21988"/>
                  </a:lnTo>
                  <a:lnTo>
                    <a:pt x="6212" y="28563"/>
                  </a:lnTo>
                  <a:lnTo>
                    <a:pt x="22016" y="29009"/>
                  </a:lnTo>
                  <a:lnTo>
                    <a:pt x="28591" y="22796"/>
                  </a:lnTo>
                  <a:lnTo>
                    <a:pt x="29037" y="7020"/>
                  </a:lnTo>
                  <a:lnTo>
                    <a:pt x="22823" y="445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69358" y="3917623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5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024342" y="4023075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E886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482773" y="3857838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7680" y="3672840"/>
              <a:ext cx="359663" cy="35356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342239" y="369044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500" y="242154"/>
                  </a:lnTo>
                  <a:lnTo>
                    <a:pt x="244828" y="213146"/>
                  </a:lnTo>
                  <a:lnTo>
                    <a:pt x="264062" y="176360"/>
                  </a:lnTo>
                  <a:lnTo>
                    <a:pt x="270969" y="134005"/>
                  </a:lnTo>
                  <a:lnTo>
                    <a:pt x="264062" y="91649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342239" y="369044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82568" y="4614672"/>
              <a:ext cx="356615" cy="35661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824749" y="46335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824749" y="46335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0120" y="4614672"/>
              <a:ext cx="359663" cy="35661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814906" y="46335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6"/>
                  </a:lnTo>
                  <a:lnTo>
                    <a:pt x="135483" y="268008"/>
                  </a:lnTo>
                  <a:lnTo>
                    <a:pt x="178307" y="261176"/>
                  </a:lnTo>
                  <a:lnTo>
                    <a:pt x="215499" y="242153"/>
                  </a:lnTo>
                  <a:lnTo>
                    <a:pt x="244827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814906" y="46335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15712" y="3858768"/>
              <a:ext cx="359663" cy="35356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360920" y="387583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3" y="268009"/>
                  </a:lnTo>
                  <a:lnTo>
                    <a:pt x="178307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360920" y="387583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35096" y="3813048"/>
              <a:ext cx="356615" cy="35661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478398" y="38314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78398" y="383149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6964720" y="387451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937082" y="3685540"/>
            <a:ext cx="326262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136265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2400" b="1" baseline="1736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806291" y="4517869"/>
            <a:ext cx="2566035" cy="188087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636270">
              <a:spcBef>
                <a:spcPts val="1010"/>
              </a:spcBef>
              <a:tabLst>
                <a:tab pos="1612900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1035"/>
              </a:spcBef>
            </a:pPr>
            <a:r>
              <a:rPr b="1" spc="-5" dirty="0">
                <a:latin typeface="Arial"/>
                <a:cs typeface="Arial"/>
              </a:rPr>
              <a:t>(2) At validation time: </a:t>
            </a:r>
            <a:r>
              <a:rPr b="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Use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training message 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edges 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&amp;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training </a:t>
            </a:r>
            <a:r>
              <a:rPr b="1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supervision edges </a:t>
            </a:r>
            <a:r>
              <a:rPr dirty="0">
                <a:latin typeface="Arial"/>
                <a:cs typeface="Arial"/>
              </a:rPr>
              <a:t>to 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predict</a:t>
            </a:r>
            <a:r>
              <a:rPr spc="-30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60B5CC"/>
                </a:solidFill>
                <a:latin typeface="Arial"/>
                <a:cs typeface="Arial"/>
              </a:rPr>
              <a:t>validation</a:t>
            </a:r>
            <a:r>
              <a:rPr b="1" spc="-25" dirty="0">
                <a:solidFill>
                  <a:srgbClr val="60B5CC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60B5CC"/>
                </a:solidFill>
                <a:latin typeface="Arial"/>
                <a:cs typeface="Arial"/>
              </a:rPr>
              <a:t>edges</a:t>
            </a:r>
            <a:endParaRPr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078081" y="382879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2"/>
            <a:ext cx="6361176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10323" y="1281684"/>
            <a:ext cx="77425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Summary:</a:t>
            </a:r>
            <a:r>
              <a:rPr sz="3200" b="1" spc="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00B050"/>
                </a:solidFill>
                <a:latin typeface="Calibri"/>
                <a:cs typeface="Calibri"/>
              </a:rPr>
              <a:t>Transductive</a:t>
            </a:r>
            <a:r>
              <a:rPr sz="3200" b="1" spc="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link</a:t>
            </a:r>
            <a:r>
              <a:rPr sz="3200" b="1" spc="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B050"/>
                </a:solidFill>
                <a:latin typeface="Calibri"/>
                <a:cs typeface="Calibri"/>
              </a:rPr>
              <a:t>prediction</a:t>
            </a:r>
            <a:r>
              <a:rPr sz="3200" b="1" spc="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split: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9928" y="4635500"/>
            <a:ext cx="7496175" cy="17754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0665" marR="5080" indent="-228600">
              <a:lnSpc>
                <a:spcPct val="88900"/>
              </a:lnSpc>
              <a:spcBef>
                <a:spcPts val="420"/>
              </a:spcBef>
              <a:buClr>
                <a:srgbClr val="E66C7D"/>
              </a:buClr>
              <a:buFont typeface="Wingdings"/>
              <a:buChar char=""/>
              <a:tabLst>
                <a:tab pos="241300" algn="l"/>
              </a:tabLst>
            </a:pPr>
            <a:r>
              <a:rPr sz="2400" b="1" spc="-10" dirty="0">
                <a:latin typeface="Calibri"/>
                <a:cs typeface="Calibri"/>
              </a:rPr>
              <a:t>Note: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Link</a:t>
            </a:r>
            <a:r>
              <a:rPr sz="2400" spc="-10" dirty="0">
                <a:latin typeface="Calibri"/>
                <a:cs typeface="Calibri"/>
              </a:rPr>
              <a:t> prediction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settings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tricky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complex.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You 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may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papers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5" dirty="0">
                <a:latin typeface="Calibri"/>
                <a:cs typeface="Calibri"/>
              </a:rPr>
              <a:t> link </a:t>
            </a:r>
            <a:r>
              <a:rPr sz="2400" spc="-10" dirty="0">
                <a:latin typeface="Calibri"/>
                <a:cs typeface="Calibri"/>
              </a:rPr>
              <a:t>prediction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differently.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you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follow </a:t>
            </a:r>
            <a:r>
              <a:rPr sz="2400" spc="-5" dirty="0">
                <a:latin typeface="Calibri"/>
                <a:cs typeface="Calibri"/>
              </a:rPr>
              <a:t>our reasoning</a:t>
            </a:r>
            <a:r>
              <a:rPr sz="2400" spc="-15" dirty="0">
                <a:latin typeface="Calibri"/>
                <a:cs typeface="Calibri"/>
              </a:rPr>
              <a:t> steps,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this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should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10" dirty="0">
                <a:latin typeface="Calibri"/>
                <a:cs typeface="Calibri"/>
              </a:rPr>
              <a:t> right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way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to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implement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link</a:t>
            </a:r>
            <a:r>
              <a:rPr sz="2400" b="1" spc="-10" dirty="0">
                <a:latin typeface="Calibri"/>
                <a:cs typeface="Calibri"/>
              </a:rPr>
              <a:t> prediction</a:t>
            </a:r>
            <a:endParaRPr sz="2400">
              <a:latin typeface="Calibri"/>
              <a:cs typeface="Calibri"/>
            </a:endParaRPr>
          </a:p>
          <a:p>
            <a:pPr marL="241300" indent="-228600">
              <a:spcBef>
                <a:spcPts val="335"/>
              </a:spcBef>
              <a:buClr>
                <a:srgbClr val="E66C7D"/>
              </a:buClr>
              <a:buFont typeface="Wingdings"/>
              <a:buChar char=""/>
              <a:tabLst>
                <a:tab pos="241300" algn="l"/>
              </a:tabLst>
            </a:pPr>
            <a:r>
              <a:rPr sz="2400" spc="-25" dirty="0">
                <a:latin typeface="Calibri"/>
                <a:cs typeface="Calibri"/>
              </a:rPr>
              <a:t>Luckily,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support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400" b="1" u="heavy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DeepSNAP</a:t>
            </a:r>
            <a:r>
              <a:rPr sz="2400" b="1" spc="-10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15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400" b="1" u="heavy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GraphGym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83663" y="2353056"/>
            <a:ext cx="2240280" cy="1298575"/>
            <a:chOff x="359663" y="2353055"/>
            <a:chExt cx="2240280" cy="1298575"/>
          </a:xfrm>
        </p:grpSpPr>
        <p:sp>
          <p:nvSpPr>
            <p:cNvPr id="6" name="object 6"/>
            <p:cNvSpPr/>
            <p:nvPr/>
          </p:nvSpPr>
          <p:spPr>
            <a:xfrm>
              <a:off x="584306" y="2742753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4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3959" y="3438209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4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4311" y="2599924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4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9295" y="2705375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5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07726" y="2540138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2247" y="2353055"/>
              <a:ext cx="359664" cy="3566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67191" y="237274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5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7191" y="237274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136" y="3297936"/>
              <a:ext cx="356615" cy="3535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49701" y="33158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0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9701" y="33158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4688" y="3297936"/>
              <a:ext cx="359663" cy="3535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39858" y="33158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39858" y="331581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3328" y="2538983"/>
              <a:ext cx="356615" cy="35661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85871" y="255813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5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3"/>
                  </a:lnTo>
                  <a:lnTo>
                    <a:pt x="215500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85871" y="2558134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4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663" y="2496311"/>
              <a:ext cx="359664" cy="3535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3349" y="251380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4" y="0"/>
                  </a:moveTo>
                  <a:lnTo>
                    <a:pt x="92660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3349" y="2513801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89673" y="2557779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62032" y="236880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03032" y="2512059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70266" y="2536108"/>
            <a:ext cx="737235" cy="128905"/>
          </a:xfrm>
          <a:custGeom>
            <a:avLst/>
            <a:gdLst/>
            <a:ahLst/>
            <a:cxnLst/>
            <a:rect l="l" t="t" r="r" b="b"/>
            <a:pathLst>
              <a:path w="737235" h="128905">
                <a:moveTo>
                  <a:pt x="0" y="0"/>
                </a:moveTo>
                <a:lnTo>
                  <a:pt x="737157" y="12830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937404" y="3257691"/>
            <a:ext cx="2019935" cy="6629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430530">
              <a:spcBef>
                <a:spcPts val="540"/>
              </a:spcBef>
              <a:tabLst>
                <a:tab pos="1406525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12700">
              <a:spcBef>
                <a:spcPts val="495"/>
              </a:spcBef>
            </a:pPr>
            <a:r>
              <a:rPr b="1" dirty="0">
                <a:latin typeface="Arial"/>
                <a:cs typeface="Arial"/>
              </a:rPr>
              <a:t>The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original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graph</a:t>
            </a:r>
            <a:endParaRPr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65647" y="2282952"/>
            <a:ext cx="2240280" cy="1298575"/>
            <a:chOff x="4041647" y="2282951"/>
            <a:chExt cx="2240280" cy="1298575"/>
          </a:xfrm>
        </p:grpSpPr>
        <p:sp>
          <p:nvSpPr>
            <p:cNvPr id="32" name="object 32"/>
            <p:cNvSpPr/>
            <p:nvPr/>
          </p:nvSpPr>
          <p:spPr>
            <a:xfrm>
              <a:off x="4266258" y="2670282"/>
              <a:ext cx="273685" cy="664210"/>
            </a:xfrm>
            <a:custGeom>
              <a:avLst/>
              <a:gdLst/>
              <a:ahLst/>
              <a:cxnLst/>
              <a:rect l="l" t="t" r="r" b="b"/>
              <a:pathLst>
                <a:path w="273685" h="664210">
                  <a:moveTo>
                    <a:pt x="273330" y="66387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85912" y="3365737"/>
              <a:ext cx="880744" cy="25400"/>
            </a:xfrm>
            <a:custGeom>
              <a:avLst/>
              <a:gdLst/>
              <a:ahLst/>
              <a:cxnLst/>
              <a:rect l="l" t="t" r="r" b="b"/>
              <a:pathLst>
                <a:path w="880745" h="25400">
                  <a:moveTo>
                    <a:pt x="880508" y="2484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76263" y="2527453"/>
              <a:ext cx="419734" cy="871219"/>
            </a:xfrm>
            <a:custGeom>
              <a:avLst/>
              <a:gdLst/>
              <a:ahLst/>
              <a:cxnLst/>
              <a:rect l="l" t="t" r="r" b="b"/>
              <a:pathLst>
                <a:path w="419735" h="871220">
                  <a:moveTo>
                    <a:pt x="0" y="871191"/>
                  </a:moveTo>
                  <a:lnTo>
                    <a:pt x="419328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31246" y="2632904"/>
              <a:ext cx="465455" cy="648335"/>
            </a:xfrm>
            <a:custGeom>
              <a:avLst/>
              <a:gdLst/>
              <a:ahLst/>
              <a:cxnLst/>
              <a:rect l="l" t="t" r="r" b="b"/>
              <a:pathLst>
                <a:path w="465454" h="648335">
                  <a:moveTo>
                    <a:pt x="464887" y="0"/>
                  </a:moveTo>
                  <a:lnTo>
                    <a:pt x="0" y="648199"/>
                  </a:lnTo>
                </a:path>
              </a:pathLst>
            </a:custGeom>
            <a:ln w="28575">
              <a:solidFill>
                <a:srgbClr val="E886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89678" y="2467668"/>
              <a:ext cx="403225" cy="813435"/>
            </a:xfrm>
            <a:custGeom>
              <a:avLst/>
              <a:gdLst/>
              <a:ahLst/>
              <a:cxnLst/>
              <a:rect l="l" t="t" r="r" b="b"/>
              <a:pathLst>
                <a:path w="403225" h="813435">
                  <a:moveTo>
                    <a:pt x="0" y="0"/>
                  </a:moveTo>
                  <a:lnTo>
                    <a:pt x="403029" y="813436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4231" y="2282951"/>
              <a:ext cx="359663" cy="35356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949144" y="230027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3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9"/>
                  </a:lnTo>
                  <a:lnTo>
                    <a:pt x="0" y="134005"/>
                  </a:lnTo>
                  <a:lnTo>
                    <a:pt x="6907" y="176360"/>
                  </a:lnTo>
                  <a:lnTo>
                    <a:pt x="26140" y="213146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3" y="268009"/>
                  </a:lnTo>
                  <a:lnTo>
                    <a:pt x="178307" y="261177"/>
                  </a:lnTo>
                  <a:lnTo>
                    <a:pt x="215499" y="242154"/>
                  </a:lnTo>
                  <a:lnTo>
                    <a:pt x="244827" y="213146"/>
                  </a:lnTo>
                  <a:lnTo>
                    <a:pt x="264061" y="176360"/>
                  </a:lnTo>
                  <a:lnTo>
                    <a:pt x="270968" y="134005"/>
                  </a:lnTo>
                  <a:lnTo>
                    <a:pt x="264061" y="91649"/>
                  </a:lnTo>
                  <a:lnTo>
                    <a:pt x="244827" y="54863"/>
                  </a:lnTo>
                  <a:lnTo>
                    <a:pt x="215499" y="25855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49144" y="2300273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9119" y="3224783"/>
              <a:ext cx="356615" cy="35661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431653" y="324334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4" y="0"/>
                  </a:moveTo>
                  <a:lnTo>
                    <a:pt x="92661" y="6831"/>
                  </a:lnTo>
                  <a:lnTo>
                    <a:pt x="55469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3"/>
                  </a:lnTo>
                  <a:lnTo>
                    <a:pt x="92661" y="261176"/>
                  </a:lnTo>
                  <a:lnTo>
                    <a:pt x="135484" y="268008"/>
                  </a:lnTo>
                  <a:lnTo>
                    <a:pt x="178308" y="261176"/>
                  </a:lnTo>
                  <a:lnTo>
                    <a:pt x="215500" y="242153"/>
                  </a:lnTo>
                  <a:lnTo>
                    <a:pt x="244828" y="213145"/>
                  </a:lnTo>
                  <a:lnTo>
                    <a:pt x="264062" y="176360"/>
                  </a:lnTo>
                  <a:lnTo>
                    <a:pt x="270969" y="134004"/>
                  </a:lnTo>
                  <a:lnTo>
                    <a:pt x="264062" y="91648"/>
                  </a:lnTo>
                  <a:lnTo>
                    <a:pt x="244828" y="54862"/>
                  </a:lnTo>
                  <a:lnTo>
                    <a:pt x="215500" y="25854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31653" y="324334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6671" y="3224783"/>
              <a:ext cx="359663" cy="35661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21810" y="324334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135483" y="0"/>
                  </a:moveTo>
                  <a:lnTo>
                    <a:pt x="92660" y="6831"/>
                  </a:lnTo>
                  <a:lnTo>
                    <a:pt x="55468" y="25854"/>
                  </a:lnTo>
                  <a:lnTo>
                    <a:pt x="26140" y="54862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3"/>
                  </a:lnTo>
                  <a:lnTo>
                    <a:pt x="92660" y="261176"/>
                  </a:lnTo>
                  <a:lnTo>
                    <a:pt x="135483" y="268008"/>
                  </a:lnTo>
                  <a:lnTo>
                    <a:pt x="178307" y="261176"/>
                  </a:lnTo>
                  <a:lnTo>
                    <a:pt x="215499" y="242153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2"/>
                  </a:lnTo>
                  <a:lnTo>
                    <a:pt x="215499" y="25854"/>
                  </a:lnTo>
                  <a:lnTo>
                    <a:pt x="178307" y="683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21810" y="324334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4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5311" y="2468879"/>
              <a:ext cx="356615" cy="35356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967823" y="248566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4" y="0"/>
                  </a:moveTo>
                  <a:lnTo>
                    <a:pt x="92660" y="6831"/>
                  </a:lnTo>
                  <a:lnTo>
                    <a:pt x="55468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8" y="242154"/>
                  </a:lnTo>
                  <a:lnTo>
                    <a:pt x="92660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67823" y="2485662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1647" y="2423159"/>
              <a:ext cx="359663" cy="35661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085301" y="244132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135484" y="0"/>
                  </a:moveTo>
                  <a:lnTo>
                    <a:pt x="92661" y="6831"/>
                  </a:lnTo>
                  <a:lnTo>
                    <a:pt x="55469" y="25855"/>
                  </a:lnTo>
                  <a:lnTo>
                    <a:pt x="26140" y="54863"/>
                  </a:lnTo>
                  <a:lnTo>
                    <a:pt x="6907" y="91648"/>
                  </a:lnTo>
                  <a:lnTo>
                    <a:pt x="0" y="134004"/>
                  </a:lnTo>
                  <a:lnTo>
                    <a:pt x="6907" y="176360"/>
                  </a:lnTo>
                  <a:lnTo>
                    <a:pt x="26140" y="213145"/>
                  </a:lnTo>
                  <a:lnTo>
                    <a:pt x="55469" y="242154"/>
                  </a:lnTo>
                  <a:lnTo>
                    <a:pt x="92661" y="261177"/>
                  </a:lnTo>
                  <a:lnTo>
                    <a:pt x="135484" y="268009"/>
                  </a:lnTo>
                  <a:lnTo>
                    <a:pt x="178308" y="261177"/>
                  </a:lnTo>
                  <a:lnTo>
                    <a:pt x="215499" y="242154"/>
                  </a:lnTo>
                  <a:lnTo>
                    <a:pt x="244828" y="213145"/>
                  </a:lnTo>
                  <a:lnTo>
                    <a:pt x="264061" y="176360"/>
                  </a:lnTo>
                  <a:lnTo>
                    <a:pt x="270968" y="134004"/>
                  </a:lnTo>
                  <a:lnTo>
                    <a:pt x="264061" y="91648"/>
                  </a:lnTo>
                  <a:lnTo>
                    <a:pt x="244828" y="54863"/>
                  </a:lnTo>
                  <a:lnTo>
                    <a:pt x="215499" y="25855"/>
                  </a:lnTo>
                  <a:lnTo>
                    <a:pt x="178308" y="6831"/>
                  </a:lnTo>
                  <a:lnTo>
                    <a:pt x="1354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085301" y="2441329"/>
              <a:ext cx="271145" cy="268605"/>
            </a:xfrm>
            <a:custGeom>
              <a:avLst/>
              <a:gdLst/>
              <a:ahLst/>
              <a:cxnLst/>
              <a:rect l="l" t="t" r="r" b="b"/>
              <a:pathLst>
                <a:path w="271145" h="268605">
                  <a:moveTo>
                    <a:pt x="0" y="134004"/>
                  </a:moveTo>
                  <a:lnTo>
                    <a:pt x="6907" y="91648"/>
                  </a:lnTo>
                  <a:lnTo>
                    <a:pt x="26140" y="54863"/>
                  </a:lnTo>
                  <a:lnTo>
                    <a:pt x="55469" y="25855"/>
                  </a:lnTo>
                  <a:lnTo>
                    <a:pt x="92660" y="6831"/>
                  </a:lnTo>
                  <a:lnTo>
                    <a:pt x="135484" y="0"/>
                  </a:lnTo>
                  <a:lnTo>
                    <a:pt x="178308" y="6831"/>
                  </a:lnTo>
                  <a:lnTo>
                    <a:pt x="215499" y="25855"/>
                  </a:lnTo>
                  <a:lnTo>
                    <a:pt x="244828" y="54863"/>
                  </a:lnTo>
                  <a:lnTo>
                    <a:pt x="264061" y="91648"/>
                  </a:lnTo>
                  <a:lnTo>
                    <a:pt x="270969" y="134004"/>
                  </a:lnTo>
                  <a:lnTo>
                    <a:pt x="264061" y="176360"/>
                  </a:lnTo>
                  <a:lnTo>
                    <a:pt x="244828" y="213145"/>
                  </a:lnTo>
                  <a:lnTo>
                    <a:pt x="215499" y="242153"/>
                  </a:lnTo>
                  <a:lnTo>
                    <a:pt x="178308" y="261177"/>
                  </a:lnTo>
                  <a:lnTo>
                    <a:pt x="135484" y="268009"/>
                  </a:lnTo>
                  <a:lnTo>
                    <a:pt x="92660" y="261177"/>
                  </a:lnTo>
                  <a:lnTo>
                    <a:pt x="55469" y="242153"/>
                  </a:lnTo>
                  <a:lnTo>
                    <a:pt x="26140" y="213145"/>
                  </a:lnTo>
                  <a:lnTo>
                    <a:pt x="6907" y="176360"/>
                  </a:lnTo>
                  <a:lnTo>
                    <a:pt x="0" y="13400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571624" y="248462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543985" y="2295652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684984" y="243890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752218" y="2463638"/>
            <a:ext cx="737235" cy="128905"/>
          </a:xfrm>
          <a:custGeom>
            <a:avLst/>
            <a:gdLst/>
            <a:ahLst/>
            <a:cxnLst/>
            <a:rect l="l" t="t" r="r" b="b"/>
            <a:pathLst>
              <a:path w="737235" h="128905">
                <a:moveTo>
                  <a:pt x="0" y="0"/>
                </a:moveTo>
                <a:lnTo>
                  <a:pt x="737157" y="128301"/>
                </a:lnTo>
              </a:path>
            </a:pathLst>
          </a:custGeom>
          <a:ln w="28575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722126" y="3137916"/>
            <a:ext cx="1731645" cy="111696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3970" algn="ctr">
              <a:spcBef>
                <a:spcPts val="930"/>
              </a:spcBef>
              <a:tabLst>
                <a:tab pos="990600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5	4</a:t>
            </a:r>
            <a:endParaRPr sz="1600">
              <a:latin typeface="Arial"/>
              <a:cs typeface="Arial"/>
            </a:endParaRPr>
          </a:p>
          <a:p>
            <a:pPr marL="12700" marR="5080" indent="-3810" algn="ctr">
              <a:spcBef>
                <a:spcPts val="1040"/>
              </a:spcBef>
            </a:pPr>
            <a:r>
              <a:rPr sz="2000" b="1" spc="-5" dirty="0">
                <a:latin typeface="Calibri"/>
                <a:cs typeface="Calibri"/>
              </a:rPr>
              <a:t>Split </a:t>
            </a:r>
            <a:r>
              <a:rPr sz="2000" b="1" spc="-10" dirty="0">
                <a:latin typeface="Calibri"/>
                <a:cs typeface="Calibri"/>
              </a:rPr>
              <a:t>Graph </a:t>
            </a:r>
            <a:r>
              <a:rPr sz="2000" b="1" spc="-5" dirty="0">
                <a:latin typeface="Calibri"/>
                <a:cs typeface="Calibri"/>
              </a:rPr>
              <a:t>with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0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types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edges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468329" y="3051504"/>
            <a:ext cx="718820" cy="85725"/>
          </a:xfrm>
          <a:custGeom>
            <a:avLst/>
            <a:gdLst/>
            <a:ahLst/>
            <a:cxnLst/>
            <a:rect l="l" t="t" r="r" b="b"/>
            <a:pathLst>
              <a:path w="718820" h="85725">
                <a:moveTo>
                  <a:pt x="632777" y="0"/>
                </a:moveTo>
                <a:lnTo>
                  <a:pt x="632777" y="85725"/>
                </a:lnTo>
                <a:lnTo>
                  <a:pt x="689927" y="57150"/>
                </a:lnTo>
                <a:lnTo>
                  <a:pt x="654955" y="57150"/>
                </a:lnTo>
                <a:lnTo>
                  <a:pt x="661351" y="50754"/>
                </a:lnTo>
                <a:lnTo>
                  <a:pt x="661352" y="34970"/>
                </a:lnTo>
                <a:lnTo>
                  <a:pt x="654955" y="28575"/>
                </a:lnTo>
                <a:lnTo>
                  <a:pt x="689927" y="28575"/>
                </a:lnTo>
                <a:lnTo>
                  <a:pt x="632777" y="0"/>
                </a:lnTo>
                <a:close/>
              </a:path>
              <a:path w="718820" h="85725">
                <a:moveTo>
                  <a:pt x="632777" y="28575"/>
                </a:moveTo>
                <a:lnTo>
                  <a:pt x="6396" y="28575"/>
                </a:lnTo>
                <a:lnTo>
                  <a:pt x="1" y="34970"/>
                </a:lnTo>
                <a:lnTo>
                  <a:pt x="0" y="50754"/>
                </a:lnTo>
                <a:lnTo>
                  <a:pt x="6396" y="57150"/>
                </a:lnTo>
                <a:lnTo>
                  <a:pt x="632777" y="57150"/>
                </a:lnTo>
                <a:lnTo>
                  <a:pt x="632777" y="28575"/>
                </a:lnTo>
                <a:close/>
              </a:path>
              <a:path w="718820" h="85725">
                <a:moveTo>
                  <a:pt x="689927" y="28575"/>
                </a:moveTo>
                <a:lnTo>
                  <a:pt x="654955" y="28575"/>
                </a:lnTo>
                <a:lnTo>
                  <a:pt x="661352" y="34970"/>
                </a:lnTo>
                <a:lnTo>
                  <a:pt x="661351" y="50754"/>
                </a:lnTo>
                <a:lnTo>
                  <a:pt x="654955" y="57150"/>
                </a:lnTo>
                <a:lnTo>
                  <a:pt x="689927" y="57150"/>
                </a:lnTo>
                <a:lnTo>
                  <a:pt x="718502" y="42862"/>
                </a:lnTo>
                <a:lnTo>
                  <a:pt x="689927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545096" y="2671571"/>
            <a:ext cx="494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Sp</a:t>
            </a:r>
            <a:r>
              <a:rPr sz="2000" b="1" spc="-5" dirty="0">
                <a:latin typeface="Calibri"/>
                <a:cs typeface="Calibri"/>
              </a:rPr>
              <a:t>li</a:t>
            </a:r>
            <a:r>
              <a:rPr sz="2000" b="1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999886" y="2322067"/>
            <a:ext cx="2517140" cy="1122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b="1" spc="-25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r>
              <a:rPr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C00000"/>
                </a:solidFill>
                <a:latin typeface="Calibri"/>
                <a:cs typeface="Calibri"/>
              </a:rPr>
              <a:t>message edges </a:t>
            </a:r>
            <a:r>
              <a:rPr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b="1" spc="-25" dirty="0">
                <a:solidFill>
                  <a:srgbClr val="E88651"/>
                </a:solidFill>
                <a:latin typeface="Calibri"/>
                <a:cs typeface="Calibri"/>
              </a:rPr>
              <a:t>Training</a:t>
            </a:r>
            <a:r>
              <a:rPr b="1" spc="-2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E88651"/>
                </a:solidFill>
                <a:latin typeface="Calibri"/>
                <a:cs typeface="Calibri"/>
              </a:rPr>
              <a:t>supervision</a:t>
            </a:r>
            <a:r>
              <a:rPr b="1" spc="-15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E88651"/>
                </a:solidFill>
                <a:latin typeface="Calibri"/>
                <a:cs typeface="Calibri"/>
              </a:rPr>
              <a:t>edges </a:t>
            </a:r>
            <a:r>
              <a:rPr b="1" spc="-390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6BB76D"/>
                </a:solidFill>
                <a:latin typeface="Calibri"/>
                <a:cs typeface="Calibri"/>
              </a:rPr>
              <a:t>Validation</a:t>
            </a:r>
            <a:r>
              <a:rPr b="1" spc="-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6BB76D"/>
                </a:solidFill>
                <a:latin typeface="Calibri"/>
                <a:cs typeface="Calibri"/>
              </a:rPr>
              <a:t>edges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25"/>
              </a:spcBef>
            </a:pPr>
            <a:r>
              <a:rPr b="1" spc="-50" dirty="0">
                <a:solidFill>
                  <a:srgbClr val="60B5CC"/>
                </a:solidFill>
                <a:latin typeface="Calibri"/>
                <a:cs typeface="Calibri"/>
              </a:rPr>
              <a:t>Test</a:t>
            </a:r>
            <a:r>
              <a:rPr b="1" spc="-1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60B5CC"/>
                </a:solidFill>
                <a:latin typeface="Calibri"/>
                <a:cs typeface="Calibri"/>
              </a:rPr>
              <a:t>edges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"/>
            <a:ext cx="9144000" cy="2329180"/>
            <a:chOff x="0" y="1"/>
            <a:chExt cx="9144000" cy="2329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976" y="347471"/>
              <a:ext cx="5376672" cy="5577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5590" y="1216331"/>
              <a:ext cx="931404" cy="102510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66247" y="1165491"/>
              <a:ext cx="1183640" cy="1151255"/>
            </a:xfrm>
            <a:custGeom>
              <a:avLst/>
              <a:gdLst/>
              <a:ahLst/>
              <a:cxnLst/>
              <a:rect l="l" t="t" r="r" b="b"/>
              <a:pathLst>
                <a:path w="1183640" h="1151255">
                  <a:moveTo>
                    <a:pt x="0" y="0"/>
                  </a:moveTo>
                  <a:lnTo>
                    <a:pt x="1183584" y="0"/>
                  </a:lnTo>
                  <a:lnTo>
                    <a:pt x="1183584" y="1150770"/>
                  </a:lnTo>
                  <a:lnTo>
                    <a:pt x="0" y="11507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920" y="1258369"/>
              <a:ext cx="931404" cy="10251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972" y="1217247"/>
              <a:ext cx="931404" cy="10251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890" y="1217247"/>
              <a:ext cx="931404" cy="10251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8603" y="1165491"/>
              <a:ext cx="3837304" cy="1151255"/>
            </a:xfrm>
            <a:custGeom>
              <a:avLst/>
              <a:gdLst/>
              <a:ahLst/>
              <a:cxnLst/>
              <a:rect l="l" t="t" r="r" b="b"/>
              <a:pathLst>
                <a:path w="3837304" h="1151255">
                  <a:moveTo>
                    <a:pt x="0" y="0"/>
                  </a:moveTo>
                  <a:lnTo>
                    <a:pt x="3836751" y="0"/>
                  </a:lnTo>
                  <a:lnTo>
                    <a:pt x="3836751" y="1150770"/>
                  </a:lnTo>
                  <a:lnTo>
                    <a:pt x="0" y="11507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863017" y="3762307"/>
            <a:ext cx="1092200" cy="942340"/>
            <a:chOff x="3339017" y="3762307"/>
            <a:chExt cx="1092200" cy="94234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453" y="3762307"/>
              <a:ext cx="1031140" cy="9420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33760" y="3920557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33761" y="3920558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1717" y="392156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51717" y="392156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368493" y="3588707"/>
            <a:ext cx="1304925" cy="64056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388620" marR="106045" indent="-275590">
              <a:spcBef>
                <a:spcPts val="195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000" b="1" spc="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ic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ion 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head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69045" y="3583995"/>
            <a:ext cx="1405890" cy="48538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5895" rIns="0" bIns="0" rtlCol="0">
            <a:spAutoFit/>
          </a:bodyPr>
          <a:lstStyle/>
          <a:p>
            <a:pPr marL="112395">
              <a:spcBef>
                <a:spcPts val="1385"/>
              </a:spcBef>
            </a:pPr>
            <a:r>
              <a:rPr sz="2000" b="1" spc="-5" dirty="0">
                <a:latin typeface="Calibri"/>
                <a:cs typeface="Calibri"/>
              </a:rPr>
              <a:t>Predictions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53741" y="3588707"/>
            <a:ext cx="846455" cy="48667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77165" rIns="0" bIns="0" rtlCol="0">
            <a:spAutoFit/>
          </a:bodyPr>
          <a:lstStyle/>
          <a:p>
            <a:pPr marL="91440">
              <a:spcBef>
                <a:spcPts val="1395"/>
              </a:spcBef>
            </a:pP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48602" y="4772544"/>
            <a:ext cx="1405890" cy="63927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260985" marR="254000" indent="217170">
              <a:spcBef>
                <a:spcPts val="185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Loss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 func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48602" y="2309682"/>
            <a:ext cx="1405890" cy="639919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11785" marR="143510" indent="-161290">
              <a:spcBef>
                <a:spcPts val="190"/>
              </a:spcBef>
            </a:pPr>
            <a:r>
              <a:rPr sz="2000" b="1" spc="-5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al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000" b="1" spc="-2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000" b="1" spc="-1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io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n  </a:t>
            </a: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metrics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4243" y="3870130"/>
            <a:ext cx="816769" cy="104312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151797" y="2746494"/>
            <a:ext cx="1221740" cy="10143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153670" marR="142240">
              <a:spcBef>
                <a:spcPts val="710"/>
              </a:spcBef>
            </a:pPr>
            <a:r>
              <a:rPr sz="2000" b="1" spc="-10" dirty="0">
                <a:latin typeface="Calibri"/>
                <a:cs typeface="Calibri"/>
              </a:rPr>
              <a:t>Graph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Neural </a:t>
            </a:r>
            <a:r>
              <a:rPr sz="2000" b="1" spc="-5" dirty="0">
                <a:latin typeface="Calibri"/>
                <a:cs typeface="Calibri"/>
              </a:rPr>
              <a:t> N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t</a:t>
            </a:r>
            <a:r>
              <a:rPr sz="2000" b="1" spc="-20" dirty="0">
                <a:latin typeface="Calibri"/>
                <a:cs typeface="Calibri"/>
              </a:rPr>
              <a:t>w</a:t>
            </a:r>
            <a:r>
              <a:rPr sz="2000" b="1" spc="-5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rk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42217" y="2746495"/>
            <a:ext cx="1405890" cy="727763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67945" marR="36830" indent="362585">
              <a:spcBef>
                <a:spcPts val="875"/>
              </a:spcBef>
            </a:pPr>
            <a:r>
              <a:rPr sz="2000" b="1" spc="-5" dirty="0">
                <a:latin typeface="Calibri"/>
                <a:cs typeface="Calibri"/>
              </a:rPr>
              <a:t>Node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m</a:t>
            </a:r>
            <a:r>
              <a:rPr sz="2000" b="1" dirty="0">
                <a:latin typeface="Calibri"/>
                <a:cs typeface="Calibri"/>
              </a:rPr>
              <a:t>b</a:t>
            </a:r>
            <a:r>
              <a:rPr sz="2000" b="1" spc="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d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5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ngs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752853" y="3591493"/>
            <a:ext cx="1071880" cy="1295400"/>
            <a:chOff x="3228853" y="3591493"/>
            <a:chExt cx="1071880" cy="1295400"/>
          </a:xfrm>
        </p:grpSpPr>
        <p:sp>
          <p:nvSpPr>
            <p:cNvPr id="25" name="object 25"/>
            <p:cNvSpPr/>
            <p:nvPr/>
          </p:nvSpPr>
          <p:spPr>
            <a:xfrm>
              <a:off x="4203064" y="4521785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03064" y="4521785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31728" y="455487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31728" y="455487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41554" y="4576087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41553" y="4576086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73933" y="3604194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0" y="0"/>
                  </a:moveTo>
                  <a:lnTo>
                    <a:pt x="0" y="0"/>
                  </a:lnTo>
                  <a:lnTo>
                    <a:pt x="0" y="297542"/>
                  </a:lnTo>
                  <a:lnTo>
                    <a:pt x="84410" y="297542"/>
                  </a:lnTo>
                  <a:lnTo>
                    <a:pt x="8441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73932" y="3604193"/>
              <a:ext cx="84455" cy="297815"/>
            </a:xfrm>
            <a:custGeom>
              <a:avLst/>
              <a:gdLst/>
              <a:ahLst/>
              <a:cxnLst/>
              <a:rect l="l" t="t" r="r" b="b"/>
              <a:pathLst>
                <a:path w="84454" h="297814">
                  <a:moveTo>
                    <a:pt x="84411" y="0"/>
                  </a:moveTo>
                  <a:lnTo>
                    <a:pt x="0" y="0"/>
                  </a:lnTo>
                  <a:lnTo>
                    <a:pt x="0" y="297543"/>
                  </a:lnTo>
                  <a:lnTo>
                    <a:pt x="84411" y="297543"/>
                  </a:lnTo>
                  <a:lnTo>
                    <a:pt x="84411" y="0"/>
                  </a:lnTo>
                  <a:close/>
                </a:path>
              </a:pathLst>
            </a:custGeom>
            <a:ln w="2540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4358809" y="3887285"/>
            <a:ext cx="283845" cy="85725"/>
          </a:xfrm>
          <a:custGeom>
            <a:avLst/>
            <a:gdLst/>
            <a:ahLst/>
            <a:cxnLst/>
            <a:rect l="l" t="t" r="r" b="b"/>
            <a:pathLst>
              <a:path w="283844" h="85725">
                <a:moveTo>
                  <a:pt x="197683" y="57149"/>
                </a:moveTo>
                <a:lnTo>
                  <a:pt x="197683" y="85725"/>
                </a:lnTo>
                <a:lnTo>
                  <a:pt x="254833" y="57150"/>
                </a:lnTo>
                <a:lnTo>
                  <a:pt x="197683" y="57149"/>
                </a:lnTo>
                <a:close/>
              </a:path>
              <a:path w="283844" h="85725">
                <a:moveTo>
                  <a:pt x="197683" y="28574"/>
                </a:moveTo>
                <a:lnTo>
                  <a:pt x="197683" y="57149"/>
                </a:lnTo>
                <a:lnTo>
                  <a:pt x="219862" y="57148"/>
                </a:lnTo>
                <a:lnTo>
                  <a:pt x="226258" y="50753"/>
                </a:lnTo>
                <a:lnTo>
                  <a:pt x="226258" y="34970"/>
                </a:lnTo>
                <a:lnTo>
                  <a:pt x="219861" y="28575"/>
                </a:lnTo>
                <a:lnTo>
                  <a:pt x="197683" y="28574"/>
                </a:lnTo>
                <a:close/>
              </a:path>
              <a:path w="283844" h="85725">
                <a:moveTo>
                  <a:pt x="197683" y="0"/>
                </a:moveTo>
                <a:lnTo>
                  <a:pt x="197683" y="28574"/>
                </a:lnTo>
                <a:lnTo>
                  <a:pt x="211970" y="28575"/>
                </a:lnTo>
                <a:lnTo>
                  <a:pt x="219861" y="28575"/>
                </a:lnTo>
                <a:lnTo>
                  <a:pt x="226258" y="34970"/>
                </a:lnTo>
                <a:lnTo>
                  <a:pt x="226258" y="50753"/>
                </a:lnTo>
                <a:lnTo>
                  <a:pt x="219861" y="57150"/>
                </a:lnTo>
                <a:lnTo>
                  <a:pt x="254835" y="57148"/>
                </a:lnTo>
                <a:lnTo>
                  <a:pt x="283408" y="42862"/>
                </a:lnTo>
                <a:lnTo>
                  <a:pt x="197683" y="0"/>
                </a:lnTo>
                <a:close/>
              </a:path>
              <a:path w="283844" h="85725">
                <a:moveTo>
                  <a:pt x="14287" y="28573"/>
                </a:moveTo>
                <a:lnTo>
                  <a:pt x="6395" y="28575"/>
                </a:lnTo>
                <a:lnTo>
                  <a:pt x="0" y="34970"/>
                </a:lnTo>
                <a:lnTo>
                  <a:pt x="1" y="50753"/>
                </a:lnTo>
                <a:lnTo>
                  <a:pt x="6396" y="57148"/>
                </a:lnTo>
                <a:lnTo>
                  <a:pt x="197683" y="57149"/>
                </a:lnTo>
                <a:lnTo>
                  <a:pt x="197683" y="28574"/>
                </a:lnTo>
                <a:lnTo>
                  <a:pt x="14287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33615" y="3887148"/>
            <a:ext cx="335280" cy="85725"/>
          </a:xfrm>
          <a:custGeom>
            <a:avLst/>
            <a:gdLst/>
            <a:ahLst/>
            <a:cxnLst/>
            <a:rect l="l" t="t" r="r" b="b"/>
            <a:pathLst>
              <a:path w="335279" h="85725">
                <a:moveTo>
                  <a:pt x="306335" y="28562"/>
                </a:moveTo>
                <a:lnTo>
                  <a:pt x="271322" y="28562"/>
                </a:lnTo>
                <a:lnTo>
                  <a:pt x="277723" y="34955"/>
                </a:lnTo>
                <a:lnTo>
                  <a:pt x="277732" y="50737"/>
                </a:lnTo>
                <a:lnTo>
                  <a:pt x="271339" y="57137"/>
                </a:lnTo>
                <a:lnTo>
                  <a:pt x="249161" y="57150"/>
                </a:lnTo>
                <a:lnTo>
                  <a:pt x="249177" y="85724"/>
                </a:lnTo>
                <a:lnTo>
                  <a:pt x="334877" y="42812"/>
                </a:lnTo>
                <a:lnTo>
                  <a:pt x="306335" y="28562"/>
                </a:lnTo>
                <a:close/>
              </a:path>
              <a:path w="335279" h="85725">
                <a:moveTo>
                  <a:pt x="249144" y="28575"/>
                </a:moveTo>
                <a:lnTo>
                  <a:pt x="6393" y="28715"/>
                </a:lnTo>
                <a:lnTo>
                  <a:pt x="0" y="35115"/>
                </a:lnTo>
                <a:lnTo>
                  <a:pt x="8" y="50897"/>
                </a:lnTo>
                <a:lnTo>
                  <a:pt x="6409" y="57290"/>
                </a:lnTo>
                <a:lnTo>
                  <a:pt x="249161" y="57150"/>
                </a:lnTo>
                <a:lnTo>
                  <a:pt x="249144" y="28575"/>
                </a:lnTo>
                <a:close/>
              </a:path>
              <a:path w="335279" h="85725">
                <a:moveTo>
                  <a:pt x="271322" y="28562"/>
                </a:moveTo>
                <a:lnTo>
                  <a:pt x="249144" y="28575"/>
                </a:lnTo>
                <a:lnTo>
                  <a:pt x="249161" y="57150"/>
                </a:lnTo>
                <a:lnTo>
                  <a:pt x="271339" y="57137"/>
                </a:lnTo>
                <a:lnTo>
                  <a:pt x="277732" y="50737"/>
                </a:lnTo>
                <a:lnTo>
                  <a:pt x="277723" y="34955"/>
                </a:lnTo>
                <a:lnTo>
                  <a:pt x="271322" y="28562"/>
                </a:lnTo>
                <a:close/>
              </a:path>
              <a:path w="335279" h="85725">
                <a:moveTo>
                  <a:pt x="249128" y="0"/>
                </a:moveTo>
                <a:lnTo>
                  <a:pt x="249144" y="28575"/>
                </a:lnTo>
                <a:lnTo>
                  <a:pt x="306335" y="28562"/>
                </a:lnTo>
                <a:lnTo>
                  <a:pt x="249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8711" y="3883756"/>
            <a:ext cx="310515" cy="85725"/>
          </a:xfrm>
          <a:custGeom>
            <a:avLst/>
            <a:gdLst/>
            <a:ahLst/>
            <a:cxnLst/>
            <a:rect l="l" t="t" r="r" b="b"/>
            <a:pathLst>
              <a:path w="310514" h="85725">
                <a:moveTo>
                  <a:pt x="282694" y="28218"/>
                </a:moveTo>
                <a:lnTo>
                  <a:pt x="246569" y="28218"/>
                </a:lnTo>
                <a:lnTo>
                  <a:pt x="253066" y="34512"/>
                </a:lnTo>
                <a:lnTo>
                  <a:pt x="253318" y="50292"/>
                </a:lnTo>
                <a:lnTo>
                  <a:pt x="247023" y="56789"/>
                </a:lnTo>
                <a:lnTo>
                  <a:pt x="224848" y="57142"/>
                </a:lnTo>
                <a:lnTo>
                  <a:pt x="225303" y="85713"/>
                </a:lnTo>
                <a:lnTo>
                  <a:pt x="310334" y="41492"/>
                </a:lnTo>
                <a:lnTo>
                  <a:pt x="282694" y="28218"/>
                </a:lnTo>
                <a:close/>
              </a:path>
              <a:path w="310514" h="85725">
                <a:moveTo>
                  <a:pt x="224392" y="28571"/>
                </a:moveTo>
                <a:lnTo>
                  <a:pt x="6294" y="32045"/>
                </a:lnTo>
                <a:lnTo>
                  <a:pt x="0" y="38543"/>
                </a:lnTo>
                <a:lnTo>
                  <a:pt x="251" y="54322"/>
                </a:lnTo>
                <a:lnTo>
                  <a:pt x="6748" y="60617"/>
                </a:lnTo>
                <a:lnTo>
                  <a:pt x="224848" y="57142"/>
                </a:lnTo>
                <a:lnTo>
                  <a:pt x="224392" y="28571"/>
                </a:lnTo>
                <a:close/>
              </a:path>
              <a:path w="310514" h="85725">
                <a:moveTo>
                  <a:pt x="246569" y="28218"/>
                </a:moveTo>
                <a:lnTo>
                  <a:pt x="224392" y="28571"/>
                </a:lnTo>
                <a:lnTo>
                  <a:pt x="224848" y="57142"/>
                </a:lnTo>
                <a:lnTo>
                  <a:pt x="247023" y="56789"/>
                </a:lnTo>
                <a:lnTo>
                  <a:pt x="253318" y="50292"/>
                </a:lnTo>
                <a:lnTo>
                  <a:pt x="253066" y="34512"/>
                </a:lnTo>
                <a:lnTo>
                  <a:pt x="246569" y="28218"/>
                </a:lnTo>
                <a:close/>
              </a:path>
              <a:path w="310514" h="85725">
                <a:moveTo>
                  <a:pt x="223937" y="0"/>
                </a:moveTo>
                <a:lnTo>
                  <a:pt x="224392" y="28571"/>
                </a:lnTo>
                <a:lnTo>
                  <a:pt x="246569" y="28218"/>
                </a:lnTo>
                <a:lnTo>
                  <a:pt x="282694" y="28218"/>
                </a:lnTo>
                <a:lnTo>
                  <a:pt x="223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56156" y="2992197"/>
            <a:ext cx="1437005" cy="612775"/>
          </a:xfrm>
          <a:custGeom>
            <a:avLst/>
            <a:gdLst/>
            <a:ahLst/>
            <a:cxnLst/>
            <a:rect l="l" t="t" r="r" b="b"/>
            <a:pathLst>
              <a:path w="1437004" h="612775">
                <a:moveTo>
                  <a:pt x="595287" y="0"/>
                </a:moveTo>
                <a:lnTo>
                  <a:pt x="504685" y="31254"/>
                </a:lnTo>
                <a:lnTo>
                  <a:pt x="525094" y="51244"/>
                </a:lnTo>
                <a:lnTo>
                  <a:pt x="0" y="587438"/>
                </a:lnTo>
                <a:lnTo>
                  <a:pt x="101" y="596493"/>
                </a:lnTo>
                <a:lnTo>
                  <a:pt x="11366" y="607529"/>
                </a:lnTo>
                <a:lnTo>
                  <a:pt x="20421" y="607441"/>
                </a:lnTo>
                <a:lnTo>
                  <a:pt x="545515" y="71247"/>
                </a:lnTo>
                <a:lnTo>
                  <a:pt x="565937" y="91236"/>
                </a:lnTo>
                <a:lnTo>
                  <a:pt x="583920" y="35306"/>
                </a:lnTo>
                <a:lnTo>
                  <a:pt x="595287" y="0"/>
                </a:lnTo>
                <a:close/>
              </a:path>
              <a:path w="1437004" h="612775">
                <a:moveTo>
                  <a:pt x="1436789" y="598487"/>
                </a:moveTo>
                <a:lnTo>
                  <a:pt x="1435354" y="589559"/>
                </a:lnTo>
                <a:lnTo>
                  <a:pt x="673138" y="38633"/>
                </a:lnTo>
                <a:lnTo>
                  <a:pt x="682523" y="25641"/>
                </a:lnTo>
                <a:lnTo>
                  <a:pt x="689876" y="15481"/>
                </a:lnTo>
                <a:lnTo>
                  <a:pt x="595287" y="0"/>
                </a:lnTo>
                <a:lnTo>
                  <a:pt x="639660" y="84950"/>
                </a:lnTo>
                <a:lnTo>
                  <a:pt x="656399" y="61798"/>
                </a:lnTo>
                <a:lnTo>
                  <a:pt x="1418615" y="612724"/>
                </a:lnTo>
                <a:lnTo>
                  <a:pt x="1427543" y="611276"/>
                </a:lnTo>
                <a:lnTo>
                  <a:pt x="1436789" y="598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55939" y="4250551"/>
            <a:ext cx="1437640" cy="522605"/>
          </a:xfrm>
          <a:custGeom>
            <a:avLst/>
            <a:gdLst/>
            <a:ahLst/>
            <a:cxnLst/>
            <a:rect l="l" t="t" r="r" b="b"/>
            <a:pathLst>
              <a:path w="1437640" h="522604">
                <a:moveTo>
                  <a:pt x="595503" y="521995"/>
                </a:moveTo>
                <a:lnTo>
                  <a:pt x="582764" y="490969"/>
                </a:lnTo>
                <a:lnTo>
                  <a:pt x="559117" y="433324"/>
                </a:lnTo>
                <a:lnTo>
                  <a:pt x="540321" y="454850"/>
                </a:lnTo>
                <a:lnTo>
                  <a:pt x="19405" y="0"/>
                </a:lnTo>
                <a:lnTo>
                  <a:pt x="10375" y="609"/>
                </a:lnTo>
                <a:lnTo>
                  <a:pt x="0" y="12496"/>
                </a:lnTo>
                <a:lnTo>
                  <a:pt x="609" y="21526"/>
                </a:lnTo>
                <a:lnTo>
                  <a:pt x="521525" y="476377"/>
                </a:lnTo>
                <a:lnTo>
                  <a:pt x="502742" y="497903"/>
                </a:lnTo>
                <a:lnTo>
                  <a:pt x="595503" y="521995"/>
                </a:lnTo>
                <a:close/>
              </a:path>
              <a:path w="1437640" h="522604">
                <a:moveTo>
                  <a:pt x="1437119" y="19989"/>
                </a:moveTo>
                <a:lnTo>
                  <a:pt x="1428915" y="6502"/>
                </a:lnTo>
                <a:lnTo>
                  <a:pt x="1420126" y="4356"/>
                </a:lnTo>
                <a:lnTo>
                  <a:pt x="661352" y="465277"/>
                </a:lnTo>
                <a:lnTo>
                  <a:pt x="646518" y="440855"/>
                </a:lnTo>
                <a:lnTo>
                  <a:pt x="595503" y="521995"/>
                </a:lnTo>
                <a:lnTo>
                  <a:pt x="691019" y="514121"/>
                </a:lnTo>
                <a:lnTo>
                  <a:pt x="683183" y="501218"/>
                </a:lnTo>
                <a:lnTo>
                  <a:pt x="676186" y="489699"/>
                </a:lnTo>
                <a:lnTo>
                  <a:pt x="1434973" y="28778"/>
                </a:lnTo>
                <a:lnTo>
                  <a:pt x="1437119" y="19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5107" y="3916238"/>
            <a:ext cx="931404" cy="1025102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679488" y="2746495"/>
            <a:ext cx="1221740" cy="71558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263525" marR="304165" indent="40005">
              <a:spcBef>
                <a:spcPts val="780"/>
              </a:spcBef>
            </a:pPr>
            <a:r>
              <a:rPr sz="2000" b="1" dirty="0">
                <a:latin typeface="Calibri"/>
                <a:cs typeface="Calibri"/>
              </a:rPr>
              <a:t>Input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G</a:t>
            </a:r>
            <a:r>
              <a:rPr sz="2000" b="1" spc="-45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ph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4628" y="3887285"/>
            <a:ext cx="217168" cy="8572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812844" y="5519421"/>
            <a:ext cx="7404734" cy="101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Implementation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resources:</a:t>
            </a:r>
            <a:endParaRPr sz="2400">
              <a:latin typeface="Calibri"/>
              <a:cs typeface="Calibri"/>
            </a:endParaRPr>
          </a:p>
          <a:p>
            <a:pPr marL="12700">
              <a:spcBef>
                <a:spcPts val="110"/>
              </a:spcBef>
            </a:pPr>
            <a:r>
              <a:rPr sz="2000" b="1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DeepSNAP</a:t>
            </a:r>
            <a:r>
              <a:rPr sz="2000" b="1" spc="-10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provides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core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 modules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 this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 pipeline</a:t>
            </a:r>
            <a:endParaRPr sz="2000">
              <a:latin typeface="Calibri"/>
              <a:cs typeface="Calibri"/>
            </a:endParaRPr>
          </a:p>
          <a:p>
            <a:pPr marL="12700"/>
            <a:r>
              <a:rPr sz="2000" b="1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alibri"/>
                <a:cs typeface="Calibri"/>
              </a:rPr>
              <a:t>GraphGym</a:t>
            </a:r>
            <a:r>
              <a:rPr sz="2000" b="1" spc="-10" dirty="0">
                <a:solidFill>
                  <a:srgbClr val="168BB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further</a:t>
            </a:r>
            <a:r>
              <a:rPr sz="20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implements</a:t>
            </a:r>
            <a:r>
              <a:rPr sz="20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full</a:t>
            </a:r>
            <a:r>
              <a:rPr sz="20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pipeline</a:t>
            </a:r>
            <a:r>
              <a:rPr sz="20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facilitate</a:t>
            </a:r>
            <a:r>
              <a:rPr sz="20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GNN design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705655" y="1159622"/>
            <a:ext cx="1254760" cy="1176655"/>
            <a:chOff x="4181655" y="1159621"/>
            <a:chExt cx="1254760" cy="1176655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608" y="1216331"/>
              <a:ext cx="931404" cy="102510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194355" y="1172321"/>
              <a:ext cx="1229360" cy="1151255"/>
            </a:xfrm>
            <a:custGeom>
              <a:avLst/>
              <a:gdLst/>
              <a:ahLst/>
              <a:cxnLst/>
              <a:rect l="l" t="t" r="r" b="b"/>
              <a:pathLst>
                <a:path w="1229360" h="1151255">
                  <a:moveTo>
                    <a:pt x="0" y="0"/>
                  </a:moveTo>
                  <a:lnTo>
                    <a:pt x="1229293" y="0"/>
                  </a:lnTo>
                  <a:lnTo>
                    <a:pt x="1229293" y="1150770"/>
                  </a:lnTo>
                  <a:lnTo>
                    <a:pt x="0" y="11507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0B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81A0AAC5-1C6A-49DE-85CD-EFD2F89DC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656" y="1009457"/>
            <a:ext cx="9195918" cy="4559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976" y="347472"/>
            <a:ext cx="5504688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79318" y="1348740"/>
            <a:ext cx="10557164" cy="51937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Idea: </a:t>
            </a:r>
            <a:r>
              <a:rPr sz="3200" spc="-25" dirty="0">
                <a:latin typeface="Calibri"/>
                <a:cs typeface="Calibri"/>
              </a:rPr>
              <a:t>Different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task levels </a:t>
            </a:r>
            <a:r>
              <a:rPr sz="3200" spc="-15" dirty="0">
                <a:latin typeface="Calibri"/>
                <a:cs typeface="Calibri"/>
              </a:rPr>
              <a:t>require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different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prediction</a:t>
            </a:r>
            <a:r>
              <a:rPr sz="3200" dirty="0">
                <a:latin typeface="Calibri"/>
                <a:cs typeface="Calibri"/>
              </a:rPr>
              <a:t> heads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08813" y="2677089"/>
            <a:ext cx="3279775" cy="3798570"/>
            <a:chOff x="2884812" y="2677089"/>
            <a:chExt cx="3279775" cy="379857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6473" y="2875865"/>
              <a:ext cx="1980498" cy="343228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91836" y="3319259"/>
              <a:ext cx="873125" cy="2693670"/>
            </a:xfrm>
            <a:custGeom>
              <a:avLst/>
              <a:gdLst/>
              <a:ahLst/>
              <a:cxnLst/>
              <a:rect l="l" t="t" r="r" b="b"/>
              <a:pathLst>
                <a:path w="873125" h="2693670">
                  <a:moveTo>
                    <a:pt x="815848" y="2629992"/>
                  </a:moveTo>
                  <a:lnTo>
                    <a:pt x="688848" y="2566492"/>
                  </a:lnTo>
                  <a:lnTo>
                    <a:pt x="688848" y="2617292"/>
                  </a:lnTo>
                  <a:lnTo>
                    <a:pt x="12700" y="2617292"/>
                  </a:lnTo>
                  <a:lnTo>
                    <a:pt x="5676" y="2617292"/>
                  </a:lnTo>
                  <a:lnTo>
                    <a:pt x="0" y="2622969"/>
                  </a:lnTo>
                  <a:lnTo>
                    <a:pt x="0" y="2637002"/>
                  </a:lnTo>
                  <a:lnTo>
                    <a:pt x="5676" y="2642692"/>
                  </a:lnTo>
                  <a:lnTo>
                    <a:pt x="688848" y="2642692"/>
                  </a:lnTo>
                  <a:lnTo>
                    <a:pt x="688848" y="2693492"/>
                  </a:lnTo>
                  <a:lnTo>
                    <a:pt x="790448" y="2642692"/>
                  </a:lnTo>
                  <a:lnTo>
                    <a:pt x="815848" y="2629992"/>
                  </a:lnTo>
                  <a:close/>
                </a:path>
                <a:path w="873125" h="2693670">
                  <a:moveTo>
                    <a:pt x="872502" y="63500"/>
                  </a:moveTo>
                  <a:lnTo>
                    <a:pt x="745502" y="0"/>
                  </a:lnTo>
                  <a:lnTo>
                    <a:pt x="745502" y="50800"/>
                  </a:lnTo>
                  <a:lnTo>
                    <a:pt x="222123" y="50800"/>
                  </a:lnTo>
                  <a:lnTo>
                    <a:pt x="215112" y="50800"/>
                  </a:lnTo>
                  <a:lnTo>
                    <a:pt x="209423" y="56489"/>
                  </a:lnTo>
                  <a:lnTo>
                    <a:pt x="209423" y="70523"/>
                  </a:lnTo>
                  <a:lnTo>
                    <a:pt x="215112" y="76200"/>
                  </a:lnTo>
                  <a:lnTo>
                    <a:pt x="745502" y="76200"/>
                  </a:lnTo>
                  <a:lnTo>
                    <a:pt x="745502" y="127000"/>
                  </a:lnTo>
                  <a:lnTo>
                    <a:pt x="847102" y="76200"/>
                  </a:lnTo>
                  <a:lnTo>
                    <a:pt x="872502" y="635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39051" y="2701089"/>
              <a:ext cx="2496185" cy="3750310"/>
            </a:xfrm>
            <a:custGeom>
              <a:avLst/>
              <a:gdLst/>
              <a:ahLst/>
              <a:cxnLst/>
              <a:rect l="l" t="t" r="r" b="b"/>
              <a:pathLst>
                <a:path w="2496185" h="3750310">
                  <a:moveTo>
                    <a:pt x="0" y="0"/>
                  </a:moveTo>
                  <a:lnTo>
                    <a:pt x="2495844" y="0"/>
                  </a:lnTo>
                  <a:lnTo>
                    <a:pt x="2495844" y="3750243"/>
                  </a:lnTo>
                  <a:lnTo>
                    <a:pt x="0" y="3750243"/>
                  </a:lnTo>
                  <a:lnTo>
                    <a:pt x="0" y="0"/>
                  </a:lnTo>
                  <a:close/>
                </a:path>
              </a:pathLst>
            </a:custGeom>
            <a:ln w="48000">
              <a:solidFill>
                <a:srgbClr val="C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4812" y="4459560"/>
              <a:ext cx="467359" cy="127000"/>
            </a:xfrm>
            <a:custGeom>
              <a:avLst/>
              <a:gdLst/>
              <a:ahLst/>
              <a:cxnLst/>
              <a:rect l="l" t="t" r="r" b="b"/>
              <a:pathLst>
                <a:path w="467360" h="127000">
                  <a:moveTo>
                    <a:pt x="127000" y="0"/>
                  </a:moveTo>
                  <a:lnTo>
                    <a:pt x="0" y="63500"/>
                  </a:lnTo>
                  <a:lnTo>
                    <a:pt x="127000" y="127000"/>
                  </a:lnTo>
                  <a:lnTo>
                    <a:pt x="127000" y="76200"/>
                  </a:lnTo>
                  <a:lnTo>
                    <a:pt x="107285" y="76200"/>
                  </a:lnTo>
                  <a:lnTo>
                    <a:pt x="101600" y="70514"/>
                  </a:lnTo>
                  <a:lnTo>
                    <a:pt x="101600" y="56485"/>
                  </a:lnTo>
                  <a:lnTo>
                    <a:pt x="107285" y="50800"/>
                  </a:lnTo>
                  <a:lnTo>
                    <a:pt x="127000" y="50800"/>
                  </a:lnTo>
                  <a:lnTo>
                    <a:pt x="127000" y="0"/>
                  </a:lnTo>
                  <a:close/>
                </a:path>
                <a:path w="467360" h="127000">
                  <a:moveTo>
                    <a:pt x="127000" y="50800"/>
                  </a:moveTo>
                  <a:lnTo>
                    <a:pt x="107285" y="50800"/>
                  </a:lnTo>
                  <a:lnTo>
                    <a:pt x="101600" y="56485"/>
                  </a:lnTo>
                  <a:lnTo>
                    <a:pt x="101600" y="70514"/>
                  </a:lnTo>
                  <a:lnTo>
                    <a:pt x="107285" y="76200"/>
                  </a:lnTo>
                  <a:lnTo>
                    <a:pt x="127000" y="76200"/>
                  </a:lnTo>
                  <a:lnTo>
                    <a:pt x="127000" y="50800"/>
                  </a:lnTo>
                  <a:close/>
                </a:path>
                <a:path w="467360" h="127000">
                  <a:moveTo>
                    <a:pt x="461253" y="50800"/>
                  </a:moveTo>
                  <a:lnTo>
                    <a:pt x="127000" y="50800"/>
                  </a:lnTo>
                  <a:lnTo>
                    <a:pt x="127000" y="76200"/>
                  </a:lnTo>
                  <a:lnTo>
                    <a:pt x="461253" y="76200"/>
                  </a:lnTo>
                  <a:lnTo>
                    <a:pt x="466938" y="70514"/>
                  </a:lnTo>
                  <a:lnTo>
                    <a:pt x="466939" y="56485"/>
                  </a:lnTo>
                  <a:lnTo>
                    <a:pt x="461253" y="508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847555" y="3049523"/>
            <a:ext cx="13106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ode</a:t>
            </a:r>
            <a:r>
              <a:rPr sz="2000" b="1" spc="-5" dirty="0">
                <a:latin typeface="Arial"/>
                <a:cs typeface="Arial"/>
              </a:rPr>
              <a:t>-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ve</a:t>
            </a:r>
            <a:r>
              <a:rPr sz="2000" b="1" dirty="0">
                <a:latin typeface="Arial"/>
                <a:cs typeface="Arial"/>
              </a:rPr>
              <a:t>l  </a:t>
            </a:r>
            <a:r>
              <a:rPr sz="2000" b="1" spc="-5" dirty="0">
                <a:latin typeface="Arial"/>
                <a:cs typeface="Arial"/>
              </a:rPr>
              <a:t>prediction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7556" y="5658611"/>
            <a:ext cx="12960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Edg</a:t>
            </a:r>
            <a:r>
              <a:rPr sz="2000" b="1" spc="-5" dirty="0">
                <a:latin typeface="Arial"/>
                <a:cs typeface="Arial"/>
              </a:rPr>
              <a:t>e-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ve</a:t>
            </a:r>
            <a:r>
              <a:rPr sz="2000" b="1" dirty="0">
                <a:latin typeface="Arial"/>
                <a:cs typeface="Arial"/>
              </a:rPr>
              <a:t>l  </a:t>
            </a:r>
            <a:r>
              <a:rPr sz="2000" b="1" spc="-5" dirty="0">
                <a:latin typeface="Arial"/>
                <a:cs typeface="Arial"/>
              </a:rPr>
              <a:t>prediction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50659" y="4189476"/>
            <a:ext cx="1421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G</a:t>
            </a:r>
            <a:r>
              <a:rPr sz="2000" b="1" spc="-5" dirty="0">
                <a:latin typeface="Arial"/>
                <a:cs typeface="Arial"/>
              </a:rPr>
              <a:t>ra</a:t>
            </a:r>
            <a:r>
              <a:rPr sz="2000" b="1" dirty="0">
                <a:latin typeface="Arial"/>
                <a:cs typeface="Arial"/>
              </a:rPr>
              <a:t>ph</a:t>
            </a:r>
            <a:r>
              <a:rPr sz="2000" b="1" spc="-5" dirty="0">
                <a:latin typeface="Arial"/>
                <a:cs typeface="Arial"/>
              </a:rPr>
              <a:t>-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ve</a:t>
            </a:r>
            <a:r>
              <a:rPr sz="2000" b="1" dirty="0">
                <a:latin typeface="Arial"/>
                <a:cs typeface="Arial"/>
              </a:rPr>
              <a:t>l  </a:t>
            </a:r>
            <a:r>
              <a:rPr sz="2000" b="1" spc="-5" dirty="0">
                <a:latin typeface="Arial"/>
                <a:cs typeface="Arial"/>
              </a:rPr>
              <a:t>prediction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1375"/>
            <a:ext cx="5922264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42350"/>
            <a:ext cx="7924165" cy="52717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32740" indent="-320040">
              <a:spcBef>
                <a:spcPts val="5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60" dirty="0">
                <a:latin typeface="Calibri"/>
                <a:cs typeface="Calibri"/>
              </a:rPr>
              <a:t>We</a:t>
            </a:r>
            <a:r>
              <a:rPr sz="3200" b="1" spc="-10" dirty="0">
                <a:latin typeface="Calibri"/>
                <a:cs typeface="Calibri"/>
              </a:rPr>
              <a:t> introduce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general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perspective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GNNs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37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dirty="0">
                <a:latin typeface="Calibri"/>
                <a:cs typeface="Calibri"/>
              </a:rPr>
              <a:t>GNN</a:t>
            </a:r>
            <a:r>
              <a:rPr sz="2800" b="1" spc="-15" dirty="0">
                <a:latin typeface="Calibri"/>
                <a:cs typeface="Calibri"/>
              </a:rPr>
              <a:t> Layer</a:t>
            </a:r>
            <a:r>
              <a:rPr sz="2800" spc="-1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32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25" dirty="0">
                <a:latin typeface="Calibri"/>
                <a:cs typeface="Calibri"/>
              </a:rPr>
              <a:t>Transformation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Aggregation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31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Classic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GNN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layers: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GCN,</a:t>
            </a:r>
            <a:r>
              <a:rPr sz="2400" spc="-10" dirty="0">
                <a:latin typeface="Calibri"/>
                <a:cs typeface="Calibri"/>
              </a:rPr>
              <a:t> GraphSAGE, </a:t>
            </a:r>
            <a:r>
              <a:rPr sz="2400" spc="-65" dirty="0">
                <a:latin typeface="Calibri"/>
                <a:cs typeface="Calibri"/>
              </a:rPr>
              <a:t>GAT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22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20" dirty="0">
                <a:latin typeface="Calibri"/>
                <a:cs typeface="Calibri"/>
              </a:rPr>
              <a:t>Layer</a:t>
            </a:r>
            <a:r>
              <a:rPr sz="2800" b="1" spc="-5" dirty="0">
                <a:latin typeface="Calibri"/>
                <a:cs typeface="Calibri"/>
              </a:rPr>
              <a:t> connectivity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35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over-smoothing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31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Solution: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skip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connections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32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5" dirty="0">
                <a:latin typeface="Calibri"/>
                <a:cs typeface="Calibri"/>
              </a:rPr>
              <a:t>Graph </a:t>
            </a:r>
            <a:r>
              <a:rPr sz="2800" b="1" spc="-10" dirty="0">
                <a:latin typeface="Calibri"/>
                <a:cs typeface="Calibri"/>
              </a:rPr>
              <a:t>Augmentation: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35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5" dirty="0">
                <a:latin typeface="Calibri"/>
                <a:cs typeface="Calibri"/>
              </a:rPr>
              <a:t>Feature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augmentation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21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0" dirty="0">
                <a:latin typeface="Calibri"/>
                <a:cs typeface="Calibri"/>
              </a:rPr>
              <a:t>Structure augmentation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32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latin typeface="Calibri"/>
                <a:cs typeface="Calibri"/>
              </a:rPr>
              <a:t>Learning </a:t>
            </a:r>
            <a:r>
              <a:rPr sz="2800" b="1" spc="-10" dirty="0">
                <a:latin typeface="Calibri"/>
                <a:cs typeface="Calibri"/>
              </a:rPr>
              <a:t>Objectives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33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pipeline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GNN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7" y="347472"/>
            <a:ext cx="7110983" cy="4267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175FC2E-C0C0-4B36-9A30-9E3A1388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67" y="1082351"/>
            <a:ext cx="8700928" cy="55304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13FF8A-53BF-C1E6-ADE0-B28E1A98E6E5}"/>
              </a:ext>
            </a:extLst>
          </p:cNvPr>
          <p:cNvSpPr/>
          <p:nvPr/>
        </p:nvSpPr>
        <p:spPr>
          <a:xfrm>
            <a:off x="1704109" y="4114800"/>
            <a:ext cx="6161809" cy="43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7019544" cy="5577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91309" y="1348741"/>
            <a:ext cx="7814309" cy="172649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82905" marR="177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Edge-level</a:t>
            </a:r>
            <a:r>
              <a:rPr sz="32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prediction</a:t>
            </a:r>
            <a:r>
              <a:rPr sz="3200" spc="-10" dirty="0">
                <a:latin typeface="Calibri"/>
                <a:cs typeface="Calibri"/>
              </a:rPr>
              <a:t>: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Make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prediction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using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pairs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dirty="0">
                <a:latin typeface="Calibri"/>
                <a:cs typeface="Calibri"/>
              </a:rPr>
              <a:t>node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embeddings</a:t>
            </a:r>
          </a:p>
          <a:p>
            <a:pPr marL="383540" indent="-320040">
              <a:lnSpc>
                <a:spcPts val="379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spc="-5" dirty="0">
                <a:latin typeface="Calibri"/>
                <a:cs typeface="Calibri"/>
              </a:rPr>
              <a:t>Suppose</a:t>
            </a:r>
            <a:r>
              <a:rPr sz="3200" spc="-15" dirty="0">
                <a:latin typeface="Calibri"/>
                <a:cs typeface="Calibri"/>
              </a:rPr>
              <a:t> we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want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make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792AA"/>
                </a:solidFill>
                <a:latin typeface="Cambria Math"/>
                <a:cs typeface="Cambria Math"/>
              </a:rPr>
              <a:t>𝑘</a:t>
            </a:r>
            <a:r>
              <a:rPr sz="3200" spc="-5" dirty="0">
                <a:solidFill>
                  <a:srgbClr val="3792AA"/>
                </a:solidFill>
                <a:latin typeface="Calibri"/>
                <a:cs typeface="Calibri"/>
              </a:rPr>
              <a:t>-way prediction</a:t>
            </a:r>
            <a:endParaRPr sz="3200" dirty="0">
              <a:latin typeface="Calibri"/>
              <a:cs typeface="Calibri"/>
            </a:endParaRPr>
          </a:p>
          <a:p>
            <a:pPr marL="486409" algn="ctr">
              <a:lnSpc>
                <a:spcPts val="1675"/>
              </a:lnSpc>
              <a:tabLst>
                <a:tab pos="1320800" algn="l"/>
              </a:tabLst>
            </a:pPr>
            <a:endParaRPr sz="2300" dirty="0">
              <a:latin typeface="Cambria Math"/>
              <a:cs typeface="Cambria Math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6542829-A1ED-471E-8870-6DB77E98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16" y="3075239"/>
            <a:ext cx="8371021" cy="34174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7019544" cy="55778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429764" y="4712716"/>
            <a:ext cx="7585709" cy="1715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0" algn="ctr">
              <a:lnSpc>
                <a:spcPts val="1455"/>
              </a:lnSpc>
              <a:tabLst>
                <a:tab pos="1782445" algn="l"/>
              </a:tabLst>
            </a:pPr>
            <a:endParaRPr lang="en-AU" sz="2000" spc="885" dirty="0">
              <a:latin typeface="Cambria Math"/>
              <a:cs typeface="Cambria Math"/>
            </a:endParaRPr>
          </a:p>
          <a:p>
            <a:pPr marL="1054100" algn="ctr">
              <a:lnSpc>
                <a:spcPts val="1455"/>
              </a:lnSpc>
              <a:tabLst>
                <a:tab pos="1782445" algn="l"/>
              </a:tabLst>
            </a:pPr>
            <a:r>
              <a:rPr sz="2000" spc="885" dirty="0">
                <a:latin typeface="Cambria Math"/>
                <a:cs typeface="Cambria Math"/>
              </a:rPr>
              <a:t>	</a:t>
            </a:r>
            <a:endParaRPr sz="2000" dirty="0">
              <a:latin typeface="Cambria Math"/>
              <a:cs typeface="Cambria Math"/>
            </a:endParaRPr>
          </a:p>
          <a:p>
            <a:pPr marL="337820" marR="30480" indent="-274320">
              <a:lnSpc>
                <a:spcPct val="99600"/>
              </a:lnSpc>
              <a:spcBef>
                <a:spcPts val="150"/>
              </a:spcBef>
              <a:buClr>
                <a:srgbClr val="60B5CC"/>
              </a:buClr>
              <a:buFont typeface="Wingdings"/>
              <a:buChar char=""/>
              <a:tabLst>
                <a:tab pos="337820" algn="l"/>
              </a:tabLst>
            </a:pPr>
            <a:r>
              <a:rPr sz="2800" spc="-15" dirty="0">
                <a:latin typeface="Calibri"/>
                <a:cs typeface="Calibri"/>
              </a:rPr>
              <a:t>Here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Linear(⋅)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will map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mbria Math"/>
                <a:cs typeface="Cambria Math"/>
              </a:rPr>
              <a:t>2𝑑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-dimensional 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embeddings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(since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concatenated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embeddings)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15" dirty="0">
                <a:solidFill>
                  <a:srgbClr val="0070C0"/>
                </a:solidFill>
                <a:latin typeface="Cambria Math"/>
                <a:cs typeface="Cambria Math"/>
              </a:rPr>
              <a:t>𝑘</a:t>
            </a:r>
            <a:r>
              <a:rPr sz="2800" spc="15" dirty="0">
                <a:solidFill>
                  <a:srgbClr val="0070C0"/>
                </a:solidFill>
                <a:latin typeface="Calibri"/>
                <a:cs typeface="Calibri"/>
              </a:rPr>
              <a:t>-dim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embeddings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spc="-5" dirty="0">
                <a:latin typeface="Cambria Math"/>
                <a:cs typeface="Cambria Math"/>
              </a:rPr>
              <a:t>𝑘</a:t>
            </a:r>
            <a:r>
              <a:rPr sz="2800" spc="-5" dirty="0">
                <a:latin typeface="Calibri"/>
                <a:cs typeface="Calibri"/>
              </a:rPr>
              <a:t>-way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prediction)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03F109B-A266-44E4-AC45-55CD453B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92" y="961995"/>
            <a:ext cx="6538914" cy="41086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7019544" cy="5577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269274" y="1443197"/>
            <a:ext cx="342265" cy="259079"/>
          </a:xfrm>
          <a:custGeom>
            <a:avLst/>
            <a:gdLst/>
            <a:ahLst/>
            <a:cxnLst/>
            <a:rect l="l" t="t" r="r" b="b"/>
            <a:pathLst>
              <a:path w="342264" h="259080">
                <a:moveTo>
                  <a:pt x="259646" y="0"/>
                </a:moveTo>
                <a:lnTo>
                  <a:pt x="255963" y="10505"/>
                </a:lnTo>
                <a:lnTo>
                  <a:pt x="270944" y="17006"/>
                </a:lnTo>
                <a:lnTo>
                  <a:pt x="283827" y="26006"/>
                </a:lnTo>
                <a:lnTo>
                  <a:pt x="309987" y="67723"/>
                </a:lnTo>
                <a:lnTo>
                  <a:pt x="317628" y="106024"/>
                </a:lnTo>
                <a:lnTo>
                  <a:pt x="318583" y="128103"/>
                </a:lnTo>
                <a:lnTo>
                  <a:pt x="317623" y="150929"/>
                </a:lnTo>
                <a:lnTo>
                  <a:pt x="309949" y="190288"/>
                </a:lnTo>
                <a:lnTo>
                  <a:pt x="283845" y="232674"/>
                </a:lnTo>
                <a:lnTo>
                  <a:pt x="256372" y="248295"/>
                </a:lnTo>
                <a:lnTo>
                  <a:pt x="259646" y="258800"/>
                </a:lnTo>
                <a:lnTo>
                  <a:pt x="294946" y="242241"/>
                </a:lnTo>
                <a:lnTo>
                  <a:pt x="320902" y="213574"/>
                </a:lnTo>
                <a:lnTo>
                  <a:pt x="336864" y="175187"/>
                </a:lnTo>
                <a:lnTo>
                  <a:pt x="342184" y="129468"/>
                </a:lnTo>
                <a:lnTo>
                  <a:pt x="340850" y="105743"/>
                </a:lnTo>
                <a:lnTo>
                  <a:pt x="330174" y="63690"/>
                </a:lnTo>
                <a:lnTo>
                  <a:pt x="309002" y="29455"/>
                </a:lnTo>
                <a:lnTo>
                  <a:pt x="278409" y="6774"/>
                </a:lnTo>
                <a:lnTo>
                  <a:pt x="259646" y="0"/>
                </a:lnTo>
                <a:close/>
              </a:path>
              <a:path w="342264" h="259080">
                <a:moveTo>
                  <a:pt x="82537" y="0"/>
                </a:moveTo>
                <a:lnTo>
                  <a:pt x="47322" y="16593"/>
                </a:lnTo>
                <a:lnTo>
                  <a:pt x="21349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4"/>
                </a:lnTo>
                <a:lnTo>
                  <a:pt x="11970" y="195297"/>
                </a:lnTo>
                <a:lnTo>
                  <a:pt x="33090" y="229421"/>
                </a:lnTo>
                <a:lnTo>
                  <a:pt x="82537" y="258800"/>
                </a:lnTo>
                <a:lnTo>
                  <a:pt x="85811" y="248295"/>
                </a:lnTo>
                <a:lnTo>
                  <a:pt x="71064" y="241763"/>
                </a:lnTo>
                <a:lnTo>
                  <a:pt x="58338" y="232674"/>
                </a:lnTo>
                <a:lnTo>
                  <a:pt x="32234" y="190288"/>
                </a:lnTo>
                <a:lnTo>
                  <a:pt x="24560" y="150929"/>
                </a:lnTo>
                <a:lnTo>
                  <a:pt x="23601" y="128103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0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32016" y="1643379"/>
            <a:ext cx="9652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93750" algn="l"/>
              </a:tabLst>
            </a:pPr>
            <a:r>
              <a:rPr sz="2200" spc="-530" dirty="0">
                <a:latin typeface="Cambria Math"/>
                <a:cs typeface="Cambria Math"/>
              </a:rPr>
              <a:t>%	</a:t>
            </a:r>
            <a:r>
              <a:rPr sz="2200" spc="720" dirty="0">
                <a:latin typeface="Cambria Math"/>
                <a:cs typeface="Cambria Math"/>
              </a:rPr>
              <a:t>'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50515" y="1443197"/>
            <a:ext cx="342265" cy="259079"/>
          </a:xfrm>
          <a:custGeom>
            <a:avLst/>
            <a:gdLst/>
            <a:ahLst/>
            <a:cxnLst/>
            <a:rect l="l" t="t" r="r" b="b"/>
            <a:pathLst>
              <a:path w="342264" h="259080">
                <a:moveTo>
                  <a:pt x="259646" y="0"/>
                </a:moveTo>
                <a:lnTo>
                  <a:pt x="255963" y="10505"/>
                </a:lnTo>
                <a:lnTo>
                  <a:pt x="270944" y="17006"/>
                </a:lnTo>
                <a:lnTo>
                  <a:pt x="283827" y="26006"/>
                </a:lnTo>
                <a:lnTo>
                  <a:pt x="309987" y="67723"/>
                </a:lnTo>
                <a:lnTo>
                  <a:pt x="317627" y="106024"/>
                </a:lnTo>
                <a:lnTo>
                  <a:pt x="318582" y="128103"/>
                </a:lnTo>
                <a:lnTo>
                  <a:pt x="317622" y="150929"/>
                </a:lnTo>
                <a:lnTo>
                  <a:pt x="309948" y="190288"/>
                </a:lnTo>
                <a:lnTo>
                  <a:pt x="283845" y="232674"/>
                </a:lnTo>
                <a:lnTo>
                  <a:pt x="256372" y="248295"/>
                </a:lnTo>
                <a:lnTo>
                  <a:pt x="259646" y="258800"/>
                </a:lnTo>
                <a:lnTo>
                  <a:pt x="294946" y="242241"/>
                </a:lnTo>
                <a:lnTo>
                  <a:pt x="320901" y="213574"/>
                </a:lnTo>
                <a:lnTo>
                  <a:pt x="336863" y="175187"/>
                </a:lnTo>
                <a:lnTo>
                  <a:pt x="342183" y="129468"/>
                </a:lnTo>
                <a:lnTo>
                  <a:pt x="340849" y="105743"/>
                </a:lnTo>
                <a:lnTo>
                  <a:pt x="330174" y="63690"/>
                </a:lnTo>
                <a:lnTo>
                  <a:pt x="309002" y="29455"/>
                </a:lnTo>
                <a:lnTo>
                  <a:pt x="278409" y="6774"/>
                </a:lnTo>
                <a:lnTo>
                  <a:pt x="259646" y="0"/>
                </a:lnTo>
                <a:close/>
              </a:path>
              <a:path w="342264" h="259080">
                <a:moveTo>
                  <a:pt x="82537" y="0"/>
                </a:moveTo>
                <a:lnTo>
                  <a:pt x="47322" y="16593"/>
                </a:lnTo>
                <a:lnTo>
                  <a:pt x="21349" y="45361"/>
                </a:lnTo>
                <a:lnTo>
                  <a:pt x="5337" y="83817"/>
                </a:lnTo>
                <a:lnTo>
                  <a:pt x="0" y="129468"/>
                </a:lnTo>
                <a:lnTo>
                  <a:pt x="1330" y="153244"/>
                </a:lnTo>
                <a:lnTo>
                  <a:pt x="11970" y="195297"/>
                </a:lnTo>
                <a:lnTo>
                  <a:pt x="33090" y="229421"/>
                </a:lnTo>
                <a:lnTo>
                  <a:pt x="82537" y="258800"/>
                </a:lnTo>
                <a:lnTo>
                  <a:pt x="85811" y="248295"/>
                </a:lnTo>
                <a:lnTo>
                  <a:pt x="71064" y="241763"/>
                </a:lnTo>
                <a:lnTo>
                  <a:pt x="58338" y="232674"/>
                </a:lnTo>
                <a:lnTo>
                  <a:pt x="32234" y="190288"/>
                </a:lnTo>
                <a:lnTo>
                  <a:pt x="24560" y="150929"/>
                </a:lnTo>
                <a:lnTo>
                  <a:pt x="23601" y="128103"/>
                </a:lnTo>
                <a:lnTo>
                  <a:pt x="24560" y="106024"/>
                </a:lnTo>
                <a:lnTo>
                  <a:pt x="32234" y="67723"/>
                </a:lnTo>
                <a:lnTo>
                  <a:pt x="58440" y="26006"/>
                </a:lnTo>
                <a:lnTo>
                  <a:pt x="86220" y="10505"/>
                </a:lnTo>
                <a:lnTo>
                  <a:pt x="82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16708" y="1450340"/>
            <a:ext cx="5614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57505" algn="l"/>
                <a:tab pos="358140" algn="l"/>
                <a:tab pos="4534535" algn="l"/>
                <a:tab pos="5315585" algn="l"/>
              </a:tabLst>
            </a:pPr>
            <a:r>
              <a:rPr sz="3000" b="1" spc="-5" dirty="0">
                <a:latin typeface="Calibri"/>
                <a:cs typeface="Calibri"/>
              </a:rPr>
              <a:t>Options</a:t>
            </a:r>
            <a:r>
              <a:rPr sz="3000" b="1" spc="5" dirty="0">
                <a:latin typeface="Calibri"/>
                <a:cs typeface="Calibri"/>
              </a:rPr>
              <a:t> </a:t>
            </a:r>
            <a:r>
              <a:rPr sz="3000" b="1" spc="-20" dirty="0">
                <a:latin typeface="Calibri"/>
                <a:cs typeface="Calibri"/>
              </a:rPr>
              <a:t>for</a:t>
            </a:r>
            <a:r>
              <a:rPr sz="3000" b="1" spc="-5" dirty="0">
                <a:latin typeface="Calibri"/>
                <a:cs typeface="Calibri"/>
              </a:rPr>
              <a:t> </a:t>
            </a:r>
            <a:r>
              <a:rPr sz="3000" spc="120" dirty="0">
                <a:latin typeface="Cambria Math"/>
                <a:cs typeface="Cambria Math"/>
              </a:rPr>
              <a:t>Head</a:t>
            </a:r>
            <a:r>
              <a:rPr sz="3300" spc="179" baseline="-15151" dirty="0">
                <a:latin typeface="Cambria Math"/>
                <a:cs typeface="Cambria Math"/>
              </a:rPr>
              <a:t>!"#$</a:t>
            </a:r>
            <a:r>
              <a:rPr sz="3000" spc="120" dirty="0">
                <a:latin typeface="Cambria Math"/>
                <a:cs typeface="Cambria Math"/>
              </a:rPr>
              <a:t>(𝐡</a:t>
            </a:r>
            <a:r>
              <a:rPr sz="3000" spc="254" dirty="0">
                <a:latin typeface="Cambria Math"/>
                <a:cs typeface="Cambria Math"/>
              </a:rPr>
              <a:t> </a:t>
            </a:r>
            <a:r>
              <a:rPr sz="3300" spc="-465" baseline="37878" dirty="0">
                <a:latin typeface="Cambria Math"/>
                <a:cs typeface="Cambria Math"/>
              </a:rPr>
              <a:t>&amp;	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𝐡</a:t>
            </a:r>
            <a:r>
              <a:rPr sz="3000" spc="250" dirty="0">
                <a:latin typeface="Cambria Math"/>
                <a:cs typeface="Cambria Math"/>
              </a:rPr>
              <a:t> </a:t>
            </a:r>
            <a:r>
              <a:rPr sz="3300" spc="-465" baseline="37878" dirty="0">
                <a:latin typeface="Cambria Math"/>
                <a:cs typeface="Cambria Math"/>
              </a:rPr>
              <a:t>&amp;	</a:t>
            </a:r>
            <a:r>
              <a:rPr sz="3000" dirty="0">
                <a:latin typeface="Cambria Math"/>
                <a:cs typeface="Cambria Math"/>
              </a:rPr>
              <a:t>)</a:t>
            </a:r>
            <a:r>
              <a:rPr sz="3000" dirty="0">
                <a:latin typeface="Calibri"/>
                <a:cs typeface="Calibri"/>
              </a:rPr>
              <a:t>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66984" y="2576756"/>
            <a:ext cx="296545" cy="223520"/>
          </a:xfrm>
          <a:custGeom>
            <a:avLst/>
            <a:gdLst/>
            <a:ahLst/>
            <a:cxnLst/>
            <a:rect l="l" t="t" r="r" b="b"/>
            <a:pathLst>
              <a:path w="296544" h="223519">
                <a:moveTo>
                  <a:pt x="224702" y="0"/>
                </a:moveTo>
                <a:lnTo>
                  <a:pt x="221521" y="9072"/>
                </a:lnTo>
                <a:lnTo>
                  <a:pt x="234459" y="14687"/>
                </a:lnTo>
                <a:lnTo>
                  <a:pt x="245586" y="22460"/>
                </a:lnTo>
                <a:lnTo>
                  <a:pt x="268179" y="58487"/>
                </a:lnTo>
                <a:lnTo>
                  <a:pt x="275601" y="110636"/>
                </a:lnTo>
                <a:lnTo>
                  <a:pt x="274772" y="130349"/>
                </a:lnTo>
                <a:lnTo>
                  <a:pt x="262346" y="178619"/>
                </a:lnTo>
                <a:lnTo>
                  <a:pt x="234610" y="208796"/>
                </a:lnTo>
                <a:lnTo>
                  <a:pt x="221874" y="214436"/>
                </a:lnTo>
                <a:lnTo>
                  <a:pt x="224702" y="223508"/>
                </a:lnTo>
                <a:lnTo>
                  <a:pt x="267405" y="198137"/>
                </a:lnTo>
                <a:lnTo>
                  <a:pt x="291389" y="151299"/>
                </a:lnTo>
                <a:lnTo>
                  <a:pt x="295984" y="111813"/>
                </a:lnTo>
                <a:lnTo>
                  <a:pt x="294832" y="91323"/>
                </a:lnTo>
                <a:lnTo>
                  <a:pt x="277545" y="39175"/>
                </a:lnTo>
                <a:lnTo>
                  <a:pt x="240906" y="5850"/>
                </a:lnTo>
                <a:lnTo>
                  <a:pt x="224702" y="0"/>
                </a:lnTo>
                <a:close/>
              </a:path>
              <a:path w="296544" h="223519">
                <a:moveTo>
                  <a:pt x="71282" y="0"/>
                </a:moveTo>
                <a:lnTo>
                  <a:pt x="28656" y="25438"/>
                </a:lnTo>
                <a:lnTo>
                  <a:pt x="4609" y="72387"/>
                </a:lnTo>
                <a:lnTo>
                  <a:pt x="0" y="111813"/>
                </a:lnTo>
                <a:lnTo>
                  <a:pt x="1148" y="132348"/>
                </a:lnTo>
                <a:lnTo>
                  <a:pt x="18380" y="184450"/>
                </a:lnTo>
                <a:lnTo>
                  <a:pt x="55030" y="217665"/>
                </a:lnTo>
                <a:lnTo>
                  <a:pt x="71282" y="223508"/>
                </a:lnTo>
                <a:lnTo>
                  <a:pt x="74110" y="214436"/>
                </a:lnTo>
                <a:lnTo>
                  <a:pt x="61374" y="208796"/>
                </a:lnTo>
                <a:lnTo>
                  <a:pt x="50383" y="200946"/>
                </a:lnTo>
                <a:lnTo>
                  <a:pt x="27839" y="164340"/>
                </a:lnTo>
                <a:lnTo>
                  <a:pt x="20383" y="110636"/>
                </a:lnTo>
                <a:lnTo>
                  <a:pt x="21211" y="91567"/>
                </a:lnTo>
                <a:lnTo>
                  <a:pt x="33638" y="44477"/>
                </a:lnTo>
                <a:lnTo>
                  <a:pt x="61573" y="14687"/>
                </a:lnTo>
                <a:lnTo>
                  <a:pt x="74463" y="9072"/>
                </a:lnTo>
                <a:lnTo>
                  <a:pt x="7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25758" y="2576756"/>
            <a:ext cx="296545" cy="223520"/>
          </a:xfrm>
          <a:custGeom>
            <a:avLst/>
            <a:gdLst/>
            <a:ahLst/>
            <a:cxnLst/>
            <a:rect l="l" t="t" r="r" b="b"/>
            <a:pathLst>
              <a:path w="296545" h="223519">
                <a:moveTo>
                  <a:pt x="224702" y="0"/>
                </a:moveTo>
                <a:lnTo>
                  <a:pt x="221521" y="9072"/>
                </a:lnTo>
                <a:lnTo>
                  <a:pt x="234459" y="14687"/>
                </a:lnTo>
                <a:lnTo>
                  <a:pt x="245586" y="22460"/>
                </a:lnTo>
                <a:lnTo>
                  <a:pt x="268179" y="58487"/>
                </a:lnTo>
                <a:lnTo>
                  <a:pt x="275601" y="110636"/>
                </a:lnTo>
                <a:lnTo>
                  <a:pt x="274772" y="130349"/>
                </a:lnTo>
                <a:lnTo>
                  <a:pt x="262346" y="178619"/>
                </a:lnTo>
                <a:lnTo>
                  <a:pt x="234611" y="208796"/>
                </a:lnTo>
                <a:lnTo>
                  <a:pt x="221875" y="214436"/>
                </a:lnTo>
                <a:lnTo>
                  <a:pt x="224702" y="223508"/>
                </a:lnTo>
                <a:lnTo>
                  <a:pt x="267405" y="198137"/>
                </a:lnTo>
                <a:lnTo>
                  <a:pt x="291389" y="151299"/>
                </a:lnTo>
                <a:lnTo>
                  <a:pt x="295984" y="111813"/>
                </a:lnTo>
                <a:lnTo>
                  <a:pt x="294832" y="91323"/>
                </a:lnTo>
                <a:lnTo>
                  <a:pt x="277545" y="39175"/>
                </a:lnTo>
                <a:lnTo>
                  <a:pt x="240906" y="5850"/>
                </a:lnTo>
                <a:lnTo>
                  <a:pt x="224702" y="0"/>
                </a:lnTo>
                <a:close/>
              </a:path>
              <a:path w="296545" h="223519">
                <a:moveTo>
                  <a:pt x="71282" y="0"/>
                </a:moveTo>
                <a:lnTo>
                  <a:pt x="28656" y="25438"/>
                </a:lnTo>
                <a:lnTo>
                  <a:pt x="4609" y="72387"/>
                </a:lnTo>
                <a:lnTo>
                  <a:pt x="0" y="111813"/>
                </a:lnTo>
                <a:lnTo>
                  <a:pt x="1148" y="132348"/>
                </a:lnTo>
                <a:lnTo>
                  <a:pt x="18380" y="184450"/>
                </a:lnTo>
                <a:lnTo>
                  <a:pt x="55030" y="217665"/>
                </a:lnTo>
                <a:lnTo>
                  <a:pt x="71282" y="223508"/>
                </a:lnTo>
                <a:lnTo>
                  <a:pt x="74109" y="214436"/>
                </a:lnTo>
                <a:lnTo>
                  <a:pt x="61373" y="208796"/>
                </a:lnTo>
                <a:lnTo>
                  <a:pt x="50383" y="200946"/>
                </a:lnTo>
                <a:lnTo>
                  <a:pt x="27839" y="164340"/>
                </a:lnTo>
                <a:lnTo>
                  <a:pt x="20383" y="110636"/>
                </a:lnTo>
                <a:lnTo>
                  <a:pt x="21211" y="91567"/>
                </a:lnTo>
                <a:lnTo>
                  <a:pt x="33638" y="44477"/>
                </a:lnTo>
                <a:lnTo>
                  <a:pt x="61573" y="14687"/>
                </a:lnTo>
                <a:lnTo>
                  <a:pt x="74463" y="9072"/>
                </a:lnTo>
                <a:lnTo>
                  <a:pt x="7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29409" y="1737790"/>
            <a:ext cx="7865109" cy="3030855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345440" indent="-320040">
              <a:spcBef>
                <a:spcPts val="1725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44805" algn="l"/>
                <a:tab pos="345440" algn="l"/>
              </a:tabLst>
            </a:pP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(2)</a:t>
            </a:r>
            <a:r>
              <a:rPr sz="30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Dot</a:t>
            </a:r>
            <a:r>
              <a:rPr sz="30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product</a:t>
            </a:r>
            <a:endParaRPr sz="3000">
              <a:latin typeface="Calibri"/>
              <a:cs typeface="Calibri"/>
            </a:endParaRPr>
          </a:p>
          <a:p>
            <a:pPr marL="638175" lvl="1" indent="-274955">
              <a:lnSpc>
                <a:spcPts val="2220"/>
              </a:lnSpc>
              <a:spcBef>
                <a:spcPts val="1405"/>
              </a:spcBef>
              <a:buClr>
                <a:srgbClr val="60B5CC"/>
              </a:buClr>
              <a:buFont typeface="Wingdings"/>
              <a:buChar char=""/>
              <a:tabLst>
                <a:tab pos="638175" algn="l"/>
              </a:tabLst>
            </a:pPr>
            <a:r>
              <a:rPr sz="2600" spc="-190" dirty="0">
                <a:latin typeface="Cambria Math"/>
                <a:cs typeface="Cambria Math"/>
              </a:rPr>
              <a:t>𝒚</a:t>
            </a:r>
            <a:r>
              <a:rPr sz="3900" spc="-284" baseline="1068" dirty="0">
                <a:latin typeface="Cambria Math"/>
                <a:cs typeface="Cambria Math"/>
              </a:rPr>
              <a:t>!</a:t>
            </a:r>
            <a:r>
              <a:rPr sz="2850" spc="-284" baseline="-16081" dirty="0">
                <a:latin typeface="Cambria Math"/>
                <a:cs typeface="Cambria Math"/>
              </a:rPr>
              <a:t>𝒖𝒗</a:t>
            </a:r>
            <a:r>
              <a:rPr sz="2850" spc="-75" baseline="-16081" dirty="0">
                <a:latin typeface="Cambria Math"/>
                <a:cs typeface="Cambria Math"/>
              </a:rPr>
              <a:t> </a:t>
            </a:r>
            <a:r>
              <a:rPr sz="2600" dirty="0">
                <a:latin typeface="Cambria Math"/>
                <a:cs typeface="Cambria Math"/>
              </a:rPr>
              <a:t>=</a:t>
            </a:r>
            <a:r>
              <a:rPr sz="2600" spc="130" dirty="0">
                <a:latin typeface="Cambria Math"/>
                <a:cs typeface="Cambria Math"/>
              </a:rPr>
              <a:t> </a:t>
            </a:r>
            <a:r>
              <a:rPr sz="2600" spc="-5" dirty="0">
                <a:latin typeface="Cambria Math"/>
                <a:cs typeface="Cambria Math"/>
              </a:rPr>
              <a:t>(𝐡</a:t>
            </a:r>
            <a:r>
              <a:rPr sz="2600" spc="200" dirty="0">
                <a:latin typeface="Cambria Math"/>
                <a:cs typeface="Cambria Math"/>
              </a:rPr>
              <a:t> </a:t>
            </a:r>
            <a:r>
              <a:rPr sz="2850" spc="112" baseline="38011" dirty="0">
                <a:latin typeface="Cambria Math"/>
                <a:cs typeface="Cambria Math"/>
              </a:rPr>
              <a:t>$</a:t>
            </a:r>
            <a:r>
              <a:rPr sz="2850" spc="765" baseline="38011" dirty="0">
                <a:latin typeface="Cambria Math"/>
                <a:cs typeface="Cambria Math"/>
              </a:rPr>
              <a:t> </a:t>
            </a:r>
            <a:r>
              <a:rPr sz="2600" spc="-125" dirty="0">
                <a:latin typeface="Cambria Math"/>
                <a:cs typeface="Cambria Math"/>
              </a:rPr>
              <a:t>)</a:t>
            </a:r>
            <a:r>
              <a:rPr sz="2850" spc="-187" baseline="27777" dirty="0">
                <a:latin typeface="Cambria Math"/>
                <a:cs typeface="Cambria Math"/>
              </a:rPr>
              <a:t>%</a:t>
            </a:r>
            <a:r>
              <a:rPr sz="2600" spc="-125" dirty="0">
                <a:latin typeface="Cambria Math"/>
                <a:cs typeface="Cambria Math"/>
              </a:rPr>
              <a:t>𝐡</a:t>
            </a:r>
            <a:r>
              <a:rPr sz="2600" spc="200" dirty="0">
                <a:latin typeface="Cambria Math"/>
                <a:cs typeface="Cambria Math"/>
              </a:rPr>
              <a:t> </a:t>
            </a:r>
            <a:r>
              <a:rPr sz="2850" spc="112" baseline="38011" dirty="0">
                <a:latin typeface="Cambria Math"/>
                <a:cs typeface="Cambria Math"/>
              </a:rPr>
              <a:t>$</a:t>
            </a:r>
            <a:endParaRPr sz="2850" baseline="38011">
              <a:latin typeface="Cambria Math"/>
              <a:cs typeface="Cambria Math"/>
            </a:endParaRPr>
          </a:p>
          <a:p>
            <a:pPr marL="1915795">
              <a:lnSpc>
                <a:spcPts val="1380"/>
              </a:lnSpc>
              <a:tabLst>
                <a:tab pos="2774950" algn="l"/>
              </a:tabLst>
            </a:pPr>
            <a:r>
              <a:rPr sz="1900" spc="55" dirty="0">
                <a:latin typeface="Cambria Math"/>
                <a:cs typeface="Cambria Math"/>
              </a:rPr>
              <a:t>#	</a:t>
            </a:r>
            <a:r>
              <a:rPr sz="1900" spc="-235" dirty="0">
                <a:latin typeface="Cambria Math"/>
                <a:cs typeface="Cambria Math"/>
              </a:rPr>
              <a:t>&amp;</a:t>
            </a:r>
            <a:endParaRPr sz="1900">
              <a:latin typeface="Cambria Math"/>
              <a:cs typeface="Cambria Math"/>
            </a:endParaRPr>
          </a:p>
          <a:p>
            <a:pPr marL="638175" marR="55880" lvl="1" indent="-274320">
              <a:lnSpc>
                <a:spcPts val="3220"/>
              </a:lnSpc>
              <a:spcBef>
                <a:spcPts val="114"/>
              </a:spcBef>
              <a:buClr>
                <a:srgbClr val="60B5CC"/>
              </a:buClr>
              <a:buFont typeface="Wingdings"/>
              <a:buChar char=""/>
              <a:tabLst>
                <a:tab pos="638175" algn="l"/>
              </a:tabLst>
            </a:pPr>
            <a:r>
              <a:rPr sz="2600" b="1" spc="-5" dirty="0">
                <a:solidFill>
                  <a:srgbClr val="3792AA"/>
                </a:solidFill>
                <a:latin typeface="Calibri"/>
                <a:cs typeface="Calibri"/>
              </a:rPr>
              <a:t>This approach</a:t>
            </a:r>
            <a:r>
              <a:rPr sz="2600" b="1" dirty="0">
                <a:solidFill>
                  <a:srgbClr val="3792AA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3792AA"/>
                </a:solidFill>
                <a:latin typeface="Calibri"/>
                <a:cs typeface="Calibri"/>
              </a:rPr>
              <a:t>only</a:t>
            </a:r>
            <a:r>
              <a:rPr sz="2600" b="1" spc="5" dirty="0">
                <a:solidFill>
                  <a:srgbClr val="3792AA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3792AA"/>
                </a:solidFill>
                <a:latin typeface="Calibri"/>
                <a:cs typeface="Calibri"/>
              </a:rPr>
              <a:t>applies </a:t>
            </a:r>
            <a:r>
              <a:rPr sz="2600" b="1" spc="-15" dirty="0">
                <a:solidFill>
                  <a:srgbClr val="3792AA"/>
                </a:solidFill>
                <a:latin typeface="Calibri"/>
                <a:cs typeface="Calibri"/>
              </a:rPr>
              <a:t>to</a:t>
            </a:r>
            <a:r>
              <a:rPr sz="2600" b="1" dirty="0">
                <a:solidFill>
                  <a:srgbClr val="3792AA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3792AA"/>
                </a:solidFill>
                <a:latin typeface="Cambria Math"/>
                <a:cs typeface="Cambria Math"/>
              </a:rPr>
              <a:t>𝟏</a:t>
            </a:r>
            <a:r>
              <a:rPr sz="2600" b="1" spc="-20" dirty="0">
                <a:solidFill>
                  <a:srgbClr val="3792AA"/>
                </a:solidFill>
                <a:latin typeface="Calibri"/>
                <a:cs typeface="Calibri"/>
              </a:rPr>
              <a:t>-way</a:t>
            </a:r>
            <a:r>
              <a:rPr sz="2600" b="1" spc="5" dirty="0">
                <a:solidFill>
                  <a:srgbClr val="3792AA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3792AA"/>
                </a:solidFill>
                <a:latin typeface="Calibri"/>
                <a:cs typeface="Calibri"/>
              </a:rPr>
              <a:t>prediction</a:t>
            </a:r>
            <a:r>
              <a:rPr sz="2600" b="1" dirty="0">
                <a:solidFill>
                  <a:srgbClr val="3792AA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(e.g.,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link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prediction: </a:t>
            </a:r>
            <a:r>
              <a:rPr sz="2600" spc="-10" dirty="0">
                <a:latin typeface="Calibri"/>
                <a:cs typeface="Calibri"/>
              </a:rPr>
              <a:t>predict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existence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</a:t>
            </a:r>
            <a:r>
              <a:rPr sz="2600" spc="-10" dirty="0">
                <a:latin typeface="Calibri"/>
                <a:cs typeface="Calibri"/>
              </a:rPr>
              <a:t> edge)</a:t>
            </a:r>
            <a:endParaRPr sz="2600">
              <a:latin typeface="Calibri"/>
              <a:cs typeface="Calibri"/>
            </a:endParaRPr>
          </a:p>
          <a:p>
            <a:pPr marL="638175" lvl="1" indent="-274955">
              <a:spcBef>
                <a:spcPts val="450"/>
              </a:spcBef>
              <a:buClr>
                <a:srgbClr val="60B5CC"/>
              </a:buClr>
              <a:buFont typeface="Wingdings"/>
              <a:buChar char=""/>
              <a:tabLst>
                <a:tab pos="638175" algn="l"/>
              </a:tabLst>
            </a:pPr>
            <a:r>
              <a:rPr sz="2600" b="1" spc="-5" dirty="0">
                <a:latin typeface="Calibri"/>
                <a:cs typeface="Calibri"/>
              </a:rPr>
              <a:t>Applying</a:t>
            </a:r>
            <a:r>
              <a:rPr sz="2600" b="1" spc="-10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to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spc="-20" dirty="0">
                <a:latin typeface="Cambria Math"/>
                <a:cs typeface="Cambria Math"/>
              </a:rPr>
              <a:t>𝒌</a:t>
            </a:r>
            <a:r>
              <a:rPr sz="2600" b="1" spc="-20" dirty="0">
                <a:latin typeface="Calibri"/>
                <a:cs typeface="Calibri"/>
              </a:rPr>
              <a:t>-way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prediction:</a:t>
            </a:r>
            <a:endParaRPr sz="2600">
              <a:latin typeface="Calibri"/>
              <a:cs typeface="Calibri"/>
            </a:endParaRPr>
          </a:p>
          <a:p>
            <a:pPr marL="903605" lvl="2" indent="-229235">
              <a:spcBef>
                <a:spcPts val="665"/>
              </a:spcBef>
              <a:buClr>
                <a:srgbClr val="E66C7D"/>
              </a:buClr>
              <a:buFont typeface="Wingdings"/>
              <a:buChar char=""/>
              <a:tabLst>
                <a:tab pos="903605" algn="l"/>
              </a:tabLst>
            </a:pPr>
            <a:r>
              <a:rPr sz="2200" spc="-5" dirty="0">
                <a:latin typeface="Calibri"/>
                <a:cs typeface="Calibri"/>
              </a:rPr>
              <a:t>Similar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3792AA"/>
                </a:solidFill>
                <a:latin typeface="Calibri"/>
                <a:cs typeface="Calibri"/>
              </a:rPr>
              <a:t>multi-head </a:t>
            </a:r>
            <a:r>
              <a:rPr sz="2200" b="1" spc="-15" dirty="0">
                <a:solidFill>
                  <a:srgbClr val="3792AA"/>
                </a:solidFill>
                <a:latin typeface="Calibri"/>
                <a:cs typeface="Calibri"/>
              </a:rPr>
              <a:t>attention</a:t>
            </a:r>
            <a:r>
              <a:rPr sz="2200" spc="-15" dirty="0">
                <a:latin typeface="Calibri"/>
                <a:cs typeface="Calibri"/>
              </a:rPr>
              <a:t>: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15" dirty="0">
                <a:latin typeface="Cambria Math"/>
                <a:cs typeface="Cambria Math"/>
              </a:rPr>
              <a:t>𝐖</a:t>
            </a:r>
            <a:r>
              <a:rPr sz="2400" spc="22" baseline="27777" dirty="0">
                <a:latin typeface="Cambria Math"/>
                <a:cs typeface="Cambria Math"/>
              </a:rPr>
              <a:t>(#)</a:t>
            </a:r>
            <a:r>
              <a:rPr sz="2200" spc="15" dirty="0">
                <a:latin typeface="Cambria Math"/>
                <a:cs typeface="Cambria Math"/>
              </a:rPr>
              <a:t>,</a:t>
            </a:r>
            <a:r>
              <a:rPr sz="2200" spc="-120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…</a:t>
            </a:r>
            <a:r>
              <a:rPr sz="2200" spc="-120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,</a:t>
            </a:r>
            <a:r>
              <a:rPr sz="2200" spc="-120" dirty="0">
                <a:latin typeface="Cambria Math"/>
                <a:cs typeface="Cambria Math"/>
              </a:rPr>
              <a:t> </a:t>
            </a:r>
            <a:r>
              <a:rPr sz="2200" spc="-85" dirty="0">
                <a:latin typeface="Cambria Math"/>
                <a:cs typeface="Cambria Math"/>
              </a:rPr>
              <a:t>𝐖</a:t>
            </a:r>
            <a:r>
              <a:rPr sz="2400" spc="-127" baseline="27777" dirty="0">
                <a:latin typeface="Cambria Math"/>
                <a:cs typeface="Cambria Math"/>
              </a:rPr>
              <a:t>(%)</a:t>
            </a:r>
            <a:r>
              <a:rPr sz="2400" spc="-30" baseline="27777" dirty="0">
                <a:latin typeface="Cambria Math"/>
                <a:cs typeface="Cambria Math"/>
              </a:rPr>
              <a:t> </a:t>
            </a:r>
            <a:r>
              <a:rPr sz="2200" spc="-15" dirty="0">
                <a:latin typeface="Calibri"/>
                <a:cs typeface="Calibri"/>
              </a:rPr>
              <a:t>trainable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7747" y="4815153"/>
            <a:ext cx="249849" cy="18821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484561" y="4962652"/>
            <a:ext cx="2400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65200" algn="l"/>
                <a:tab pos="2272665" algn="l"/>
              </a:tabLst>
            </a:pPr>
            <a:r>
              <a:rPr sz="1600" dirty="0">
                <a:solidFill>
                  <a:srgbClr val="C64847"/>
                </a:solidFill>
                <a:latin typeface="Cambria Math"/>
                <a:cs typeface="Cambria Math"/>
              </a:rPr>
              <a:t>𝒖𝒗	</a:t>
            </a:r>
            <a:r>
              <a:rPr sz="1600" spc="375" dirty="0">
                <a:latin typeface="Cambria Math"/>
                <a:cs typeface="Cambria Math"/>
              </a:rPr>
              <a:t>)	</a:t>
            </a:r>
            <a:r>
              <a:rPr sz="1600" spc="575" dirty="0">
                <a:latin typeface="Cambria Math"/>
                <a:cs typeface="Cambria Math"/>
              </a:rPr>
              <a:t>,</a:t>
            </a:r>
            <a:endParaRPr sz="1600">
              <a:latin typeface="Cambria Math"/>
              <a:cs typeface="Cambria Math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5529" y="4815153"/>
            <a:ext cx="249849" cy="18821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292474" y="4816348"/>
            <a:ext cx="26993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200" spc="-335" dirty="0">
                <a:solidFill>
                  <a:srgbClr val="C64847"/>
                </a:solidFill>
                <a:latin typeface="Cambria Math"/>
                <a:cs typeface="Cambria Math"/>
              </a:rPr>
              <a:t>𝒚</a:t>
            </a:r>
            <a:r>
              <a:rPr sz="3300" spc="-502" baseline="1262" dirty="0">
                <a:solidFill>
                  <a:srgbClr val="C64847"/>
                </a:solidFill>
                <a:latin typeface="Cambria Math"/>
                <a:cs typeface="Cambria Math"/>
              </a:rPr>
              <a:t>+</a:t>
            </a:r>
            <a:r>
              <a:rPr sz="2400" spc="-502" baseline="41666" dirty="0">
                <a:solidFill>
                  <a:srgbClr val="C64847"/>
                </a:solidFill>
                <a:latin typeface="Cambria Math"/>
                <a:cs typeface="Cambria Math"/>
              </a:rPr>
              <a:t>(𝟏)</a:t>
            </a:r>
            <a:r>
              <a:rPr sz="2400" spc="-480" baseline="41666" dirty="0">
                <a:solidFill>
                  <a:srgbClr val="C64847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=</a:t>
            </a:r>
            <a:r>
              <a:rPr sz="2200" spc="110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(𝐡</a:t>
            </a:r>
            <a:r>
              <a:rPr sz="2200" spc="175" dirty="0">
                <a:latin typeface="Cambria Math"/>
                <a:cs typeface="Cambria Math"/>
              </a:rPr>
              <a:t> </a:t>
            </a:r>
            <a:r>
              <a:rPr sz="2400" spc="284" baseline="38194" dirty="0">
                <a:latin typeface="Cambria Math"/>
                <a:cs typeface="Cambria Math"/>
              </a:rPr>
              <a:t>*</a:t>
            </a:r>
            <a:r>
              <a:rPr sz="2400" spc="652" baseline="38194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)</a:t>
            </a:r>
            <a:r>
              <a:rPr sz="2400" baseline="27777" dirty="0">
                <a:latin typeface="Cambria Math"/>
                <a:cs typeface="Cambria Math"/>
              </a:rPr>
              <a:t>+</a:t>
            </a:r>
            <a:r>
              <a:rPr sz="2200" dirty="0">
                <a:solidFill>
                  <a:srgbClr val="C00000"/>
                </a:solidFill>
                <a:latin typeface="Cambria Math"/>
                <a:cs typeface="Cambria Math"/>
              </a:rPr>
              <a:t>𝐖</a:t>
            </a:r>
            <a:r>
              <a:rPr sz="2400" baseline="27777" dirty="0">
                <a:solidFill>
                  <a:srgbClr val="C00000"/>
                </a:solidFill>
                <a:latin typeface="Cambria Math"/>
                <a:cs typeface="Cambria Math"/>
              </a:rPr>
              <a:t>(#)</a:t>
            </a:r>
            <a:r>
              <a:rPr sz="2200" dirty="0">
                <a:latin typeface="Cambria Math"/>
                <a:cs typeface="Cambria Math"/>
              </a:rPr>
              <a:t>𝐡</a:t>
            </a:r>
            <a:r>
              <a:rPr sz="2200" spc="175" dirty="0">
                <a:latin typeface="Cambria Math"/>
                <a:cs typeface="Cambria Math"/>
              </a:rPr>
              <a:t> </a:t>
            </a:r>
            <a:r>
              <a:rPr sz="2400" spc="284" baseline="38194" dirty="0">
                <a:latin typeface="Cambria Math"/>
                <a:cs typeface="Cambria Math"/>
              </a:rPr>
              <a:t>*</a:t>
            </a:r>
            <a:endParaRPr sz="2400" baseline="38194">
              <a:latin typeface="Cambria Math"/>
              <a:cs typeface="Cambria Math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63175" y="5551752"/>
            <a:ext cx="249849" cy="18821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83275" y="5551752"/>
            <a:ext cx="249848" cy="18821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259327" y="5075429"/>
            <a:ext cx="2765425" cy="904607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01600" algn="ctr">
              <a:spcBef>
                <a:spcPts val="650"/>
              </a:spcBef>
            </a:pPr>
            <a:r>
              <a:rPr sz="2200" dirty="0">
                <a:latin typeface="Cambria Math"/>
                <a:cs typeface="Cambria Math"/>
              </a:rPr>
              <a:t>…</a:t>
            </a:r>
            <a:endParaRPr sz="2200">
              <a:latin typeface="Cambria Math"/>
              <a:cs typeface="Cambria Math"/>
            </a:endParaRPr>
          </a:p>
          <a:p>
            <a:pPr marL="63500">
              <a:lnSpc>
                <a:spcPts val="1910"/>
              </a:lnSpc>
              <a:spcBef>
                <a:spcPts val="550"/>
              </a:spcBef>
            </a:pPr>
            <a:r>
              <a:rPr sz="2200" spc="-335" dirty="0">
                <a:solidFill>
                  <a:srgbClr val="C64847"/>
                </a:solidFill>
                <a:latin typeface="Cambria Math"/>
                <a:cs typeface="Cambria Math"/>
              </a:rPr>
              <a:t>𝒚+</a:t>
            </a:r>
            <a:r>
              <a:rPr sz="2400" spc="-502" baseline="41666" dirty="0">
                <a:solidFill>
                  <a:srgbClr val="C64847"/>
                </a:solidFill>
                <a:latin typeface="Cambria Math"/>
                <a:cs typeface="Cambria Math"/>
              </a:rPr>
              <a:t>(𝒌)</a:t>
            </a:r>
            <a:r>
              <a:rPr sz="2400" spc="502" baseline="41666" dirty="0">
                <a:solidFill>
                  <a:srgbClr val="C64847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=</a:t>
            </a:r>
            <a:r>
              <a:rPr sz="2200" spc="114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(𝐡</a:t>
            </a:r>
            <a:r>
              <a:rPr sz="2200" spc="175" dirty="0">
                <a:latin typeface="Cambria Math"/>
                <a:cs typeface="Cambria Math"/>
              </a:rPr>
              <a:t> </a:t>
            </a:r>
            <a:r>
              <a:rPr sz="2400" spc="284" baseline="38194" dirty="0">
                <a:latin typeface="Cambria Math"/>
                <a:cs typeface="Cambria Math"/>
              </a:rPr>
              <a:t>*</a:t>
            </a:r>
            <a:r>
              <a:rPr sz="2400" spc="660" baseline="38194" dirty="0">
                <a:latin typeface="Cambria Math"/>
                <a:cs typeface="Cambria Math"/>
              </a:rPr>
              <a:t> </a:t>
            </a:r>
            <a:r>
              <a:rPr sz="2200" spc="-50" dirty="0">
                <a:latin typeface="Cambria Math"/>
                <a:cs typeface="Cambria Math"/>
              </a:rPr>
              <a:t>)</a:t>
            </a:r>
            <a:r>
              <a:rPr sz="2400" spc="-75" baseline="27777" dirty="0">
                <a:latin typeface="Cambria Math"/>
                <a:cs typeface="Cambria Math"/>
              </a:rPr>
              <a:t>+</a:t>
            </a:r>
            <a:r>
              <a:rPr sz="2200" spc="-50" dirty="0">
                <a:solidFill>
                  <a:srgbClr val="C00000"/>
                </a:solidFill>
                <a:latin typeface="Cambria Math"/>
                <a:cs typeface="Cambria Math"/>
              </a:rPr>
              <a:t>𝐖</a:t>
            </a:r>
            <a:r>
              <a:rPr sz="2400" spc="-75" baseline="27777" dirty="0">
                <a:solidFill>
                  <a:srgbClr val="C00000"/>
                </a:solidFill>
                <a:latin typeface="Cambria Math"/>
                <a:cs typeface="Cambria Math"/>
              </a:rPr>
              <a:t>(%)</a:t>
            </a:r>
            <a:r>
              <a:rPr sz="2200" spc="-50" dirty="0">
                <a:latin typeface="Cambria Math"/>
                <a:cs typeface="Cambria Math"/>
              </a:rPr>
              <a:t>𝐡</a:t>
            </a:r>
            <a:r>
              <a:rPr sz="2200" spc="175" dirty="0">
                <a:latin typeface="Cambria Math"/>
                <a:cs typeface="Cambria Math"/>
              </a:rPr>
              <a:t> </a:t>
            </a:r>
            <a:r>
              <a:rPr sz="2400" spc="284" baseline="38194" dirty="0">
                <a:latin typeface="Cambria Math"/>
                <a:cs typeface="Cambria Math"/>
              </a:rPr>
              <a:t>*</a:t>
            </a:r>
            <a:endParaRPr sz="2400" baseline="38194">
              <a:latin typeface="Cambria Math"/>
              <a:cs typeface="Cambria Math"/>
            </a:endParaRPr>
          </a:p>
          <a:p>
            <a:pPr marL="85725" algn="ctr">
              <a:lnSpc>
                <a:spcPts val="1190"/>
              </a:lnSpc>
              <a:tabLst>
                <a:tab pos="1041400" algn="l"/>
                <a:tab pos="2361565" algn="l"/>
              </a:tabLst>
            </a:pPr>
            <a:r>
              <a:rPr sz="1600" dirty="0">
                <a:solidFill>
                  <a:srgbClr val="C64847"/>
                </a:solidFill>
                <a:latin typeface="Cambria Math"/>
                <a:cs typeface="Cambria Math"/>
              </a:rPr>
              <a:t>𝒖𝒗	</a:t>
            </a:r>
            <a:r>
              <a:rPr sz="2400" spc="562" baseline="1736" dirty="0">
                <a:latin typeface="Cambria Math"/>
                <a:cs typeface="Cambria Math"/>
              </a:rPr>
              <a:t>)	</a:t>
            </a:r>
            <a:r>
              <a:rPr sz="2400" spc="862" baseline="1736" dirty="0">
                <a:latin typeface="Cambria Math"/>
                <a:cs typeface="Cambria Math"/>
              </a:rPr>
              <a:t>,</a:t>
            </a:r>
            <a:endParaRPr sz="2400" baseline="1736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14065" y="6047741"/>
            <a:ext cx="3994785" cy="41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895"/>
              </a:lnSpc>
              <a:spcBef>
                <a:spcPts val="100"/>
              </a:spcBef>
            </a:pPr>
            <a:r>
              <a:rPr sz="2200" spc="-180" dirty="0">
                <a:latin typeface="Cambria Math"/>
                <a:cs typeface="Cambria Math"/>
              </a:rPr>
              <a:t>𝒚+</a:t>
            </a:r>
            <a:r>
              <a:rPr sz="2400" spc="-270" baseline="-15625" dirty="0">
                <a:latin typeface="Cambria Math"/>
                <a:cs typeface="Cambria Math"/>
              </a:rPr>
              <a:t>),</a:t>
            </a:r>
            <a:r>
              <a:rPr sz="2400" spc="-172" baseline="-1562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=</a:t>
            </a:r>
            <a:r>
              <a:rPr sz="2200" spc="120" dirty="0">
                <a:latin typeface="Cambria Math"/>
                <a:cs typeface="Cambria Math"/>
              </a:rPr>
              <a:t> </a:t>
            </a:r>
            <a:r>
              <a:rPr sz="2200" spc="-125" dirty="0">
                <a:latin typeface="Cambria Math"/>
                <a:cs typeface="Cambria Math"/>
              </a:rPr>
              <a:t>Concat(</a:t>
            </a:r>
            <a:r>
              <a:rPr sz="2200" spc="-125" dirty="0">
                <a:solidFill>
                  <a:srgbClr val="C64847"/>
                </a:solidFill>
                <a:latin typeface="Cambria Math"/>
                <a:cs typeface="Cambria Math"/>
              </a:rPr>
              <a:t>𝒚+</a:t>
            </a:r>
            <a:r>
              <a:rPr sz="2400" spc="-187" baseline="41666" dirty="0">
                <a:solidFill>
                  <a:srgbClr val="C64847"/>
                </a:solidFill>
                <a:latin typeface="Cambria Math"/>
                <a:cs typeface="Cambria Math"/>
              </a:rPr>
              <a:t>(𝟏)</a:t>
            </a:r>
            <a:r>
              <a:rPr sz="2200" spc="-125" dirty="0">
                <a:latin typeface="Cambria Math"/>
                <a:cs typeface="Cambria Math"/>
              </a:rPr>
              <a:t>,</a:t>
            </a:r>
            <a:r>
              <a:rPr sz="2200" spc="-120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…</a:t>
            </a:r>
            <a:r>
              <a:rPr sz="2200" spc="-125" dirty="0">
                <a:latin typeface="Cambria Math"/>
                <a:cs typeface="Cambria Math"/>
              </a:rPr>
              <a:t> </a:t>
            </a:r>
            <a:r>
              <a:rPr sz="2200" dirty="0">
                <a:latin typeface="Cambria Math"/>
                <a:cs typeface="Cambria Math"/>
              </a:rPr>
              <a:t>,</a:t>
            </a:r>
            <a:r>
              <a:rPr sz="2200" spc="-120" dirty="0">
                <a:latin typeface="Cambria Math"/>
                <a:cs typeface="Cambria Math"/>
              </a:rPr>
              <a:t> </a:t>
            </a:r>
            <a:r>
              <a:rPr sz="2200" spc="-265" dirty="0">
                <a:solidFill>
                  <a:srgbClr val="C64847"/>
                </a:solidFill>
                <a:latin typeface="Cambria Math"/>
                <a:cs typeface="Cambria Math"/>
              </a:rPr>
              <a:t>𝒚+</a:t>
            </a:r>
            <a:r>
              <a:rPr sz="2400" spc="-397" baseline="41666" dirty="0">
                <a:solidFill>
                  <a:srgbClr val="C64847"/>
                </a:solidFill>
                <a:latin typeface="Cambria Math"/>
                <a:cs typeface="Cambria Math"/>
              </a:rPr>
              <a:t>(𝒌)</a:t>
            </a:r>
            <a:r>
              <a:rPr sz="2200" spc="-265" dirty="0">
                <a:latin typeface="Cambria Math"/>
                <a:cs typeface="Cambria Math"/>
              </a:rPr>
              <a:t>)</a:t>
            </a:r>
            <a:r>
              <a:rPr sz="2200" spc="-204" dirty="0">
                <a:latin typeface="Cambria Math"/>
                <a:cs typeface="Cambria Math"/>
              </a:rPr>
              <a:t> </a:t>
            </a:r>
            <a:r>
              <a:rPr sz="2200" dirty="0">
                <a:solidFill>
                  <a:srgbClr val="3792AA"/>
                </a:solidFill>
                <a:latin typeface="Cambria Math"/>
                <a:cs typeface="Cambria Math"/>
              </a:rPr>
              <a:t>∈</a:t>
            </a:r>
            <a:r>
              <a:rPr sz="2200" spc="130" dirty="0">
                <a:solidFill>
                  <a:srgbClr val="3792AA"/>
                </a:solidFill>
                <a:latin typeface="Cambria Math"/>
                <a:cs typeface="Cambria Math"/>
              </a:rPr>
              <a:t> </a:t>
            </a:r>
            <a:r>
              <a:rPr sz="2200" spc="-235" dirty="0">
                <a:solidFill>
                  <a:srgbClr val="3792AA"/>
                </a:solidFill>
                <a:latin typeface="Cambria Math"/>
                <a:cs typeface="Cambria Math"/>
              </a:rPr>
              <a:t>ℝ</a:t>
            </a:r>
            <a:r>
              <a:rPr sz="2400" spc="-352" baseline="27777" dirty="0">
                <a:solidFill>
                  <a:srgbClr val="3792AA"/>
                </a:solidFill>
                <a:latin typeface="Cambria Math"/>
                <a:cs typeface="Cambria Math"/>
              </a:rPr>
              <a:t>%</a:t>
            </a:r>
            <a:endParaRPr sz="2400" baseline="27777">
              <a:latin typeface="Cambria Math"/>
              <a:cs typeface="Cambria Math"/>
            </a:endParaRPr>
          </a:p>
          <a:p>
            <a:pPr marL="1943100">
              <a:lnSpc>
                <a:spcPts val="1175"/>
              </a:lnSpc>
              <a:tabLst>
                <a:tab pos="2875915" algn="l"/>
              </a:tabLst>
            </a:pPr>
            <a:r>
              <a:rPr sz="1600" dirty="0">
                <a:solidFill>
                  <a:srgbClr val="C64847"/>
                </a:solidFill>
                <a:latin typeface="Cambria Math"/>
                <a:cs typeface="Cambria Math"/>
              </a:rPr>
              <a:t>𝒖𝒗	𝒖𝒗</a:t>
            </a:r>
            <a:endParaRPr sz="1600">
              <a:latin typeface="Cambria Math"/>
              <a:cs typeface="Cambria Math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54E1A7D-DE89-4264-9014-5CCC71EA8C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2325" y="1022124"/>
            <a:ext cx="8567349" cy="56777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2B9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3212</Words>
  <Application>Microsoft Office PowerPoint</Application>
  <PresentationFormat>Widescreen</PresentationFormat>
  <Paragraphs>542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等线</vt:lpstr>
      <vt:lpstr>Sommet bold</vt:lpstr>
      <vt:lpstr>Arial</vt:lpstr>
      <vt:lpstr>Calibri</vt:lpstr>
      <vt:lpstr>Cambria Math</vt:lpstr>
      <vt:lpstr>Corbel</vt:lpstr>
      <vt:lpstr>Courier New</vt:lpstr>
      <vt:lpstr>Times New Roman</vt:lpstr>
      <vt:lpstr>Wingdings</vt:lpstr>
      <vt:lpstr>Wingdings 2</vt:lpstr>
      <vt:lpstr>1_Office 主题​​</vt:lpstr>
      <vt:lpstr>PowerPoint Presentation</vt:lpstr>
      <vt:lpstr>PowerPoint Presentation</vt:lpstr>
      <vt:lpstr>So far what we have 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(2) Where does ground-truth come from?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(4) How do we measure the success of a GNN?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Cohesive Subgraph Mining</dc:title>
  <dc:creator>Kai Wang</dc:creator>
  <cp:lastModifiedBy>Michael Yu</cp:lastModifiedBy>
  <cp:revision>131</cp:revision>
  <dcterms:created xsi:type="dcterms:W3CDTF">2021-03-08T00:04:34Z</dcterms:created>
  <dcterms:modified xsi:type="dcterms:W3CDTF">2022-07-08T03:13:41Z</dcterms:modified>
</cp:coreProperties>
</file>